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4241" r:id="rId4"/>
  </p:sldMasterIdLst>
  <p:notesMasterIdLst>
    <p:notesMasterId r:id="rId30"/>
  </p:notesMasterIdLst>
  <p:handoutMasterIdLst>
    <p:handoutMasterId r:id="rId31"/>
  </p:handoutMasterIdLst>
  <p:sldIdLst>
    <p:sldId id="2336" r:id="rId5"/>
    <p:sldId id="1339" r:id="rId6"/>
    <p:sldId id="1365" r:id="rId7"/>
    <p:sldId id="2339" r:id="rId8"/>
    <p:sldId id="2255" r:id="rId9"/>
    <p:sldId id="2301" r:id="rId10"/>
    <p:sldId id="2318" r:id="rId11"/>
    <p:sldId id="2302" r:id="rId12"/>
    <p:sldId id="2316" r:id="rId13"/>
    <p:sldId id="2308" r:id="rId14"/>
    <p:sldId id="2276" r:id="rId15"/>
    <p:sldId id="2340" r:id="rId16"/>
    <p:sldId id="2303" r:id="rId17"/>
    <p:sldId id="2314" r:id="rId18"/>
    <p:sldId id="2319" r:id="rId19"/>
    <p:sldId id="2313" r:id="rId20"/>
    <p:sldId id="2312" r:id="rId21"/>
    <p:sldId id="2306" r:id="rId22"/>
    <p:sldId id="2307" r:id="rId23"/>
    <p:sldId id="2310" r:id="rId24"/>
    <p:sldId id="2315" r:id="rId25"/>
    <p:sldId id="2320" r:id="rId26"/>
    <p:sldId id="2317" r:id="rId27"/>
    <p:sldId id="2338" r:id="rId28"/>
    <p:sldId id="2257" r:id="rId29"/>
  </p:sldIdLst>
  <p:sldSz cx="6858000" cy="9906000" type="A4"/>
  <p:notesSz cx="9926638" cy="6669088"/>
  <p:custDataLst>
    <p:tags r:id="rId3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표지 및 Contacts" id="{9F10C5E1-3E6A-4A71-A969-90126FD52714}">
          <p14:sldIdLst>
            <p14:sldId id="2336"/>
            <p14:sldId id="1339"/>
          </p14:sldIdLst>
        </p14:section>
        <p14:section name="Contents" id="{BE6C2682-AD8E-46FB-AD12-CCACA54086C5}">
          <p14:sldIdLst>
            <p14:sldId id="1365"/>
          </p14:sldIdLst>
        </p14:section>
        <p14:section name="Infographic Summary" id="{8470B740-7618-423D-B961-DE9E748F0457}">
          <p14:sldIdLst>
            <p14:sldId id="2339"/>
          </p14:sldIdLst>
        </p14:section>
        <p14:section name="컨티뉴에이션 펀드, PEF에게 각광받는 옵션으로 떠오르다" id="{A8BD7E17-57AD-4D12-B3BD-9CD139F80444}">
          <p14:sldIdLst>
            <p14:sldId id="2255"/>
            <p14:sldId id="2301"/>
            <p14:sldId id="2318"/>
            <p14:sldId id="2302"/>
            <p14:sldId id="2316"/>
            <p14:sldId id="2308"/>
            <p14:sldId id="2276"/>
            <p14:sldId id="2340"/>
          </p14:sldIdLst>
        </p14:section>
        <p14:section name="컨티뉴에이션 펀드 시장 동향" id="{850B871A-F4B0-44EB-ACB6-47A9E37BFFDE}">
          <p14:sldIdLst>
            <p14:sldId id="2303"/>
            <p14:sldId id="2314"/>
            <p14:sldId id="2319"/>
          </p14:sldIdLst>
        </p14:section>
        <p14:section name="주요 컨티뉴에이션 펀드 사례와 Case Study" id="{99F9E1DF-91DA-4688-A226-51EB26C8823A}">
          <p14:sldIdLst>
            <p14:sldId id="2313"/>
            <p14:sldId id="2312"/>
            <p14:sldId id="2306"/>
            <p14:sldId id="2307"/>
            <p14:sldId id="2310"/>
          </p14:sldIdLst>
        </p14:section>
        <p14:section name="결론 및 시사점" id="{EAEEF8C2-478B-4DE2-BCC8-5AFA902BBD7D}">
          <p14:sldIdLst>
            <p14:sldId id="2315"/>
            <p14:sldId id="2320"/>
            <p14:sldId id="2317"/>
          </p14:sldIdLst>
        </p14:section>
        <p14:section name="Business Contacts" id="{C3199256-1108-4C61-A213-29939D781CA6}">
          <p14:sldIdLst>
            <p14:sldId id="2338"/>
            <p14:sldId id="2257"/>
          </p14:sldIdLst>
        </p14:section>
      </p14:sectionLst>
    </p:ext>
    <p:ext uri="{EFAFB233-063F-42B5-8137-9DF3F51BA10A}">
      <p15:sldGuideLst xmlns:p15="http://schemas.microsoft.com/office/powerpoint/2012/main">
        <p15:guide id="1" pos="2183" userDrawn="1">
          <p15:clr>
            <a:srgbClr val="A4A3A4"/>
          </p15:clr>
        </p15:guide>
        <p15:guide id="2" pos="2092" userDrawn="1">
          <p15:clr>
            <a:srgbClr val="A4A3A4"/>
          </p15:clr>
        </p15:guide>
        <p15:guide id="3" pos="2251" userDrawn="1">
          <p15:clr>
            <a:srgbClr val="A4A3A4"/>
          </p15:clr>
        </p15:guide>
        <p15:guide id="4" orient="horz" pos="3483" userDrawn="1">
          <p15:clr>
            <a:srgbClr val="A4A3A4"/>
          </p15:clr>
        </p15:guide>
        <p15:guide id="5" pos="2931" userDrawn="1">
          <p15:clr>
            <a:srgbClr val="A4A3A4"/>
          </p15:clr>
        </p15:guide>
        <p15:guide id="6" pos="3181" userDrawn="1">
          <p15:clr>
            <a:srgbClr val="A4A3A4"/>
          </p15:clr>
        </p15:guide>
        <p15:guide id="8" pos="981" userDrawn="1">
          <p15:clr>
            <a:srgbClr val="A4A3A4"/>
          </p15:clr>
        </p15:guide>
        <p15:guide id="9" orient="horz" pos="5365" userDrawn="1">
          <p15:clr>
            <a:srgbClr val="A4A3A4"/>
          </p15:clr>
        </p15:guide>
        <p15:guide id="10" pos="1389" userDrawn="1">
          <p15:clr>
            <a:srgbClr val="A4A3A4"/>
          </p15:clr>
        </p15:guide>
        <p15:guide id="14" pos="336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7E5F970-C7E0-C612-703D-F91C73CABF1A}" name="Choi, Yeon-Kyung (KR/ERI)" initials="CYK(" userId="S::yeonkyungchoi@kr.kpmg.com::c8e80b7f-0a43-4bac-876b-fa3cf346323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Choi, Yeon-Kyung (KR/ERI)" initials="CYK" lastIdx="1" clrIdx="0">
    <p:extLst>
      <p:ext uri="{19B8F6BF-5375-455C-9EA6-DF929625EA0E}">
        <p15:presenceInfo xmlns:p15="http://schemas.microsoft.com/office/powerpoint/2012/main" userId="Choi, Yeon-Kyung (KR/ERI)" providerId="None"/>
      </p:ext>
    </p:extLst>
  </p:cmAuthor>
  <p:cmAuthor id="2" name="Cha, Yoon-Ji (KR/ERI)" initials="CY(" lastIdx="1" clrIdx="1">
    <p:extLst>
      <p:ext uri="{19B8F6BF-5375-455C-9EA6-DF929625EA0E}">
        <p15:presenceInfo xmlns:p15="http://schemas.microsoft.com/office/powerpoint/2012/main" userId="S::yoonjicha@kr.kpmg.com::a9259fc7-1fe6-4b76-824d-f40cef50933c" providerId="AD"/>
      </p:ext>
    </p:extLst>
  </p:cmAuthor>
  <p:cmAuthor id="3" name="Jeon, Hae-Rin (KR/ERI)" initials="JH(" lastIdx="2" clrIdx="2">
    <p:extLst>
      <p:ext uri="{19B8F6BF-5375-455C-9EA6-DF929625EA0E}">
        <p15:presenceInfo xmlns:p15="http://schemas.microsoft.com/office/powerpoint/2012/main" userId="S::haerinjeon@kr.kpmg.com::c645b719-0d28-4c55-a4b2-d1897a9dc33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F9FF"/>
    <a:srgbClr val="F2F2F2"/>
    <a:srgbClr val="1636AA"/>
    <a:srgbClr val="00B0F0"/>
    <a:srgbClr val="FFFFFF"/>
    <a:srgbClr val="009999"/>
    <a:srgbClr val="00B8F5"/>
    <a:srgbClr val="00A4DE"/>
    <a:srgbClr val="00ADEA"/>
    <a:srgbClr val="0C23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660B408-B3CF-4A94-85FC-2B1E0A45F4A2}" styleName="어두운 스타일 2 - 강조 1/강조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밝은 스타일 1 - 강조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밝은 스타일 2 - 강조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보통 스타일 1 - 강조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밝은 스타일 1 - 강조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밝은 스타일 1 - 강조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2DE63D5-997A-4646-A377-4702673A728D}" styleName="밝은 스타일 2 - 강조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D27102A9-8310-4765-A935-A1911B00CA55}" styleName="밝은 스타일 1 - 강조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밝은 스타일 1 - 강조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1FECB4D8-DB02-4DC6-A0A2-4F2EBAE1DC90}" styleName="보통 스타일 1 - 강조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35758FB7-9AC5-4552-8A53-C91805E547FA}" styleName="테마 스타일 1 - 강조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E171933-4619-4E11-9A3F-F7608DF75F80}" styleName="보통 스타일 1 - 강조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보통 스타일 1 - 강조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밝은 스타일 2 - 강조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보통 스타일 2 - 강조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0A1B5D5-9B99-4C35-A422-299274C87663}" styleName="보통 스타일 1 - 강조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6D9F66E-5EB9-4882-86FB-DCBF35E3C3E4}" styleName="보통 스타일 4 - 강조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7853C-536D-4A76-A0AE-DD22124D55A5}" styleName="테마 스타일 1 - 강조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68D230F3-CF80-4859-8CE7-A43EE81993B5}" styleName="밝은 스타일 1 - 강조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505E3EF-67EA-436B-97B2-0124C06EBD24}" styleName="보통 스타일 4 - 강조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937" autoAdjust="0"/>
    <p:restoredTop sz="95264" autoAdjust="0"/>
  </p:normalViewPr>
  <p:slideViewPr>
    <p:cSldViewPr snapToGrid="0">
      <p:cViewPr varScale="1">
        <p:scale>
          <a:sx n="54" d="100"/>
          <a:sy n="54" d="100"/>
        </p:scale>
        <p:origin x="2070" y="66"/>
      </p:cViewPr>
      <p:guideLst>
        <p:guide pos="2183"/>
        <p:guide pos="2092"/>
        <p:guide pos="2251"/>
        <p:guide orient="horz" pos="3483"/>
        <p:guide pos="2931"/>
        <p:guide pos="3181"/>
        <p:guide pos="981"/>
        <p:guide orient="horz" pos="5365"/>
        <p:guide pos="1389"/>
        <p:guide pos="3362"/>
      </p:guideLst>
    </p:cSldViewPr>
  </p:slideViewPr>
  <p:notesTextViewPr>
    <p:cViewPr>
      <p:scale>
        <a:sx n="100" d="100"/>
        <a:sy n="100" d="100"/>
      </p:scale>
      <p:origin x="0" y="0"/>
    </p:cViewPr>
  </p:notesTextViewPr>
  <p:sorterViewPr>
    <p:cViewPr varScale="1">
      <p:scale>
        <a:sx n="1" d="1"/>
        <a:sy n="1" d="1"/>
      </p:scale>
      <p:origin x="0" y="-15222"/>
    </p:cViewPr>
  </p:sorterViewPr>
  <p:notesViewPr>
    <p:cSldViewPr snapToGrid="0">
      <p:cViewPr>
        <p:scale>
          <a:sx n="1" d="2"/>
          <a:sy n="1" d="2"/>
        </p:scale>
        <p:origin x="3540" y="117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73294051627385"/>
          <c:y val="0.24180528846153845"/>
          <c:w val="0.85922280395578821"/>
          <c:h val="0.67418963675213672"/>
        </c:manualLayout>
      </c:layout>
      <c:barChart>
        <c:barDir val="col"/>
        <c:grouping val="stacked"/>
        <c:varyColors val="0"/>
        <c:ser>
          <c:idx val="0"/>
          <c:order val="0"/>
          <c:tx>
            <c:strRef>
              <c:f>Sheet1!$B$1</c:f>
              <c:strCache>
                <c:ptCount val="1"/>
                <c:pt idx="0">
                  <c:v>GP 주도</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altLang="ko-KR" sz="1400" b="0" i="0" u="none" strike="noStrike" kern="1200" baseline="0">
                    <a:ln>
                      <a:solidFill>
                        <a:schemeClr val="accent1">
                          <a:alpha val="0"/>
                        </a:schemeClr>
                      </a:solidFill>
                    </a:ln>
                    <a:solidFill>
                      <a:schemeClr val="bg1"/>
                    </a:solidFill>
                    <a:latin typeface="KPMG Bold" panose="020B0803030202040204" pitchFamily="34" charset="0"/>
                    <a:ea typeface="KoPub돋움체 Medium" panose="02020603020101020101" pitchFamily="18"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Sheet1!$A$3:$A$7</c:f>
              <c:numCache>
                <c:formatCode>General</c:formatCode>
                <c:ptCount val="5"/>
                <c:pt idx="0">
                  <c:v>2018</c:v>
                </c:pt>
                <c:pt idx="1">
                  <c:v>2019</c:v>
                </c:pt>
                <c:pt idx="2">
                  <c:v>2020</c:v>
                </c:pt>
                <c:pt idx="3">
                  <c:v>2021</c:v>
                </c:pt>
                <c:pt idx="4">
                  <c:v>2022</c:v>
                </c:pt>
              </c:numCache>
            </c:numRef>
          </c:cat>
          <c:val>
            <c:numRef>
              <c:f>Sheet1!$B$3:$B$7</c:f>
              <c:numCache>
                <c:formatCode>General</c:formatCode>
                <c:ptCount val="5"/>
                <c:pt idx="0">
                  <c:v>24</c:v>
                </c:pt>
                <c:pt idx="1">
                  <c:v>28</c:v>
                </c:pt>
                <c:pt idx="2">
                  <c:v>30</c:v>
                </c:pt>
                <c:pt idx="3">
                  <c:v>63</c:v>
                </c:pt>
                <c:pt idx="4">
                  <c:v>44</c:v>
                </c:pt>
              </c:numCache>
            </c:numRef>
          </c:val>
          <c:extLst>
            <c:ext xmlns:c16="http://schemas.microsoft.com/office/drawing/2014/chart" uri="{C3380CC4-5D6E-409C-BE32-E72D297353CC}">
              <c16:uniqueId val="{00000000-F9EA-47EB-9994-7F45D1E3623A}"/>
            </c:ext>
          </c:extLst>
        </c:ser>
        <c:ser>
          <c:idx val="1"/>
          <c:order val="1"/>
          <c:tx>
            <c:strRef>
              <c:f>Sheet1!$C$1</c:f>
              <c:strCache>
                <c:ptCount val="1"/>
                <c:pt idx="0">
                  <c:v>LP 주도</c:v>
                </c:pt>
              </c:strCache>
            </c:strRef>
          </c:tx>
          <c:spPr>
            <a:solidFill>
              <a:srgbClr val="D9D9D9"/>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0">
                <a:spAutoFit/>
              </a:bodyPr>
              <a:lstStyle/>
              <a:p>
                <a:pPr algn="ctr">
                  <a:defRPr lang="en-US" altLang="ko-KR" sz="1400" b="0" i="0" u="none" strike="noStrike" kern="1200" baseline="0">
                    <a:ln>
                      <a:solidFill>
                        <a:schemeClr val="accent1">
                          <a:alpha val="0"/>
                        </a:schemeClr>
                      </a:solidFill>
                    </a:ln>
                    <a:solidFill>
                      <a:schemeClr val="bg1">
                        <a:lumMod val="50000"/>
                      </a:schemeClr>
                    </a:solidFill>
                    <a:latin typeface="KPMG Bold" panose="020B0803030202040204" pitchFamily="34" charset="0"/>
                    <a:ea typeface="KoPub돋움체 Medium" panose="02020603020101020101" pitchFamily="18"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Sheet1!$A$3:$A$7</c:f>
              <c:numCache>
                <c:formatCode>General</c:formatCode>
                <c:ptCount val="5"/>
                <c:pt idx="0">
                  <c:v>2018</c:v>
                </c:pt>
                <c:pt idx="1">
                  <c:v>2019</c:v>
                </c:pt>
                <c:pt idx="2">
                  <c:v>2020</c:v>
                </c:pt>
                <c:pt idx="3">
                  <c:v>2021</c:v>
                </c:pt>
                <c:pt idx="4">
                  <c:v>2022</c:v>
                </c:pt>
              </c:numCache>
            </c:numRef>
          </c:cat>
          <c:val>
            <c:numRef>
              <c:f>Sheet1!$C$3:$C$7</c:f>
              <c:numCache>
                <c:formatCode>General</c:formatCode>
                <c:ptCount val="5"/>
                <c:pt idx="0">
                  <c:v>51</c:v>
                </c:pt>
                <c:pt idx="1">
                  <c:v>55</c:v>
                </c:pt>
                <c:pt idx="2">
                  <c:v>30</c:v>
                </c:pt>
                <c:pt idx="3">
                  <c:v>63</c:v>
                </c:pt>
                <c:pt idx="4">
                  <c:v>58</c:v>
                </c:pt>
              </c:numCache>
            </c:numRef>
          </c:val>
          <c:extLst>
            <c:ext xmlns:c16="http://schemas.microsoft.com/office/drawing/2014/chart" uri="{C3380CC4-5D6E-409C-BE32-E72D297353CC}">
              <c16:uniqueId val="{00000001-F9EA-47EB-9994-7F45D1E3623A}"/>
            </c:ext>
          </c:extLst>
        </c:ser>
        <c:dLbls>
          <c:showLegendKey val="0"/>
          <c:showVal val="0"/>
          <c:showCatName val="0"/>
          <c:showSerName val="0"/>
          <c:showPercent val="0"/>
          <c:showBubbleSize val="0"/>
        </c:dLbls>
        <c:gapWidth val="68"/>
        <c:overlap val="100"/>
        <c:axId val="655979872"/>
        <c:axId val="655961152"/>
      </c:barChart>
      <c:lineChart>
        <c:grouping val="standard"/>
        <c:varyColors val="0"/>
        <c:ser>
          <c:idx val="2"/>
          <c:order val="2"/>
          <c:tx>
            <c:strRef>
              <c:f>Sheet1!$D$1</c:f>
              <c:strCache>
                <c:ptCount val="1"/>
                <c:pt idx="0">
                  <c:v>GP 주도 거래비중</c:v>
                </c:pt>
              </c:strCache>
            </c:strRef>
          </c:tx>
          <c:spPr>
            <a:ln w="28575" cap="rnd">
              <a:solidFill>
                <a:schemeClr val="accent1"/>
              </a:solidFill>
              <a:round/>
            </a:ln>
            <a:effectLst/>
          </c:spPr>
          <c:marker>
            <c:symbol val="circle"/>
            <c:size val="5"/>
            <c:spPr>
              <a:solidFill>
                <a:schemeClr val="bg1"/>
              </a:solidFill>
              <a:ln w="9525">
                <a:solidFill>
                  <a:schemeClr val="accent1"/>
                </a:solidFill>
              </a:ln>
              <a:effectLst/>
            </c:spPr>
          </c:marker>
          <c:dLbls>
            <c:numFmt formatCode="0%" sourceLinked="0"/>
            <c:spPr>
              <a:noFill/>
              <a:ln>
                <a:noFill/>
              </a:ln>
              <a:effectLst/>
            </c:spPr>
            <c:txPr>
              <a:bodyPr rot="0" spcFirstLastPara="1" vertOverflow="ellipsis" vert="horz" wrap="square" lIns="38100" tIns="19050" rIns="38100" bIns="19050" anchor="ctr" anchorCtr="0">
                <a:spAutoFit/>
              </a:bodyPr>
              <a:lstStyle/>
              <a:p>
                <a:pPr algn="ctr">
                  <a:defRPr lang="en-US" altLang="ko-KR" sz="1400" b="0" i="0" u="none" strike="noStrike" kern="1200" baseline="0">
                    <a:ln>
                      <a:solidFill>
                        <a:schemeClr val="accent1">
                          <a:alpha val="0"/>
                        </a:schemeClr>
                      </a:solidFill>
                    </a:ln>
                    <a:solidFill>
                      <a:schemeClr val="accent1"/>
                    </a:solidFill>
                    <a:latin typeface="KPMG Bold" panose="020B0803030202040204" pitchFamily="34" charset="0"/>
                    <a:ea typeface="KoPub돋움체 Medium" panose="02020603020101020101" pitchFamily="18" charset="-127"/>
                    <a:cs typeface="+mn-cs"/>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Sheet1!$A$3:$A$7</c:f>
              <c:numCache>
                <c:formatCode>General</c:formatCode>
                <c:ptCount val="5"/>
                <c:pt idx="0">
                  <c:v>2018</c:v>
                </c:pt>
                <c:pt idx="1">
                  <c:v>2019</c:v>
                </c:pt>
                <c:pt idx="2">
                  <c:v>2020</c:v>
                </c:pt>
                <c:pt idx="3">
                  <c:v>2021</c:v>
                </c:pt>
                <c:pt idx="4">
                  <c:v>2022</c:v>
                </c:pt>
              </c:numCache>
            </c:numRef>
          </c:cat>
          <c:val>
            <c:numRef>
              <c:f>Sheet1!$D$3:$D$7</c:f>
              <c:numCache>
                <c:formatCode>0.0</c:formatCode>
                <c:ptCount val="5"/>
                <c:pt idx="0">
                  <c:v>0.32</c:v>
                </c:pt>
                <c:pt idx="1">
                  <c:v>0.33734939759036142</c:v>
                </c:pt>
                <c:pt idx="2">
                  <c:v>0.5</c:v>
                </c:pt>
                <c:pt idx="3">
                  <c:v>0.5</c:v>
                </c:pt>
                <c:pt idx="4">
                  <c:v>0.43137254901960786</c:v>
                </c:pt>
              </c:numCache>
            </c:numRef>
          </c:val>
          <c:smooth val="0"/>
          <c:extLst>
            <c:ext xmlns:c16="http://schemas.microsoft.com/office/drawing/2014/chart" uri="{C3380CC4-5D6E-409C-BE32-E72D297353CC}">
              <c16:uniqueId val="{00000002-F9EA-47EB-9994-7F45D1E3623A}"/>
            </c:ext>
          </c:extLst>
        </c:ser>
        <c:dLbls>
          <c:showLegendKey val="0"/>
          <c:showVal val="0"/>
          <c:showCatName val="0"/>
          <c:showSerName val="0"/>
          <c:showPercent val="0"/>
          <c:showBubbleSize val="0"/>
        </c:dLbls>
        <c:marker val="1"/>
        <c:smooth val="0"/>
        <c:axId val="1412201216"/>
        <c:axId val="1412207040"/>
      </c:lineChart>
      <c:catAx>
        <c:axId val="6559798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1200" b="0" i="0" u="none" strike="noStrike" kern="1200" baseline="0">
                <a:ln>
                  <a:solidFill>
                    <a:schemeClr val="accent1">
                      <a:alpha val="0"/>
                    </a:schemeClr>
                  </a:solidFill>
                </a:ln>
                <a:solidFill>
                  <a:schemeClr val="bg1">
                    <a:lumMod val="65000"/>
                  </a:schemeClr>
                </a:solidFill>
                <a:latin typeface="KPMG Bold" panose="020B0803030202040204" pitchFamily="34" charset="0"/>
                <a:ea typeface="KoPub돋움체 Medium" panose="02020603020101020101" pitchFamily="18" charset="-127"/>
                <a:cs typeface="+mn-cs"/>
              </a:defRPr>
            </a:pPr>
            <a:endParaRPr lang="ko-KR"/>
          </a:p>
        </c:txPr>
        <c:crossAx val="655961152"/>
        <c:crosses val="autoZero"/>
        <c:auto val="1"/>
        <c:lblAlgn val="ctr"/>
        <c:lblOffset val="100"/>
        <c:noMultiLvlLbl val="0"/>
      </c:catAx>
      <c:valAx>
        <c:axId val="655961152"/>
        <c:scaling>
          <c:orientation val="minMax"/>
          <c:max val="160"/>
          <c:min val="0"/>
        </c:scaling>
        <c:delete val="0"/>
        <c:axPos val="l"/>
        <c:numFmt formatCode="General" sourceLinked="1"/>
        <c:majorTickMark val="out"/>
        <c:minorTickMark val="none"/>
        <c:tickLblPos val="nextTo"/>
        <c:spPr>
          <a:noFill/>
          <a:ln>
            <a:solidFill>
              <a:schemeClr val="bg1">
                <a:lumMod val="75000"/>
              </a:schemeClr>
            </a:solidFill>
          </a:ln>
          <a:effectLst/>
        </c:spPr>
        <c:txPr>
          <a:bodyPr rot="-60000000" spcFirstLastPara="1" vertOverflow="ellipsis" vert="horz" wrap="square" anchor="ctr" anchorCtr="1"/>
          <a:lstStyle/>
          <a:p>
            <a:pPr algn="ctr">
              <a:defRPr lang="en-US" altLang="ko-KR" sz="1200" b="0" i="0" u="none" strike="noStrike" kern="1200" baseline="0">
                <a:ln>
                  <a:solidFill>
                    <a:schemeClr val="accent1">
                      <a:alpha val="0"/>
                    </a:schemeClr>
                  </a:solidFill>
                </a:ln>
                <a:solidFill>
                  <a:schemeClr val="bg1">
                    <a:lumMod val="65000"/>
                  </a:schemeClr>
                </a:solidFill>
                <a:latin typeface="KPMG Bold" panose="020B0803030202040204" pitchFamily="34" charset="0"/>
                <a:ea typeface="KoPub돋움체 Medium" panose="02020603020101020101" pitchFamily="18" charset="-127"/>
                <a:cs typeface="+mn-cs"/>
              </a:defRPr>
            </a:pPr>
            <a:endParaRPr lang="ko-KR"/>
          </a:p>
        </c:txPr>
        <c:crossAx val="655979872"/>
        <c:crosses val="autoZero"/>
        <c:crossBetween val="between"/>
        <c:majorUnit val="40"/>
      </c:valAx>
      <c:valAx>
        <c:axId val="1412207040"/>
        <c:scaling>
          <c:orientation val="minMax"/>
        </c:scaling>
        <c:delete val="0"/>
        <c:axPos val="r"/>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lang="en-US" altLang="ko-KR" sz="100" b="0" i="0" u="none" strike="noStrike" kern="1200" baseline="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cs typeface="+mn-cs"/>
              </a:defRPr>
            </a:pPr>
            <a:endParaRPr lang="ko-KR"/>
          </a:p>
        </c:txPr>
        <c:crossAx val="1412201216"/>
        <c:crosses val="max"/>
        <c:crossBetween val="between"/>
        <c:minorUnit val="0.1"/>
      </c:valAx>
      <c:catAx>
        <c:axId val="1412201216"/>
        <c:scaling>
          <c:orientation val="minMax"/>
        </c:scaling>
        <c:delete val="1"/>
        <c:axPos val="b"/>
        <c:numFmt formatCode="General" sourceLinked="1"/>
        <c:majorTickMark val="out"/>
        <c:minorTickMark val="none"/>
        <c:tickLblPos val="nextTo"/>
        <c:crossAx val="1412207040"/>
        <c:crosses val="autoZero"/>
        <c:auto val="1"/>
        <c:lblAlgn val="ctr"/>
        <c:lblOffset val="100"/>
        <c:noMultiLvlLbl val="0"/>
      </c:catAx>
      <c:spPr>
        <a:noFill/>
        <a:ln>
          <a:noFill/>
        </a:ln>
        <a:effectLst/>
      </c:spPr>
    </c:plotArea>
    <c:legend>
      <c:legendPos val="t"/>
      <c:layout>
        <c:manualLayout>
          <c:xMode val="edge"/>
          <c:yMode val="edge"/>
          <c:x val="0.10766250831669993"/>
          <c:y val="6.1057692307692306E-2"/>
          <c:w val="0.8462235511609586"/>
          <c:h val="5.8089476495726503E-2"/>
        </c:manualLayout>
      </c:layout>
      <c:overlay val="0"/>
      <c:spPr>
        <a:noFill/>
        <a:ln>
          <a:noFill/>
        </a:ln>
        <a:effectLst/>
      </c:spPr>
      <c:txPr>
        <a:bodyPr rot="0" spcFirstLastPara="1" vertOverflow="ellipsis" vert="horz" wrap="square" anchor="ctr" anchorCtr="1"/>
        <a:lstStyle/>
        <a:p>
          <a:pPr marL="36000">
            <a:defRPr lang="en-US" altLang="ko-KR" sz="800" b="0" i="0" u="none" strike="noStrike" kern="1200" baseline="0">
              <a:ln>
                <a:solidFill>
                  <a:schemeClr val="accent1">
                    <a:alpha val="0"/>
                  </a:schemeClr>
                </a:solidFill>
              </a:ln>
              <a:gradFill>
                <a:gsLst>
                  <a:gs pos="0">
                    <a:schemeClr val="tx1">
                      <a:lumMod val="75000"/>
                      <a:lumOff val="25000"/>
                    </a:schemeClr>
                  </a:gs>
                  <a:gs pos="100000">
                    <a:schemeClr val="tx1">
                      <a:lumMod val="75000"/>
                      <a:lumOff val="25000"/>
                    </a:schemeClr>
                  </a:gs>
                </a:gsLst>
                <a:lin ang="5400000" scaled="1"/>
              </a:gradFill>
              <a:latin typeface="KoPub돋움체 Medium" panose="02020603020101020101" pitchFamily="18" charset="-127"/>
              <a:ea typeface="KoPub돋움체 Medium" panose="02020603020101020101" pitchFamily="18"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ltLang="ko-KR" sz="1050" kern="120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defRPr>
      </a:pPr>
      <a:endParaRPr lang="ko-K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785286935286932"/>
          <c:y val="0.24519738247863249"/>
          <c:w val="0.80298659003831419"/>
          <c:h val="0.67418963675213672"/>
        </c:manualLayout>
      </c:layout>
      <c:barChart>
        <c:barDir val="col"/>
        <c:grouping val="percentStacked"/>
        <c:varyColors val="0"/>
        <c:ser>
          <c:idx val="0"/>
          <c:order val="0"/>
          <c:tx>
            <c:strRef>
              <c:f>Sheet1!$B$1</c:f>
              <c:strCache>
                <c:ptCount val="1"/>
                <c:pt idx="0">
                  <c:v>Buyout</c:v>
                </c:pt>
              </c:strCache>
            </c:strRef>
          </c:tx>
          <c:spPr>
            <a:solidFill>
              <a:srgbClr val="D9D9D9"/>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altLang="ko-KR" sz="1400" b="0" i="0" u="none" strike="noStrike" kern="1200" baseline="0">
                    <a:ln>
                      <a:solidFill>
                        <a:schemeClr val="accent1">
                          <a:alpha val="0"/>
                        </a:schemeClr>
                      </a:solidFill>
                    </a:ln>
                    <a:solidFill>
                      <a:schemeClr val="bg1">
                        <a:lumMod val="50000"/>
                      </a:schemeClr>
                    </a:solidFill>
                    <a:latin typeface="KPMG Bold" panose="020B0803030202040204" pitchFamily="34" charset="0"/>
                    <a:ea typeface="KoPub돋움체 Medium" panose="02020603020101020101" pitchFamily="18"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2021</c:v>
                </c:pt>
                <c:pt idx="1">
                  <c:v>2022</c:v>
                </c:pt>
              </c:numCache>
            </c:numRef>
          </c:cat>
          <c:val>
            <c:numRef>
              <c:f>Sheet1!$B$2:$B$3</c:f>
              <c:numCache>
                <c:formatCode>General</c:formatCode>
                <c:ptCount val="2"/>
                <c:pt idx="0">
                  <c:v>81</c:v>
                </c:pt>
                <c:pt idx="1">
                  <c:v>82</c:v>
                </c:pt>
              </c:numCache>
            </c:numRef>
          </c:val>
          <c:extLst>
            <c:ext xmlns:c16="http://schemas.microsoft.com/office/drawing/2014/chart" uri="{C3380CC4-5D6E-409C-BE32-E72D297353CC}">
              <c16:uniqueId val="{00000000-D5BA-44E6-BCEC-8A07ABE12A94}"/>
            </c:ext>
          </c:extLst>
        </c:ser>
        <c:ser>
          <c:idx val="1"/>
          <c:order val="1"/>
          <c:tx>
            <c:strRef>
              <c:f>Sheet1!$C$1</c:f>
              <c:strCache>
                <c:ptCount val="1"/>
                <c:pt idx="0">
                  <c:v>Growth &amp; VC</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altLang="ko-KR" sz="1400" b="0" i="0" u="none" strike="noStrike" kern="1200" baseline="0">
                    <a:ln>
                      <a:solidFill>
                        <a:schemeClr val="accent1">
                          <a:alpha val="0"/>
                        </a:schemeClr>
                      </a:solidFill>
                    </a:ln>
                    <a:solidFill>
                      <a:schemeClr val="bg1"/>
                    </a:solidFill>
                    <a:latin typeface="KPMG Bold" panose="020B0803030202040204" pitchFamily="34" charset="0"/>
                    <a:ea typeface="KoPub돋움체 Medium" panose="02020603020101020101" pitchFamily="18"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2021</c:v>
                </c:pt>
                <c:pt idx="1">
                  <c:v>2022</c:v>
                </c:pt>
              </c:numCache>
            </c:numRef>
          </c:cat>
          <c:val>
            <c:numRef>
              <c:f>Sheet1!$C$2:$C$3</c:f>
              <c:numCache>
                <c:formatCode>General</c:formatCode>
                <c:ptCount val="2"/>
                <c:pt idx="0">
                  <c:v>12</c:v>
                </c:pt>
                <c:pt idx="1">
                  <c:v>7</c:v>
                </c:pt>
              </c:numCache>
            </c:numRef>
          </c:val>
          <c:extLst>
            <c:ext xmlns:c16="http://schemas.microsoft.com/office/drawing/2014/chart" uri="{C3380CC4-5D6E-409C-BE32-E72D297353CC}">
              <c16:uniqueId val="{00000001-D5BA-44E6-BCEC-8A07ABE12A94}"/>
            </c:ext>
          </c:extLst>
        </c:ser>
        <c:ser>
          <c:idx val="2"/>
          <c:order val="2"/>
          <c:tx>
            <c:strRef>
              <c:f>Sheet1!$D$1</c:f>
              <c:strCache>
                <c:ptCount val="1"/>
                <c:pt idx="0">
                  <c:v>Credit</c:v>
                </c:pt>
              </c:strCache>
            </c:strRef>
          </c:tx>
          <c:spPr>
            <a:solidFill>
              <a:schemeClr val="accent5"/>
            </a:solidFill>
            <a:ln>
              <a:noFill/>
            </a:ln>
            <a:effectLst/>
          </c:spPr>
          <c:invertIfNegative val="0"/>
          <c:dLbls>
            <c:dLbl>
              <c:idx val="1"/>
              <c:layout>
                <c:manualLayout>
                  <c:x val="0"/>
                  <c:y val="-1.137992831541218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5BA-44E6-BCEC-8A07ABE12A94}"/>
                </c:ext>
              </c:extLst>
            </c:dLbl>
            <c:numFmt formatCode="#,##0_);[Red]\(#,##0\)" sourceLinked="0"/>
            <c:spPr>
              <a:noFill/>
              <a:ln>
                <a:noFill/>
              </a:ln>
              <a:effectLst/>
            </c:spPr>
            <c:txPr>
              <a:bodyPr rot="0" spcFirstLastPara="1" vertOverflow="ellipsis" vert="horz" wrap="square" lIns="38100" tIns="19050" rIns="38100" bIns="19050" anchor="ctr" anchorCtr="0">
                <a:spAutoFit/>
              </a:bodyPr>
              <a:lstStyle/>
              <a:p>
                <a:pPr algn="ctr">
                  <a:defRPr lang="en-US" altLang="ko-KR" sz="1400" b="0" i="0" u="none" strike="noStrike" kern="1200" baseline="0">
                    <a:ln>
                      <a:solidFill>
                        <a:schemeClr val="accent1">
                          <a:alpha val="0"/>
                        </a:schemeClr>
                      </a:solidFill>
                    </a:ln>
                    <a:solidFill>
                      <a:schemeClr val="bg1"/>
                    </a:solidFill>
                    <a:latin typeface="KPMG Bold" panose="020B0803030202040204" pitchFamily="34" charset="0"/>
                    <a:ea typeface="KoPub돋움체 Medium" panose="02020603020101020101" pitchFamily="18" charset="-127"/>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2021</c:v>
                </c:pt>
                <c:pt idx="1">
                  <c:v>2022</c:v>
                </c:pt>
              </c:numCache>
            </c:numRef>
          </c:cat>
          <c:val>
            <c:numRef>
              <c:f>Sheet1!$D$2:$D$3</c:f>
              <c:numCache>
                <c:formatCode>General</c:formatCode>
                <c:ptCount val="2"/>
                <c:pt idx="0">
                  <c:v>1</c:v>
                </c:pt>
                <c:pt idx="1">
                  <c:v>2</c:v>
                </c:pt>
              </c:numCache>
            </c:numRef>
          </c:val>
          <c:extLst>
            <c:ext xmlns:c16="http://schemas.microsoft.com/office/drawing/2014/chart" uri="{C3380CC4-5D6E-409C-BE32-E72D297353CC}">
              <c16:uniqueId val="{00000003-D5BA-44E6-BCEC-8A07ABE12A94}"/>
            </c:ext>
          </c:extLst>
        </c:ser>
        <c:ser>
          <c:idx val="3"/>
          <c:order val="3"/>
          <c:tx>
            <c:strRef>
              <c:f>Sheet1!$E$1</c:f>
              <c:strCache>
                <c:ptCount val="1"/>
                <c:pt idx="0">
                  <c:v>Real Assets</c:v>
                </c:pt>
              </c:strCache>
            </c:strRef>
          </c:tx>
          <c:spPr>
            <a:solidFill>
              <a:schemeClr val="accent4"/>
            </a:solidFill>
            <a:ln>
              <a:noFill/>
            </a:ln>
            <a:effectLst/>
          </c:spPr>
          <c:invertIfNegative val="0"/>
          <c:dLbls>
            <c:dLbl>
              <c:idx val="0"/>
              <c:layout>
                <c:manualLayout>
                  <c:x val="0"/>
                  <c:y val="-1.2599206349206369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D5BA-44E6-BCEC-8A07ABE12A94}"/>
                </c:ext>
              </c:extLst>
            </c:dLbl>
            <c:dLbl>
              <c:idx val="1"/>
              <c:layout>
                <c:manualLayout>
                  <c:x val="-4.0549169859516176E-3"/>
                  <c:y val="-2.362954059829063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5BA-44E6-BCEC-8A07ABE12A94}"/>
                </c:ext>
              </c:extLst>
            </c:dLbl>
            <c:spPr>
              <a:noFill/>
              <a:ln>
                <a:noFill/>
              </a:ln>
              <a:effectLst/>
            </c:spPr>
            <c:txPr>
              <a:bodyPr rot="0" spcFirstLastPara="1" vertOverflow="ellipsis" vert="horz" wrap="square" lIns="38100" tIns="19050" rIns="38100" bIns="19050" anchor="ctr" anchorCtr="0">
                <a:spAutoFit/>
              </a:bodyPr>
              <a:lstStyle/>
              <a:p>
                <a:pPr algn="ctr">
                  <a:defRPr lang="en-US" altLang="ko-KR" sz="1400" b="0" i="0" u="none" strike="noStrike" kern="1200" baseline="0">
                    <a:ln>
                      <a:solidFill>
                        <a:schemeClr val="accent1">
                          <a:alpha val="0"/>
                        </a:schemeClr>
                      </a:solidFill>
                    </a:ln>
                    <a:solidFill>
                      <a:schemeClr val="bg1"/>
                    </a:solidFill>
                    <a:latin typeface="KPMG Bold" panose="020B0803030202040204" pitchFamily="34" charset="0"/>
                    <a:ea typeface="KoPub돋움체 Medium" panose="02020603020101020101" pitchFamily="18" charset="-127"/>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2021</c:v>
                </c:pt>
                <c:pt idx="1">
                  <c:v>2022</c:v>
                </c:pt>
              </c:numCache>
            </c:numRef>
          </c:cat>
          <c:val>
            <c:numRef>
              <c:f>Sheet1!$E$2:$E$3</c:f>
              <c:numCache>
                <c:formatCode>General</c:formatCode>
                <c:ptCount val="2"/>
                <c:pt idx="0">
                  <c:v>6</c:v>
                </c:pt>
                <c:pt idx="1">
                  <c:v>9</c:v>
                </c:pt>
              </c:numCache>
            </c:numRef>
          </c:val>
          <c:extLst>
            <c:ext xmlns:c16="http://schemas.microsoft.com/office/drawing/2014/chart" uri="{C3380CC4-5D6E-409C-BE32-E72D297353CC}">
              <c16:uniqueId val="{00000006-D5BA-44E6-BCEC-8A07ABE12A94}"/>
            </c:ext>
          </c:extLst>
        </c:ser>
        <c:dLbls>
          <c:showLegendKey val="0"/>
          <c:showVal val="0"/>
          <c:showCatName val="0"/>
          <c:showSerName val="0"/>
          <c:showPercent val="0"/>
          <c:showBubbleSize val="0"/>
        </c:dLbls>
        <c:gapWidth val="99"/>
        <c:overlap val="100"/>
        <c:axId val="655979872"/>
        <c:axId val="655961152"/>
      </c:barChart>
      <c:catAx>
        <c:axId val="6559798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1200" b="0" i="0" u="none" strike="noStrike" kern="1200" baseline="0">
                <a:ln>
                  <a:solidFill>
                    <a:schemeClr val="accent1">
                      <a:alpha val="0"/>
                    </a:schemeClr>
                  </a:solidFill>
                </a:ln>
                <a:solidFill>
                  <a:schemeClr val="bg1">
                    <a:lumMod val="65000"/>
                  </a:schemeClr>
                </a:solidFill>
                <a:latin typeface="KPMG Bold" panose="020B0803030202040204" pitchFamily="34" charset="0"/>
                <a:ea typeface="KoPub돋움체 Medium" panose="02020603020101020101" pitchFamily="18" charset="-127"/>
                <a:cs typeface="+mn-cs"/>
              </a:defRPr>
            </a:pPr>
            <a:endParaRPr lang="ko-KR"/>
          </a:p>
        </c:txPr>
        <c:crossAx val="655961152"/>
        <c:crosses val="autoZero"/>
        <c:auto val="1"/>
        <c:lblAlgn val="ctr"/>
        <c:lblOffset val="100"/>
        <c:noMultiLvlLbl val="0"/>
      </c:catAx>
      <c:valAx>
        <c:axId val="655961152"/>
        <c:scaling>
          <c:orientation val="minMax"/>
        </c:scaling>
        <c:delete val="0"/>
        <c:axPos val="l"/>
        <c:numFmt formatCode="0%" sourceLinked="1"/>
        <c:majorTickMark val="out"/>
        <c:minorTickMark val="none"/>
        <c:tickLblPos val="nextTo"/>
        <c:spPr>
          <a:noFill/>
          <a:ln>
            <a:solidFill>
              <a:schemeClr val="bg1">
                <a:lumMod val="75000"/>
              </a:schemeClr>
            </a:solidFill>
          </a:ln>
          <a:effectLst/>
        </c:spPr>
        <c:txPr>
          <a:bodyPr rot="-60000000" spcFirstLastPara="1" vertOverflow="ellipsis" vert="horz" wrap="square" anchor="ctr" anchorCtr="1"/>
          <a:lstStyle/>
          <a:p>
            <a:pPr algn="ctr">
              <a:defRPr lang="en-US" altLang="ko-KR" sz="1200" b="0" i="0" u="none" strike="noStrike" kern="1200" baseline="0">
                <a:ln>
                  <a:solidFill>
                    <a:schemeClr val="accent1">
                      <a:alpha val="0"/>
                    </a:schemeClr>
                  </a:solidFill>
                </a:ln>
                <a:solidFill>
                  <a:schemeClr val="bg1">
                    <a:lumMod val="65000"/>
                  </a:schemeClr>
                </a:solidFill>
                <a:latin typeface="KPMG Bold" panose="020B0803030202040204" pitchFamily="34" charset="0"/>
                <a:ea typeface="KoPub돋움체 Medium" panose="02020603020101020101" pitchFamily="18" charset="-127"/>
                <a:cs typeface="+mn-cs"/>
              </a:defRPr>
            </a:pPr>
            <a:endParaRPr lang="ko-KR"/>
          </a:p>
        </c:txPr>
        <c:crossAx val="655979872"/>
        <c:crosses val="autoZero"/>
        <c:crossBetween val="between"/>
        <c:majorUnit val="0.2"/>
      </c:valAx>
      <c:spPr>
        <a:noFill/>
        <a:ln>
          <a:noFill/>
        </a:ln>
        <a:effectLst/>
      </c:spPr>
    </c:plotArea>
    <c:legend>
      <c:legendPos val="t"/>
      <c:layout>
        <c:manualLayout>
          <c:xMode val="edge"/>
          <c:yMode val="edge"/>
          <c:x val="0"/>
          <c:y val="5.8112179487179498E-2"/>
          <c:w val="0.92838441890166024"/>
          <c:h val="6.3087292951275534E-2"/>
        </c:manualLayout>
      </c:layout>
      <c:overlay val="0"/>
      <c:spPr>
        <a:noFill/>
        <a:ln>
          <a:noFill/>
        </a:ln>
        <a:effectLst/>
      </c:spPr>
      <c:txPr>
        <a:bodyPr rot="0" spcFirstLastPara="1" vertOverflow="ellipsis" vert="horz" wrap="square" anchor="ctr" anchorCtr="1"/>
        <a:lstStyle/>
        <a:p>
          <a:pPr marL="36000">
            <a:defRPr lang="en-US" altLang="ko-KR" sz="800" b="0" i="0" u="none" strike="noStrike" kern="1200" baseline="0">
              <a:ln>
                <a:solidFill>
                  <a:schemeClr val="accent1">
                    <a:alpha val="0"/>
                  </a:schemeClr>
                </a:solidFill>
              </a:ln>
              <a:gradFill>
                <a:gsLst>
                  <a:gs pos="0">
                    <a:schemeClr val="tx1">
                      <a:lumMod val="75000"/>
                      <a:lumOff val="25000"/>
                    </a:schemeClr>
                  </a:gs>
                  <a:gs pos="100000">
                    <a:schemeClr val="tx1">
                      <a:lumMod val="75000"/>
                      <a:lumOff val="25000"/>
                    </a:schemeClr>
                  </a:gs>
                </a:gsLst>
                <a:lin ang="5400000" scaled="1"/>
              </a:gradFill>
              <a:latin typeface="KoPub돋움체 Medium" panose="02020603020101020101" pitchFamily="18" charset="-127"/>
              <a:ea typeface="KoPub돋움체 Medium" panose="02020603020101020101" pitchFamily="18"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ltLang="ko-KR" sz="1050" kern="120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defRPr>
      </a:pPr>
      <a:endParaRPr lang="ko-K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785286935286932"/>
          <c:y val="0.24519738247863249"/>
          <c:w val="0.80298659003831419"/>
          <c:h val="0.67418963675213672"/>
        </c:manualLayout>
      </c:layout>
      <c:barChart>
        <c:barDir val="col"/>
        <c:grouping val="percentStacked"/>
        <c:varyColors val="0"/>
        <c:ser>
          <c:idx val="0"/>
          <c:order val="0"/>
          <c:tx>
            <c:strRef>
              <c:f>Sheet1!$B$1</c:f>
              <c:strCache>
                <c:ptCount val="1"/>
                <c:pt idx="0">
                  <c:v>기타</c:v>
                </c:pt>
              </c:strCache>
            </c:strRef>
          </c:tx>
          <c:spPr>
            <a:solidFill>
              <a:srgbClr val="D9D9D9"/>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altLang="ko-KR" sz="1400" b="0" i="0" u="none" strike="noStrike" kern="1200" baseline="0">
                    <a:ln>
                      <a:solidFill>
                        <a:schemeClr val="accent1">
                          <a:alpha val="0"/>
                        </a:schemeClr>
                      </a:solidFill>
                    </a:ln>
                    <a:solidFill>
                      <a:schemeClr val="bg1">
                        <a:lumMod val="50000"/>
                      </a:schemeClr>
                    </a:solidFill>
                    <a:latin typeface="KPMG Bold" panose="020B0803030202040204" pitchFamily="34" charset="0"/>
                    <a:ea typeface="KoPub돋움체 Medium" panose="02020603020101020101" pitchFamily="18"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2019</c:v>
                </c:pt>
                <c:pt idx="2">
                  <c:v>2021</c:v>
                </c:pt>
                <c:pt idx="3">
                  <c:v>2022</c:v>
                </c:pt>
              </c:numCache>
            </c:numRef>
          </c:cat>
          <c:val>
            <c:numRef>
              <c:f>Sheet1!$B$2:$B$5</c:f>
              <c:numCache>
                <c:formatCode>General</c:formatCode>
                <c:ptCount val="4"/>
                <c:pt idx="0">
                  <c:v>6</c:v>
                </c:pt>
                <c:pt idx="2">
                  <c:v>8</c:v>
                </c:pt>
                <c:pt idx="3">
                  <c:v>19</c:v>
                </c:pt>
              </c:numCache>
            </c:numRef>
          </c:val>
          <c:extLst>
            <c:ext xmlns:c16="http://schemas.microsoft.com/office/drawing/2014/chart" uri="{C3380CC4-5D6E-409C-BE32-E72D297353CC}">
              <c16:uniqueId val="{00000000-D4EB-4282-B390-B00104F18344}"/>
            </c:ext>
          </c:extLst>
        </c:ser>
        <c:ser>
          <c:idx val="1"/>
          <c:order val="1"/>
          <c:tx>
            <c:strRef>
              <c:f>Sheet1!$C$1</c:f>
              <c:strCache>
                <c:ptCount val="1"/>
                <c:pt idx="0">
                  <c:v>주식공개매수</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altLang="ko-KR" sz="1400" b="0" i="0" u="none" strike="noStrike" kern="1200" baseline="0">
                    <a:ln>
                      <a:solidFill>
                        <a:schemeClr val="accent1">
                          <a:alpha val="0"/>
                        </a:schemeClr>
                      </a:solidFill>
                    </a:ln>
                    <a:solidFill>
                      <a:schemeClr val="bg1"/>
                    </a:solidFill>
                    <a:latin typeface="KPMG Bold" panose="020B0803030202040204" pitchFamily="34" charset="0"/>
                    <a:ea typeface="KoPub돋움체 Medium" panose="02020603020101020101" pitchFamily="18"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2019</c:v>
                </c:pt>
                <c:pt idx="2">
                  <c:v>2021</c:v>
                </c:pt>
                <c:pt idx="3">
                  <c:v>2022</c:v>
                </c:pt>
              </c:numCache>
            </c:numRef>
          </c:cat>
          <c:val>
            <c:numRef>
              <c:f>Sheet1!$C$2:$C$5</c:f>
              <c:numCache>
                <c:formatCode>General</c:formatCode>
                <c:ptCount val="4"/>
                <c:pt idx="0">
                  <c:v>12</c:v>
                </c:pt>
                <c:pt idx="2">
                  <c:v>7</c:v>
                </c:pt>
                <c:pt idx="3">
                  <c:v>5</c:v>
                </c:pt>
              </c:numCache>
            </c:numRef>
          </c:val>
          <c:extLst>
            <c:ext xmlns:c16="http://schemas.microsoft.com/office/drawing/2014/chart" uri="{C3380CC4-5D6E-409C-BE32-E72D297353CC}">
              <c16:uniqueId val="{00000001-D4EB-4282-B390-B00104F18344}"/>
            </c:ext>
          </c:extLst>
        </c:ser>
        <c:ser>
          <c:idx val="2"/>
          <c:order val="2"/>
          <c:tx>
            <c:strRef>
              <c:f>Sheet1!$D$1</c:f>
              <c:strCache>
                <c:ptCount val="1"/>
                <c:pt idx="0">
                  <c:v>스트립세일</c:v>
                </c:pt>
              </c:strCache>
            </c:strRef>
          </c:tx>
          <c:spPr>
            <a:solidFill>
              <a:schemeClr val="accent3"/>
            </a:solidFill>
            <a:ln>
              <a:noFill/>
            </a:ln>
            <a:effectLst/>
          </c:spPr>
          <c:invertIfNegative val="0"/>
          <c:dLbls>
            <c:dLbl>
              <c:idx val="1"/>
              <c:layout>
                <c:manualLayout>
                  <c:x val="0"/>
                  <c:y val="-1.137992831541218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4EB-4282-B390-B00104F18344}"/>
                </c:ext>
              </c:extLst>
            </c:dLbl>
            <c:dLbl>
              <c:idx val="2"/>
              <c:layout>
                <c:manualLayout>
                  <c:x val="0"/>
                  <c:y val="-2.713675213675226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D4EB-4282-B390-B00104F18344}"/>
                </c:ext>
              </c:extLst>
            </c:dLbl>
            <c:dLbl>
              <c:idx val="3"/>
              <c:layout>
                <c:manualLayout>
                  <c:x val="0"/>
                  <c:y val="-1.3568376068376069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D4EB-4282-B390-B00104F18344}"/>
                </c:ext>
              </c:extLst>
            </c:dLbl>
            <c:numFmt formatCode="#,##0_);[Red]\(#,##0\)" sourceLinked="0"/>
            <c:spPr>
              <a:noFill/>
              <a:ln>
                <a:noFill/>
              </a:ln>
              <a:effectLst/>
            </c:spPr>
            <c:txPr>
              <a:bodyPr rot="0" spcFirstLastPara="1" vertOverflow="ellipsis" vert="horz" wrap="square" lIns="38100" tIns="19050" rIns="38100" bIns="19050" anchor="ctr" anchorCtr="0">
                <a:spAutoFit/>
              </a:bodyPr>
              <a:lstStyle/>
              <a:p>
                <a:pPr algn="ctr">
                  <a:defRPr lang="en-US" altLang="ko-KR" sz="1400" b="0" i="0" u="none" strike="noStrike" kern="1200" baseline="0">
                    <a:ln>
                      <a:solidFill>
                        <a:schemeClr val="accent1">
                          <a:alpha val="0"/>
                        </a:schemeClr>
                      </a:solidFill>
                    </a:ln>
                    <a:solidFill>
                      <a:schemeClr val="bg1"/>
                    </a:solidFill>
                    <a:latin typeface="KPMG Bold" panose="020B0803030202040204" pitchFamily="34" charset="0"/>
                    <a:ea typeface="KoPub돋움체 Medium" panose="02020603020101020101" pitchFamily="18" charset="-127"/>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2019</c:v>
                </c:pt>
                <c:pt idx="2">
                  <c:v>2021</c:v>
                </c:pt>
                <c:pt idx="3">
                  <c:v>2022</c:v>
                </c:pt>
              </c:numCache>
            </c:numRef>
          </c:cat>
          <c:val>
            <c:numRef>
              <c:f>Sheet1!$D$2:$D$5</c:f>
              <c:numCache>
                <c:formatCode>General</c:formatCode>
                <c:ptCount val="4"/>
                <c:pt idx="0">
                  <c:v>4</c:v>
                </c:pt>
                <c:pt idx="2">
                  <c:v>2</c:v>
                </c:pt>
                <c:pt idx="3">
                  <c:v>2</c:v>
                </c:pt>
              </c:numCache>
            </c:numRef>
          </c:val>
          <c:extLst>
            <c:ext xmlns:c16="http://schemas.microsoft.com/office/drawing/2014/chart" uri="{C3380CC4-5D6E-409C-BE32-E72D297353CC}">
              <c16:uniqueId val="{00000003-D4EB-4282-B390-B00104F18344}"/>
            </c:ext>
          </c:extLst>
        </c:ser>
        <c:ser>
          <c:idx val="3"/>
          <c:order val="3"/>
          <c:tx>
            <c:strRef>
              <c:f>Sheet1!$E$1</c:f>
              <c:strCache>
                <c:ptCount val="1"/>
                <c:pt idx="0">
                  <c:v>Cont. Fund(복수자산)</c:v>
                </c:pt>
              </c:strCache>
            </c:strRef>
          </c:tx>
          <c:spPr>
            <a:solidFill>
              <a:schemeClr val="accent4"/>
            </a:solidFill>
            <a:ln>
              <a:noFill/>
            </a:ln>
            <a:effectLst/>
          </c:spPr>
          <c:invertIfNegative val="0"/>
          <c:dLbls>
            <c:dLbl>
              <c:idx val="0"/>
              <c:layout>
                <c:manualLayout>
                  <c:x val="0"/>
                  <c:y val="-1.2599206349206369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D4EB-4282-B390-B00104F18344}"/>
                </c:ext>
              </c:extLst>
            </c:dLbl>
            <c:dLbl>
              <c:idx val="1"/>
              <c:layout>
                <c:manualLayout>
                  <c:x val="-4.0549169859516176E-3"/>
                  <c:y val="-2.362954059829063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4EB-4282-B390-B00104F18344}"/>
                </c:ext>
              </c:extLst>
            </c:dLbl>
            <c:spPr>
              <a:noFill/>
              <a:ln>
                <a:noFill/>
              </a:ln>
              <a:effectLst/>
            </c:spPr>
            <c:txPr>
              <a:bodyPr rot="0" spcFirstLastPara="1" vertOverflow="ellipsis" vert="horz" wrap="square" lIns="38100" tIns="19050" rIns="38100" bIns="19050" anchor="ctr" anchorCtr="0">
                <a:spAutoFit/>
              </a:bodyPr>
              <a:lstStyle/>
              <a:p>
                <a:pPr algn="ctr">
                  <a:defRPr lang="en-US" altLang="ko-KR" sz="1400" b="0" i="0" u="none" strike="noStrike" kern="1200" baseline="0">
                    <a:ln>
                      <a:solidFill>
                        <a:schemeClr val="accent1">
                          <a:alpha val="0"/>
                        </a:schemeClr>
                      </a:solidFill>
                    </a:ln>
                    <a:solidFill>
                      <a:schemeClr val="bg1"/>
                    </a:solidFill>
                    <a:latin typeface="KPMG Bold" panose="020B0803030202040204" pitchFamily="34" charset="0"/>
                    <a:ea typeface="KoPub돋움체 Medium" panose="02020603020101020101" pitchFamily="18" charset="-127"/>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2019</c:v>
                </c:pt>
                <c:pt idx="2">
                  <c:v>2021</c:v>
                </c:pt>
                <c:pt idx="3">
                  <c:v>2022</c:v>
                </c:pt>
              </c:numCache>
            </c:numRef>
          </c:cat>
          <c:val>
            <c:numRef>
              <c:f>Sheet1!$E$2:$E$5</c:f>
              <c:numCache>
                <c:formatCode>General</c:formatCode>
                <c:ptCount val="4"/>
                <c:pt idx="0" formatCode="0">
                  <c:v>49.92</c:v>
                </c:pt>
                <c:pt idx="2">
                  <c:v>31</c:v>
                </c:pt>
                <c:pt idx="3">
                  <c:v>34</c:v>
                </c:pt>
              </c:numCache>
            </c:numRef>
          </c:val>
          <c:extLst>
            <c:ext xmlns:c16="http://schemas.microsoft.com/office/drawing/2014/chart" uri="{C3380CC4-5D6E-409C-BE32-E72D297353CC}">
              <c16:uniqueId val="{00000006-D4EB-4282-B390-B00104F18344}"/>
            </c:ext>
          </c:extLst>
        </c:ser>
        <c:ser>
          <c:idx val="4"/>
          <c:order val="4"/>
          <c:tx>
            <c:strRef>
              <c:f>Sheet1!$F$1</c:f>
              <c:strCache>
                <c:ptCount val="1"/>
                <c:pt idx="0">
                  <c:v>Cont. Fund(단일자산) </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marL="36000" algn="ctr">
                  <a:defRPr lang="en-US" altLang="ko-KR" sz="1400" b="0" i="0" u="none" strike="noStrike" kern="1200" baseline="0">
                    <a:ln>
                      <a:solidFill>
                        <a:schemeClr val="accent1">
                          <a:alpha val="0"/>
                        </a:schemeClr>
                      </a:solidFill>
                    </a:ln>
                    <a:solidFill>
                      <a:schemeClr val="bg1"/>
                    </a:solidFill>
                    <a:latin typeface="KPMG Bold" panose="020B0803030202040204" pitchFamily="34" charset="0"/>
                    <a:ea typeface="KoPub돋움체 Medium" panose="02020603020101020101" pitchFamily="18"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2019</c:v>
                </c:pt>
                <c:pt idx="2">
                  <c:v>2021</c:v>
                </c:pt>
                <c:pt idx="3">
                  <c:v>2022</c:v>
                </c:pt>
              </c:numCache>
            </c:numRef>
          </c:cat>
          <c:val>
            <c:numRef>
              <c:f>Sheet1!$F$2:$F$5</c:f>
              <c:numCache>
                <c:formatCode>General</c:formatCode>
                <c:ptCount val="4"/>
                <c:pt idx="0" formatCode="0">
                  <c:v>28.08</c:v>
                </c:pt>
                <c:pt idx="2">
                  <c:v>52</c:v>
                </c:pt>
                <c:pt idx="3">
                  <c:v>40</c:v>
                </c:pt>
              </c:numCache>
            </c:numRef>
          </c:val>
          <c:extLst>
            <c:ext xmlns:c16="http://schemas.microsoft.com/office/drawing/2014/chart" uri="{C3380CC4-5D6E-409C-BE32-E72D297353CC}">
              <c16:uniqueId val="{00000007-D4EB-4282-B390-B00104F18344}"/>
            </c:ext>
          </c:extLst>
        </c:ser>
        <c:dLbls>
          <c:showLegendKey val="0"/>
          <c:showVal val="0"/>
          <c:showCatName val="0"/>
          <c:showSerName val="0"/>
          <c:showPercent val="0"/>
          <c:showBubbleSize val="0"/>
        </c:dLbls>
        <c:gapWidth val="99"/>
        <c:overlap val="100"/>
        <c:axId val="655979872"/>
        <c:axId val="655961152"/>
      </c:barChart>
      <c:catAx>
        <c:axId val="6559798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1200" b="0" i="0" u="none" strike="noStrike" kern="1200" baseline="0">
                <a:ln>
                  <a:solidFill>
                    <a:schemeClr val="accent1">
                      <a:alpha val="0"/>
                    </a:schemeClr>
                  </a:solidFill>
                </a:ln>
                <a:solidFill>
                  <a:schemeClr val="bg1">
                    <a:lumMod val="65000"/>
                  </a:schemeClr>
                </a:solidFill>
                <a:latin typeface="KPMG Bold" panose="020B0803030202040204" pitchFamily="34" charset="0"/>
                <a:ea typeface="KoPub돋움체 Medium" panose="02020603020101020101" pitchFamily="18" charset="-127"/>
                <a:cs typeface="+mn-cs"/>
              </a:defRPr>
            </a:pPr>
            <a:endParaRPr lang="ko-KR"/>
          </a:p>
        </c:txPr>
        <c:crossAx val="655961152"/>
        <c:crosses val="autoZero"/>
        <c:auto val="1"/>
        <c:lblAlgn val="ctr"/>
        <c:lblOffset val="100"/>
        <c:noMultiLvlLbl val="0"/>
      </c:catAx>
      <c:valAx>
        <c:axId val="655961152"/>
        <c:scaling>
          <c:orientation val="minMax"/>
        </c:scaling>
        <c:delete val="0"/>
        <c:axPos val="l"/>
        <c:numFmt formatCode="0%" sourceLinked="1"/>
        <c:majorTickMark val="out"/>
        <c:minorTickMark val="none"/>
        <c:tickLblPos val="nextTo"/>
        <c:spPr>
          <a:noFill/>
          <a:ln>
            <a:solidFill>
              <a:schemeClr val="bg1">
                <a:lumMod val="75000"/>
              </a:schemeClr>
            </a:solidFill>
          </a:ln>
          <a:effectLst/>
        </c:spPr>
        <c:txPr>
          <a:bodyPr rot="-60000000" spcFirstLastPara="1" vertOverflow="ellipsis" vert="horz" wrap="square" anchor="ctr" anchorCtr="1"/>
          <a:lstStyle/>
          <a:p>
            <a:pPr algn="ctr">
              <a:defRPr lang="en-US" altLang="ko-KR" sz="1200" b="0" i="0" u="none" strike="noStrike" kern="1200" baseline="0">
                <a:ln>
                  <a:solidFill>
                    <a:schemeClr val="accent1">
                      <a:alpha val="0"/>
                    </a:schemeClr>
                  </a:solidFill>
                </a:ln>
                <a:solidFill>
                  <a:schemeClr val="bg1">
                    <a:lumMod val="65000"/>
                  </a:schemeClr>
                </a:solidFill>
                <a:latin typeface="KPMG Bold" panose="020B0803030202040204" pitchFamily="34" charset="0"/>
                <a:ea typeface="KoPub돋움체 Medium" panose="02020603020101020101" pitchFamily="18" charset="-127"/>
                <a:cs typeface="+mn-cs"/>
              </a:defRPr>
            </a:pPr>
            <a:endParaRPr lang="ko-KR"/>
          </a:p>
        </c:txPr>
        <c:crossAx val="655979872"/>
        <c:crosses val="autoZero"/>
        <c:crossBetween val="between"/>
        <c:majorUnit val="0.2"/>
      </c:valAx>
      <c:spPr>
        <a:noFill/>
        <a:ln>
          <a:noFill/>
        </a:ln>
        <a:effectLst/>
      </c:spPr>
    </c:plotArea>
    <c:legend>
      <c:legendPos val="t"/>
      <c:layout>
        <c:manualLayout>
          <c:xMode val="edge"/>
          <c:yMode val="edge"/>
          <c:x val="4.8659003831417622E-2"/>
          <c:y val="5.1327991452991453E-2"/>
          <c:w val="0.82158365261813537"/>
          <c:h val="0.12753712606837608"/>
        </c:manualLayout>
      </c:layout>
      <c:overlay val="0"/>
      <c:spPr>
        <a:noFill/>
        <a:ln>
          <a:noFill/>
        </a:ln>
        <a:effectLst/>
      </c:spPr>
      <c:txPr>
        <a:bodyPr rot="0" spcFirstLastPara="1" vertOverflow="ellipsis" vert="horz" wrap="square" anchor="ctr" anchorCtr="1"/>
        <a:lstStyle/>
        <a:p>
          <a:pPr marL="36000">
            <a:defRPr lang="en-US" altLang="ko-KR" sz="800" b="0" i="0" u="none" strike="noStrike" kern="1200" baseline="0">
              <a:ln>
                <a:solidFill>
                  <a:schemeClr val="accent1">
                    <a:alpha val="0"/>
                  </a:schemeClr>
                </a:solidFill>
              </a:ln>
              <a:gradFill>
                <a:gsLst>
                  <a:gs pos="0">
                    <a:schemeClr val="tx1">
                      <a:lumMod val="75000"/>
                      <a:lumOff val="25000"/>
                    </a:schemeClr>
                  </a:gs>
                  <a:gs pos="100000">
                    <a:schemeClr val="tx1">
                      <a:lumMod val="75000"/>
                      <a:lumOff val="25000"/>
                    </a:schemeClr>
                  </a:gs>
                </a:gsLst>
                <a:lin ang="5400000" scaled="1"/>
              </a:gradFill>
              <a:latin typeface="KoPub돋움체 Medium" panose="02020603020101020101" pitchFamily="18" charset="-127"/>
              <a:ea typeface="KoPub돋움체 Medium" panose="02020603020101020101" pitchFamily="18"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ltLang="ko-KR" sz="1050" kern="120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defRPr>
      </a:pPr>
      <a:endParaRPr lang="ko-K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700248906227603E-2"/>
          <c:y val="0.13580103599249208"/>
          <c:w val="0.90109752356821937"/>
          <c:h val="0.79454778155215156"/>
        </c:manualLayout>
      </c:layout>
      <c:doughnutChart>
        <c:varyColors val="1"/>
        <c:ser>
          <c:idx val="0"/>
          <c:order val="0"/>
          <c:tx>
            <c:strRef>
              <c:f>Sheet1!$B$1</c:f>
              <c:strCache>
                <c:ptCount val="1"/>
                <c:pt idx="0">
                  <c:v>판매</c:v>
                </c:pt>
              </c:strCache>
            </c:strRef>
          </c:tx>
          <c:dPt>
            <c:idx val="0"/>
            <c:bubble3D val="0"/>
            <c:spPr>
              <a:solidFill>
                <a:srgbClr val="00338D"/>
              </a:solidFill>
              <a:ln w="19050">
                <a:solidFill>
                  <a:schemeClr val="lt1"/>
                </a:solidFill>
              </a:ln>
              <a:effectLst/>
            </c:spPr>
            <c:extLst>
              <c:ext xmlns:c16="http://schemas.microsoft.com/office/drawing/2014/chart" uri="{C3380CC4-5D6E-409C-BE32-E72D297353CC}">
                <c16:uniqueId val="{00000001-4243-41CB-A559-3F16919F235E}"/>
              </c:ext>
            </c:extLst>
          </c:dPt>
          <c:dPt>
            <c:idx val="1"/>
            <c:bubble3D val="0"/>
            <c:spPr>
              <a:solidFill>
                <a:schemeClr val="bg2">
                  <a:lumMod val="90000"/>
                </a:schemeClr>
              </a:solidFill>
              <a:ln w="19050">
                <a:solidFill>
                  <a:schemeClr val="lt1"/>
                </a:solidFill>
              </a:ln>
              <a:effectLst/>
            </c:spPr>
            <c:extLst>
              <c:ext xmlns:c16="http://schemas.microsoft.com/office/drawing/2014/chart" uri="{C3380CC4-5D6E-409C-BE32-E72D297353CC}">
                <c16:uniqueId val="{00000003-4243-41CB-A559-3F16919F235E}"/>
              </c:ext>
            </c:extLst>
          </c:dPt>
          <c:cat>
            <c:numRef>
              <c:f>Sheet1!$A$2:$A$3</c:f>
              <c:numCache>
                <c:formatCode>General</c:formatCode>
                <c:ptCount val="2"/>
              </c:numCache>
            </c:numRef>
          </c:cat>
          <c:val>
            <c:numRef>
              <c:f>Sheet1!$B$2:$B$3</c:f>
              <c:numCache>
                <c:formatCode>General</c:formatCode>
                <c:ptCount val="2"/>
                <c:pt idx="0">
                  <c:v>0.87</c:v>
                </c:pt>
                <c:pt idx="1">
                  <c:v>0.13</c:v>
                </c:pt>
              </c:numCache>
            </c:numRef>
          </c:val>
          <c:extLst>
            <c:ext xmlns:c16="http://schemas.microsoft.com/office/drawing/2014/chart" uri="{C3380CC4-5D6E-409C-BE32-E72D297353CC}">
              <c16:uniqueId val="{00000004-4243-41CB-A559-3F16919F235E}"/>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785286935286932"/>
          <c:y val="0.17057127312295975"/>
          <c:w val="0.78271214896214891"/>
          <c:h val="0.74881574174827714"/>
        </c:manualLayout>
      </c:layout>
      <c:barChart>
        <c:barDir val="col"/>
        <c:grouping val="stacked"/>
        <c:varyColors val="0"/>
        <c:ser>
          <c:idx val="0"/>
          <c:order val="0"/>
          <c:tx>
            <c:strRef>
              <c:f>Sheet1!$B$1</c:f>
              <c:strCache>
                <c:ptCount val="1"/>
                <c:pt idx="0">
                  <c:v>GP 주도</c:v>
                </c:pt>
              </c:strCache>
            </c:strRef>
          </c:tx>
          <c:spPr>
            <a:solidFill>
              <a:schemeClr val="bg1">
                <a:lumMod val="75000"/>
              </a:schemeClr>
            </a:solidFill>
            <a:ln>
              <a:noFill/>
            </a:ln>
            <a:effectLst/>
          </c:spPr>
          <c:invertIfNegative val="0"/>
          <c:dPt>
            <c:idx val="5"/>
            <c:invertIfNegative val="0"/>
            <c:bubble3D val="0"/>
            <c:spPr>
              <a:solidFill>
                <a:schemeClr val="accent1"/>
              </a:solidFill>
              <a:ln>
                <a:noFill/>
              </a:ln>
              <a:effectLst/>
            </c:spPr>
            <c:extLst>
              <c:ext xmlns:c16="http://schemas.microsoft.com/office/drawing/2014/chart" uri="{C3380CC4-5D6E-409C-BE32-E72D297353CC}">
                <c16:uniqueId val="{00000001-7A2A-4E8A-8405-60223F9E90E9}"/>
              </c:ext>
            </c:extLst>
          </c:dPt>
          <c:dPt>
            <c:idx val="6"/>
            <c:invertIfNegative val="0"/>
            <c:bubble3D val="0"/>
            <c:spPr>
              <a:solidFill>
                <a:schemeClr val="accent1"/>
              </a:solidFill>
              <a:ln>
                <a:noFill/>
              </a:ln>
              <a:effectLst/>
            </c:spPr>
            <c:extLst>
              <c:ext xmlns:c16="http://schemas.microsoft.com/office/drawing/2014/chart" uri="{C3380CC4-5D6E-409C-BE32-E72D297353CC}">
                <c16:uniqueId val="{00000000-7A2A-4E8A-8405-60223F9E90E9}"/>
              </c:ext>
            </c:extLst>
          </c:dPt>
          <c:dLbls>
            <c:numFmt formatCode="#,##0_);[Red]\(#,##0\)" sourceLinked="0"/>
            <c:spPr>
              <a:noFill/>
              <a:ln>
                <a:noFill/>
              </a:ln>
              <a:effectLst/>
            </c:spPr>
            <c:txPr>
              <a:bodyPr rot="0" spcFirstLastPara="1" vertOverflow="ellipsis" vert="horz" wrap="square" lIns="38100" tIns="19050" rIns="38100" bIns="19050" anchor="ctr" anchorCtr="0">
                <a:spAutoFit/>
              </a:bodyPr>
              <a:lstStyle/>
              <a:p>
                <a:pPr algn="ctr">
                  <a:defRPr lang="en-US" altLang="ko-KR" sz="1400" b="0" i="0" u="none" strike="noStrike" kern="1200" baseline="0">
                    <a:ln>
                      <a:solidFill>
                        <a:schemeClr val="accent1">
                          <a:alpha val="0"/>
                        </a:schemeClr>
                      </a:solidFill>
                    </a:ln>
                    <a:solidFill>
                      <a:schemeClr val="bg1"/>
                    </a:solidFill>
                    <a:latin typeface="KPMG Bold" panose="020B0803030202040204" pitchFamily="34" charset="0"/>
                    <a:ea typeface="KoPub돋움체 Medium" panose="02020603020101020101" pitchFamily="18"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Sheet1!$A$3:$A$9</c:f>
              <c:strCache>
                <c:ptCount val="7"/>
                <c:pt idx="0">
                  <c:v>'18</c:v>
                </c:pt>
                <c:pt idx="1">
                  <c:v>'19</c:v>
                </c:pt>
                <c:pt idx="2">
                  <c:v>'20</c:v>
                </c:pt>
                <c:pt idx="3">
                  <c:v>'21</c:v>
                </c:pt>
                <c:pt idx="4">
                  <c:v>'22</c:v>
                </c:pt>
                <c:pt idx="5">
                  <c:v>'23E</c:v>
                </c:pt>
                <c:pt idx="6">
                  <c:v>'24E</c:v>
                </c:pt>
              </c:strCache>
            </c:strRef>
          </c:cat>
          <c:val>
            <c:numRef>
              <c:f>Sheet1!$B$3:$B$9</c:f>
              <c:numCache>
                <c:formatCode>General</c:formatCode>
                <c:ptCount val="7"/>
                <c:pt idx="0">
                  <c:v>75</c:v>
                </c:pt>
                <c:pt idx="1">
                  <c:v>83</c:v>
                </c:pt>
                <c:pt idx="2">
                  <c:v>60</c:v>
                </c:pt>
                <c:pt idx="3">
                  <c:v>126</c:v>
                </c:pt>
                <c:pt idx="4">
                  <c:v>102</c:v>
                </c:pt>
                <c:pt idx="5">
                  <c:v>135</c:v>
                </c:pt>
                <c:pt idx="6" formatCode="0.0">
                  <c:v>150</c:v>
                </c:pt>
              </c:numCache>
            </c:numRef>
          </c:val>
          <c:extLst>
            <c:ext xmlns:c16="http://schemas.microsoft.com/office/drawing/2014/chart" uri="{C3380CC4-5D6E-409C-BE32-E72D297353CC}">
              <c16:uniqueId val="{00000000-842F-4B2E-9E50-A274FFAE7D71}"/>
            </c:ext>
          </c:extLst>
        </c:ser>
        <c:dLbls>
          <c:showLegendKey val="0"/>
          <c:showVal val="0"/>
          <c:showCatName val="0"/>
          <c:showSerName val="0"/>
          <c:showPercent val="0"/>
          <c:showBubbleSize val="0"/>
        </c:dLbls>
        <c:gapWidth val="33"/>
        <c:overlap val="100"/>
        <c:axId val="655979872"/>
        <c:axId val="655961152"/>
      </c:barChart>
      <c:catAx>
        <c:axId val="6559798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1400" b="0" i="0" u="none" strike="noStrike" kern="1200" baseline="0">
                <a:ln>
                  <a:solidFill>
                    <a:schemeClr val="accent1">
                      <a:alpha val="0"/>
                    </a:schemeClr>
                  </a:solidFill>
                </a:ln>
                <a:solidFill>
                  <a:schemeClr val="bg1">
                    <a:lumMod val="65000"/>
                  </a:schemeClr>
                </a:solidFill>
                <a:latin typeface="KPMG Bold" panose="020B0803030202040204" pitchFamily="34" charset="0"/>
                <a:ea typeface="KoPub돋움체 Medium" panose="02020603020101020101" pitchFamily="18" charset="-127"/>
                <a:cs typeface="+mn-cs"/>
              </a:defRPr>
            </a:pPr>
            <a:endParaRPr lang="ko-KR"/>
          </a:p>
        </c:txPr>
        <c:crossAx val="655961152"/>
        <c:crosses val="autoZero"/>
        <c:auto val="1"/>
        <c:lblAlgn val="ctr"/>
        <c:lblOffset val="100"/>
        <c:noMultiLvlLbl val="0"/>
      </c:catAx>
      <c:valAx>
        <c:axId val="655961152"/>
        <c:scaling>
          <c:orientation val="minMax"/>
          <c:max val="160"/>
          <c:min val="0"/>
        </c:scaling>
        <c:delete val="0"/>
        <c:axPos val="l"/>
        <c:numFmt formatCode="General" sourceLinked="1"/>
        <c:majorTickMark val="out"/>
        <c:minorTickMark val="none"/>
        <c:tickLblPos val="nextTo"/>
        <c:spPr>
          <a:noFill/>
          <a:ln>
            <a:solidFill>
              <a:schemeClr val="bg1">
                <a:lumMod val="75000"/>
              </a:schemeClr>
            </a:solidFill>
          </a:ln>
          <a:effectLst/>
        </c:spPr>
        <c:txPr>
          <a:bodyPr rot="-60000000" spcFirstLastPara="1" vertOverflow="ellipsis" vert="horz" wrap="square" anchor="ctr" anchorCtr="1"/>
          <a:lstStyle/>
          <a:p>
            <a:pPr algn="ctr">
              <a:defRPr lang="en-US" altLang="ko-KR" sz="1400" b="0" i="0" u="none" strike="noStrike" kern="1200" baseline="0">
                <a:ln>
                  <a:solidFill>
                    <a:schemeClr val="accent1">
                      <a:alpha val="0"/>
                    </a:schemeClr>
                  </a:solidFill>
                </a:ln>
                <a:solidFill>
                  <a:schemeClr val="bg1">
                    <a:lumMod val="65000"/>
                  </a:schemeClr>
                </a:solidFill>
                <a:latin typeface="KPMG Bold" panose="020B0803030202040204" pitchFamily="34" charset="0"/>
                <a:ea typeface="KoPub돋움체 Medium" panose="02020603020101020101" pitchFamily="18" charset="-127"/>
                <a:cs typeface="+mn-cs"/>
              </a:defRPr>
            </a:pPr>
            <a:endParaRPr lang="ko-KR"/>
          </a:p>
        </c:txPr>
        <c:crossAx val="655979872"/>
        <c:crosses val="autoZero"/>
        <c:crossBetween val="between"/>
        <c:majorUnit val="4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ltLang="ko-KR" sz="1050" kern="120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defRPr>
      </a:pPr>
      <a:endParaRPr lang="ko-K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700248906227603E-2"/>
          <c:y val="0.13580103599249208"/>
          <c:w val="0.90109752356821937"/>
          <c:h val="0.79454778155215156"/>
        </c:manualLayout>
      </c:layout>
      <c:doughnutChart>
        <c:varyColors val="1"/>
        <c:ser>
          <c:idx val="0"/>
          <c:order val="0"/>
          <c:tx>
            <c:strRef>
              <c:f>Sheet1!$B$1</c:f>
              <c:strCache>
                <c:ptCount val="1"/>
                <c:pt idx="0">
                  <c:v>판매</c:v>
                </c:pt>
              </c:strCache>
            </c:strRef>
          </c:tx>
          <c:dPt>
            <c:idx val="0"/>
            <c:bubble3D val="0"/>
            <c:spPr>
              <a:solidFill>
                <a:srgbClr val="00338D"/>
              </a:solidFill>
              <a:ln w="19050">
                <a:solidFill>
                  <a:schemeClr val="lt1"/>
                </a:solidFill>
              </a:ln>
              <a:effectLst/>
            </c:spPr>
            <c:extLst>
              <c:ext xmlns:c16="http://schemas.microsoft.com/office/drawing/2014/chart" uri="{C3380CC4-5D6E-409C-BE32-E72D297353CC}">
                <c16:uniqueId val="{00000001-3E2B-489F-9051-DA4B09AF0220}"/>
              </c:ext>
            </c:extLst>
          </c:dPt>
          <c:dPt>
            <c:idx val="1"/>
            <c:bubble3D val="0"/>
            <c:spPr>
              <a:solidFill>
                <a:schemeClr val="bg2">
                  <a:lumMod val="90000"/>
                </a:schemeClr>
              </a:solidFill>
              <a:ln w="19050">
                <a:solidFill>
                  <a:schemeClr val="lt1"/>
                </a:solidFill>
              </a:ln>
              <a:effectLst/>
            </c:spPr>
            <c:extLst>
              <c:ext xmlns:c16="http://schemas.microsoft.com/office/drawing/2014/chart" uri="{C3380CC4-5D6E-409C-BE32-E72D297353CC}">
                <c16:uniqueId val="{00000003-3E2B-489F-9051-DA4B09AF0220}"/>
              </c:ext>
            </c:extLst>
          </c:dPt>
          <c:cat>
            <c:numRef>
              <c:f>Sheet1!$A$2:$A$3</c:f>
              <c:numCache>
                <c:formatCode>General</c:formatCode>
                <c:ptCount val="2"/>
              </c:numCache>
            </c:numRef>
          </c:cat>
          <c:val>
            <c:numRef>
              <c:f>Sheet1!$B$2:$B$3</c:f>
              <c:numCache>
                <c:formatCode>General</c:formatCode>
                <c:ptCount val="2"/>
                <c:pt idx="0">
                  <c:v>0.82</c:v>
                </c:pt>
                <c:pt idx="1">
                  <c:v>0.18000000000000005</c:v>
                </c:pt>
              </c:numCache>
            </c:numRef>
          </c:val>
          <c:extLst>
            <c:ext xmlns:c16="http://schemas.microsoft.com/office/drawing/2014/chart" uri="{C3380CC4-5D6E-409C-BE32-E72D297353CC}">
              <c16:uniqueId val="{00000004-3E2B-489F-9051-DA4B09AF0220}"/>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5" y="4"/>
            <a:ext cx="4302317" cy="333667"/>
          </a:xfrm>
          <a:prstGeom prst="rect">
            <a:avLst/>
          </a:prstGeom>
        </p:spPr>
        <p:txBody>
          <a:bodyPr vert="horz" lIns="90710" tIns="45355" rIns="90710" bIns="45355" rtlCol="0"/>
          <a:lstStyle>
            <a:lvl1pPr algn="l">
              <a:defRPr sz="1200"/>
            </a:lvl1pPr>
          </a:lstStyle>
          <a:p>
            <a:endParaRPr lang="en-US"/>
          </a:p>
        </p:txBody>
      </p:sp>
      <p:sp>
        <p:nvSpPr>
          <p:cNvPr id="3" name="Date Placeholder 2"/>
          <p:cNvSpPr>
            <a:spLocks noGrp="1"/>
          </p:cNvSpPr>
          <p:nvPr>
            <p:ph type="dt" sz="quarter" idx="1"/>
          </p:nvPr>
        </p:nvSpPr>
        <p:spPr>
          <a:xfrm>
            <a:off x="5622008" y="4"/>
            <a:ext cx="4302317" cy="333667"/>
          </a:xfrm>
          <a:prstGeom prst="rect">
            <a:avLst/>
          </a:prstGeom>
        </p:spPr>
        <p:txBody>
          <a:bodyPr vert="horz" lIns="90710" tIns="45355" rIns="90710" bIns="45355" rtlCol="0"/>
          <a:lstStyle>
            <a:lvl1pPr algn="r">
              <a:defRPr sz="1200"/>
            </a:lvl1pPr>
          </a:lstStyle>
          <a:p>
            <a:fld id="{FD4ADFBC-B392-474D-BFD2-23D3BDA66A93}" type="datetimeFigureOut">
              <a:rPr lang="en-US" smtClean="0"/>
              <a:t>10/24/2023</a:t>
            </a:fld>
            <a:endParaRPr lang="en-US"/>
          </a:p>
        </p:txBody>
      </p:sp>
      <p:sp>
        <p:nvSpPr>
          <p:cNvPr id="4" name="Footer Placeholder 3"/>
          <p:cNvSpPr>
            <a:spLocks noGrp="1"/>
          </p:cNvSpPr>
          <p:nvPr>
            <p:ph type="ftr" sz="quarter" idx="2"/>
          </p:nvPr>
        </p:nvSpPr>
        <p:spPr>
          <a:xfrm>
            <a:off x="5" y="6334358"/>
            <a:ext cx="4302317" cy="333667"/>
          </a:xfrm>
          <a:prstGeom prst="rect">
            <a:avLst/>
          </a:prstGeom>
        </p:spPr>
        <p:txBody>
          <a:bodyPr vert="horz" lIns="90710" tIns="45355" rIns="90710" bIns="45355" rtlCol="0" anchor="b"/>
          <a:lstStyle>
            <a:lvl1pPr algn="l">
              <a:defRPr sz="1200"/>
            </a:lvl1pPr>
          </a:lstStyle>
          <a:p>
            <a:endParaRPr lang="en-US"/>
          </a:p>
        </p:txBody>
      </p:sp>
      <p:sp>
        <p:nvSpPr>
          <p:cNvPr id="5" name="Slide Number Placeholder 4"/>
          <p:cNvSpPr>
            <a:spLocks noGrp="1"/>
          </p:cNvSpPr>
          <p:nvPr>
            <p:ph type="sldNum" sz="quarter" idx="3"/>
          </p:nvPr>
        </p:nvSpPr>
        <p:spPr>
          <a:xfrm>
            <a:off x="5622008" y="6334358"/>
            <a:ext cx="4302317" cy="333667"/>
          </a:xfrm>
          <a:prstGeom prst="rect">
            <a:avLst/>
          </a:prstGeom>
        </p:spPr>
        <p:txBody>
          <a:bodyPr vert="horz" lIns="90710" tIns="45355" rIns="90710" bIns="45355" rtlCol="0" anchor="b"/>
          <a:lstStyle>
            <a:lvl1pPr algn="r">
              <a:defRPr sz="1200"/>
            </a:lvl1pPr>
          </a:lstStyle>
          <a:p>
            <a:fld id="{C0AC7954-39B3-A445-8EC5-862700B8B91C}" type="slidenum">
              <a:rPr lang="en-US" smtClean="0"/>
              <a:t>‹#›</a:t>
            </a:fld>
            <a:endParaRPr lang="en-US"/>
          </a:p>
        </p:txBody>
      </p:sp>
    </p:spTree>
    <p:extLst>
      <p:ext uri="{BB962C8B-B14F-4D97-AF65-F5344CB8AC3E}">
        <p14:creationId xmlns:p14="http://schemas.microsoft.com/office/powerpoint/2010/main" val="417644578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5"/>
            <a:ext cx="4301544" cy="334613"/>
          </a:xfrm>
          <a:prstGeom prst="rect">
            <a:avLst/>
          </a:prstGeom>
        </p:spPr>
        <p:txBody>
          <a:bodyPr vert="horz" lIns="90710" tIns="45355" rIns="90710" bIns="45355" rtlCol="0"/>
          <a:lstStyle>
            <a:lvl1pPr algn="l">
              <a:defRPr sz="1200"/>
            </a:lvl1pPr>
          </a:lstStyle>
          <a:p>
            <a:endParaRPr lang="en-AU"/>
          </a:p>
        </p:txBody>
      </p:sp>
      <p:sp>
        <p:nvSpPr>
          <p:cNvPr id="3" name="Date Placeholder 2"/>
          <p:cNvSpPr>
            <a:spLocks noGrp="1"/>
          </p:cNvSpPr>
          <p:nvPr>
            <p:ph type="dt" idx="1"/>
          </p:nvPr>
        </p:nvSpPr>
        <p:spPr>
          <a:xfrm>
            <a:off x="5622804" y="5"/>
            <a:ext cx="4301544" cy="334613"/>
          </a:xfrm>
          <a:prstGeom prst="rect">
            <a:avLst/>
          </a:prstGeom>
        </p:spPr>
        <p:txBody>
          <a:bodyPr vert="horz" lIns="90710" tIns="45355" rIns="90710" bIns="45355" rtlCol="0"/>
          <a:lstStyle>
            <a:lvl1pPr algn="r">
              <a:defRPr sz="1200"/>
            </a:lvl1pPr>
          </a:lstStyle>
          <a:p>
            <a:fld id="{635DF4FA-E8DD-496D-9743-7EF5FC8FAEAE}" type="datetimeFigureOut">
              <a:rPr lang="en-AU" smtClean="0"/>
              <a:pPr/>
              <a:t>24/10/2023</a:t>
            </a:fld>
            <a:endParaRPr lang="en-AU"/>
          </a:p>
        </p:txBody>
      </p:sp>
      <p:sp>
        <p:nvSpPr>
          <p:cNvPr id="4" name="Slide Image Placeholder 3"/>
          <p:cNvSpPr>
            <a:spLocks noGrp="1" noRot="1" noChangeAspect="1"/>
          </p:cNvSpPr>
          <p:nvPr>
            <p:ph type="sldImg" idx="2"/>
          </p:nvPr>
        </p:nvSpPr>
        <p:spPr>
          <a:xfrm>
            <a:off x="4184650" y="833438"/>
            <a:ext cx="1557338" cy="2249487"/>
          </a:xfrm>
          <a:prstGeom prst="rect">
            <a:avLst/>
          </a:prstGeom>
          <a:noFill/>
          <a:ln w="12700">
            <a:solidFill>
              <a:prstClr val="black"/>
            </a:solidFill>
          </a:ln>
        </p:spPr>
        <p:txBody>
          <a:bodyPr vert="horz" lIns="90710" tIns="45355" rIns="90710" bIns="45355" rtlCol="0" anchor="ctr"/>
          <a:lstStyle/>
          <a:p>
            <a:endParaRPr lang="en-AU"/>
          </a:p>
        </p:txBody>
      </p:sp>
      <p:sp>
        <p:nvSpPr>
          <p:cNvPr id="5" name="Notes Placeholder 4"/>
          <p:cNvSpPr>
            <a:spLocks noGrp="1"/>
          </p:cNvSpPr>
          <p:nvPr>
            <p:ph type="body" sz="quarter" idx="3"/>
          </p:nvPr>
        </p:nvSpPr>
        <p:spPr>
          <a:xfrm>
            <a:off x="992665" y="3209503"/>
            <a:ext cx="7941310" cy="2625954"/>
          </a:xfrm>
          <a:prstGeom prst="rect">
            <a:avLst/>
          </a:prstGeom>
        </p:spPr>
        <p:txBody>
          <a:bodyPr vert="horz" lIns="90710" tIns="45355" rIns="90710" bIns="4535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4" y="6334477"/>
            <a:ext cx="4301544" cy="334612"/>
          </a:xfrm>
          <a:prstGeom prst="rect">
            <a:avLst/>
          </a:prstGeom>
        </p:spPr>
        <p:txBody>
          <a:bodyPr vert="horz" lIns="90710" tIns="45355" rIns="90710" bIns="45355" rtlCol="0" anchor="b"/>
          <a:lstStyle>
            <a:lvl1pPr algn="l">
              <a:defRPr sz="1200"/>
            </a:lvl1pPr>
          </a:lstStyle>
          <a:p>
            <a:endParaRPr lang="en-AU"/>
          </a:p>
        </p:txBody>
      </p:sp>
      <p:sp>
        <p:nvSpPr>
          <p:cNvPr id="7" name="Slide Number Placeholder 6"/>
          <p:cNvSpPr>
            <a:spLocks noGrp="1"/>
          </p:cNvSpPr>
          <p:nvPr>
            <p:ph type="sldNum" sz="quarter" idx="5"/>
          </p:nvPr>
        </p:nvSpPr>
        <p:spPr>
          <a:xfrm>
            <a:off x="5622804" y="6334477"/>
            <a:ext cx="4301544" cy="334612"/>
          </a:xfrm>
          <a:prstGeom prst="rect">
            <a:avLst/>
          </a:prstGeom>
        </p:spPr>
        <p:txBody>
          <a:bodyPr vert="horz" lIns="90710" tIns="45355" rIns="90710" bIns="45355" rtlCol="0" anchor="b"/>
          <a:lstStyle>
            <a:lvl1pPr algn="r">
              <a:defRPr sz="1200"/>
            </a:lvl1pPr>
          </a:lstStyle>
          <a:p>
            <a:fld id="{ABD96654-91BB-436D-BB65-0EA7A9B36C61}" type="slidenum">
              <a:rPr lang="en-AU" smtClean="0"/>
              <a:pPr/>
              <a:t>‹#›</a:t>
            </a:fld>
            <a:endParaRPr lang="en-AU"/>
          </a:p>
        </p:txBody>
      </p:sp>
    </p:spTree>
    <p:extLst>
      <p:ext uri="{BB962C8B-B14F-4D97-AF65-F5344CB8AC3E}">
        <p14:creationId xmlns:p14="http://schemas.microsoft.com/office/powerpoint/2010/main" val="643107811"/>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ea typeface="KoPub돋움체 Medium" panose="02020603020101020101" pitchFamily="18" charset="-127"/>
            </a:endParaRPr>
          </a:p>
        </p:txBody>
      </p:sp>
    </p:spTree>
    <p:extLst>
      <p:ext uri="{BB962C8B-B14F-4D97-AF65-F5344CB8AC3E}">
        <p14:creationId xmlns:p14="http://schemas.microsoft.com/office/powerpoint/2010/main" val="34313878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9703923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130640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698111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877478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623072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6050985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5567459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6599351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5942667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237904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ea typeface="KoPub돋움체 Medium" panose="02020603020101020101" pitchFamily="18" charset="-127"/>
            </a:endParaRPr>
          </a:p>
        </p:txBody>
      </p:sp>
    </p:spTree>
    <p:extLst>
      <p:ext uri="{BB962C8B-B14F-4D97-AF65-F5344CB8AC3E}">
        <p14:creationId xmlns:p14="http://schemas.microsoft.com/office/powerpoint/2010/main" val="18462987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6500149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9723519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843466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9054032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9969116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ea typeface="KoPub돋움체 Medium" panose="02020603020101020101" pitchFamily="18" charset="-127"/>
            </a:endParaRPr>
          </a:p>
        </p:txBody>
      </p:sp>
    </p:spTree>
    <p:extLst>
      <p:ext uri="{BB962C8B-B14F-4D97-AF65-F5344CB8AC3E}">
        <p14:creationId xmlns:p14="http://schemas.microsoft.com/office/powerpoint/2010/main" val="28970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ea typeface="KoPub돋움체 Medium" panose="02020603020101020101" pitchFamily="18" charset="-127"/>
            </a:endParaRPr>
          </a:p>
        </p:txBody>
      </p:sp>
    </p:spTree>
    <p:extLst>
      <p:ext uri="{BB962C8B-B14F-4D97-AF65-F5344CB8AC3E}">
        <p14:creationId xmlns:p14="http://schemas.microsoft.com/office/powerpoint/2010/main" val="2772262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ea typeface="KoPub돋움체 Medium" panose="02020603020101020101" pitchFamily="18" charset="-127"/>
            </a:endParaRPr>
          </a:p>
        </p:txBody>
      </p:sp>
    </p:spTree>
    <p:extLst>
      <p:ext uri="{BB962C8B-B14F-4D97-AF65-F5344CB8AC3E}">
        <p14:creationId xmlns:p14="http://schemas.microsoft.com/office/powerpoint/2010/main" val="1776911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514986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908565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5261098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274967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170643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home.kpmg/kr/ko/home.html"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home.kpmg/kr/ko/home.html"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486666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Infographic">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DD6C8D66-3FB4-4150-A21E-822217B6441A}"/>
              </a:ext>
            </a:extLst>
          </p:cNvPr>
          <p:cNvPicPr>
            <a:picLocks noChangeAspect="1"/>
          </p:cNvPicPr>
          <p:nvPr userDrawn="1"/>
        </p:nvPicPr>
        <p:blipFill>
          <a:blip r:embed="rId2"/>
          <a:stretch>
            <a:fillRect/>
          </a:stretch>
        </p:blipFill>
        <p:spPr>
          <a:xfrm>
            <a:off x="333375" y="9504333"/>
            <a:ext cx="739950" cy="171849"/>
          </a:xfrm>
          <a:prstGeom prst="rect">
            <a:avLst/>
          </a:prstGeom>
        </p:spPr>
      </p:pic>
      <p:sp>
        <p:nvSpPr>
          <p:cNvPr id="9" name="TextBox 8">
            <a:extLst>
              <a:ext uri="{FF2B5EF4-FFF2-40B4-BE49-F238E27FC236}">
                <a16:creationId xmlns:a16="http://schemas.microsoft.com/office/drawing/2014/main" id="{BE51855B-D1F6-4227-8F2D-01660220B31E}"/>
              </a:ext>
              <a:ext uri="{C183D7F6-B498-43B3-948B-1728B52AA6E4}">
                <adec:decorative xmlns:adec="http://schemas.microsoft.com/office/drawing/2017/decorative" val="1"/>
              </a:ext>
            </a:extLst>
          </p:cNvPr>
          <p:cNvSpPr txBox="1"/>
          <p:nvPr userDrawn="1"/>
        </p:nvSpPr>
        <p:spPr>
          <a:xfrm>
            <a:off x="1299516" y="9496785"/>
            <a:ext cx="4851406" cy="18466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sz="600">
                <a:solidFill>
                  <a:schemeClr val="bg1">
                    <a:lumMod val="65000"/>
                  </a:schemeClr>
                </a:solidFill>
              </a:defRPr>
            </a:lvl1pPr>
          </a:lstStyle>
          <a:p>
            <a:r>
              <a:rPr lang="en-US" dirty="0">
                <a:ln>
                  <a:solidFill>
                    <a:schemeClr val="tx2">
                      <a:alpha val="0"/>
                    </a:schemeClr>
                  </a:solidFill>
                </a:ln>
                <a:solidFill>
                  <a:prstClr val="white">
                    <a:lumMod val="65000"/>
                  </a:prstClr>
                </a:solidFill>
                <a:latin typeface="Arial"/>
              </a:rPr>
              <a:t>© 2023 KPMG </a:t>
            </a:r>
            <a:r>
              <a:rPr lang="en-US" dirty="0" err="1">
                <a:ln>
                  <a:solidFill>
                    <a:schemeClr val="tx2">
                      <a:alpha val="0"/>
                    </a:schemeClr>
                  </a:solidFill>
                </a:ln>
                <a:solidFill>
                  <a:prstClr val="white">
                    <a:lumMod val="65000"/>
                  </a:prstClr>
                </a:solidFill>
                <a:latin typeface="Arial"/>
              </a:rPr>
              <a:t>Samjong</a:t>
            </a:r>
            <a:r>
              <a:rPr lang="en-US" dirty="0">
                <a:ln>
                  <a:solidFill>
                    <a:schemeClr val="tx2">
                      <a:alpha val="0"/>
                    </a:schemeClr>
                  </a:solidFill>
                </a:ln>
                <a:solidFill>
                  <a:prstClr val="white">
                    <a:lumMod val="65000"/>
                  </a:prstClr>
                </a:solidFill>
                <a:latin typeface="Arial"/>
              </a:rPr>
              <a:t> Accounting Corp., a Korea Limited Liability Company and a member firm of the KPMG global organization of independent member firms affiliated with KPMG International Limited, a private English company limited by guarantee. All rights reserved.</a:t>
            </a:r>
          </a:p>
        </p:txBody>
      </p:sp>
      <p:sp>
        <p:nvSpPr>
          <p:cNvPr id="32" name="직사각형 31">
            <a:extLst>
              <a:ext uri="{FF2B5EF4-FFF2-40B4-BE49-F238E27FC236}">
                <a16:creationId xmlns:a16="http://schemas.microsoft.com/office/drawing/2014/main" id="{074477E3-349A-40B7-B7FC-EB9CA072E057}"/>
              </a:ext>
            </a:extLst>
          </p:cNvPr>
          <p:cNvSpPr/>
          <p:nvPr userDrawn="1"/>
        </p:nvSpPr>
        <p:spPr>
          <a:xfrm>
            <a:off x="665135" y="156898"/>
            <a:ext cx="4686420" cy="258853"/>
          </a:xfrm>
          <a:prstGeom prst="rect">
            <a:avLst/>
          </a:prstGeom>
        </p:spPr>
        <p:txBody>
          <a:bodyPr wrap="square" lIns="0">
            <a:spAutoFit/>
          </a:bodyPr>
          <a:lstStyle/>
          <a:p>
            <a:pPr algn="l">
              <a:lnSpc>
                <a:spcPct val="130000"/>
              </a:lnSpc>
              <a:spcBef>
                <a:spcPts val="600"/>
              </a:spcBef>
            </a:pPr>
            <a:r>
              <a:rPr lang="en-US" altLang="ko-KR" sz="900" b="0" dirty="0">
                <a:ln>
                  <a:solidFill>
                    <a:schemeClr val="accent1">
                      <a:alpha val="0"/>
                    </a:schemeClr>
                  </a:solidFill>
                </a:ln>
                <a:gradFill>
                  <a:gsLst>
                    <a:gs pos="43000">
                      <a:schemeClr val="tx1">
                        <a:lumMod val="75000"/>
                        <a:lumOff val="25000"/>
                      </a:schemeClr>
                    </a:gs>
                    <a:gs pos="64000">
                      <a:schemeClr val="tx1">
                        <a:lumMod val="75000"/>
                        <a:lumOff val="25000"/>
                      </a:schemeClr>
                    </a:gs>
                  </a:gsLst>
                  <a:lin ang="5400000" scaled="1"/>
                </a:gradFill>
                <a:latin typeface="KoPub돋움체 Medium" panose="02020603020101020101" pitchFamily="18" charset="-127"/>
                <a:ea typeface="KoPub돋움체 Medium" panose="02020603020101020101" pitchFamily="18" charset="-127"/>
              </a:rPr>
              <a:t>PEF </a:t>
            </a:r>
            <a:r>
              <a:rPr lang="ko-KR" altLang="en-US" sz="900" b="0" dirty="0">
                <a:ln>
                  <a:solidFill>
                    <a:schemeClr val="accent1">
                      <a:alpha val="0"/>
                    </a:schemeClr>
                  </a:solidFill>
                </a:ln>
                <a:gradFill>
                  <a:gsLst>
                    <a:gs pos="43000">
                      <a:schemeClr val="tx1">
                        <a:lumMod val="75000"/>
                        <a:lumOff val="25000"/>
                      </a:schemeClr>
                    </a:gs>
                    <a:gs pos="64000">
                      <a:schemeClr val="tx1">
                        <a:lumMod val="75000"/>
                        <a:lumOff val="25000"/>
                      </a:schemeClr>
                    </a:gs>
                  </a:gsLst>
                  <a:lin ang="5400000" scaled="1"/>
                </a:gradFill>
                <a:latin typeface="KoPub돋움체 Medium" panose="02020603020101020101" pitchFamily="18" charset="-127"/>
                <a:ea typeface="KoPub돋움체 Medium" panose="02020603020101020101" pitchFamily="18" charset="-127"/>
              </a:rPr>
              <a:t>회수 전략의 진화</a:t>
            </a:r>
            <a:r>
              <a:rPr lang="en-US" altLang="ko-KR" sz="900" b="0" dirty="0">
                <a:ln>
                  <a:solidFill>
                    <a:schemeClr val="accent1">
                      <a:alpha val="0"/>
                    </a:schemeClr>
                  </a:solidFill>
                </a:ln>
                <a:gradFill>
                  <a:gsLst>
                    <a:gs pos="43000">
                      <a:schemeClr val="tx1">
                        <a:lumMod val="75000"/>
                        <a:lumOff val="25000"/>
                      </a:schemeClr>
                    </a:gs>
                    <a:gs pos="64000">
                      <a:schemeClr val="tx1">
                        <a:lumMod val="75000"/>
                        <a:lumOff val="25000"/>
                      </a:schemeClr>
                    </a:gs>
                  </a:gsLst>
                  <a:lin ang="5400000" scaled="1"/>
                </a:gradFill>
                <a:latin typeface="KoPub돋움체 Medium" panose="02020603020101020101" pitchFamily="18" charset="-127"/>
                <a:ea typeface="KoPub돋움체 Medium" panose="02020603020101020101" pitchFamily="18" charset="-127"/>
              </a:rPr>
              <a:t>, </a:t>
            </a:r>
            <a:r>
              <a:rPr lang="ko-KR" altLang="en-US" sz="900" b="0" dirty="0">
                <a:ln>
                  <a:solidFill>
                    <a:schemeClr val="accent1">
                      <a:alpha val="0"/>
                    </a:schemeClr>
                  </a:solidFill>
                </a:ln>
                <a:gradFill>
                  <a:gsLst>
                    <a:gs pos="43000">
                      <a:schemeClr val="tx1">
                        <a:lumMod val="75000"/>
                        <a:lumOff val="25000"/>
                      </a:schemeClr>
                    </a:gs>
                    <a:gs pos="64000">
                      <a:schemeClr val="tx1">
                        <a:lumMod val="75000"/>
                        <a:lumOff val="25000"/>
                      </a:schemeClr>
                    </a:gs>
                  </a:gsLst>
                  <a:lin ang="5400000" scaled="1"/>
                </a:gradFill>
                <a:latin typeface="KoPub돋움체 Medium" panose="02020603020101020101" pitchFamily="18" charset="-127"/>
                <a:ea typeface="KoPub돋움체 Medium" panose="02020603020101020101" pitchFamily="18" charset="-127"/>
              </a:rPr>
              <a:t>컨티뉴에이션 펀드</a:t>
            </a:r>
          </a:p>
        </p:txBody>
      </p:sp>
      <p:sp>
        <p:nvSpPr>
          <p:cNvPr id="33" name="슬라이드 번호 개체 틀 2">
            <a:extLst>
              <a:ext uri="{FF2B5EF4-FFF2-40B4-BE49-F238E27FC236}">
                <a16:creationId xmlns:a16="http://schemas.microsoft.com/office/drawing/2014/main" id="{19A28125-B503-44D8-B053-FF6BA95C3259}"/>
              </a:ext>
            </a:extLst>
          </p:cNvPr>
          <p:cNvSpPr txBox="1">
            <a:spLocks/>
          </p:cNvSpPr>
          <p:nvPr userDrawn="1"/>
        </p:nvSpPr>
        <p:spPr>
          <a:xfrm>
            <a:off x="333375" y="147793"/>
            <a:ext cx="351499" cy="274562"/>
          </a:xfrm>
          <a:prstGeom prst="rect">
            <a:avLst/>
          </a:prstGeom>
        </p:spPr>
        <p:txBody>
          <a:bodyPr wrap="square" lIns="0" anchor="ctr">
            <a:spAutoFit/>
          </a:bodyPr>
          <a:lstStyle>
            <a:defPPr>
              <a:defRPr lang="en-US"/>
            </a:defPPr>
            <a:lvl1pPr>
              <a:lnSpc>
                <a:spcPct val="130000"/>
              </a:lnSpc>
              <a:spcBef>
                <a:spcPts val="600"/>
              </a:spcBef>
              <a:defRPr sz="900" b="0">
                <a:ln>
                  <a:solidFill>
                    <a:schemeClr val="accent1">
                      <a:alpha val="0"/>
                    </a:schemeClr>
                  </a:solidFill>
                </a:ln>
                <a:gradFill>
                  <a:gsLst>
                    <a:gs pos="43000">
                      <a:schemeClr val="tx1">
                        <a:lumMod val="75000"/>
                        <a:lumOff val="25000"/>
                      </a:schemeClr>
                    </a:gs>
                    <a:gs pos="64000">
                      <a:schemeClr val="tx1">
                        <a:lumMod val="75000"/>
                        <a:lumOff val="25000"/>
                      </a:schemeClr>
                    </a:gs>
                  </a:gsLst>
                  <a:lin ang="5400000" scaled="1"/>
                </a:gradFill>
                <a:latin typeface="KoPub돋움체 Medium" panose="02020603020101020101" pitchFamily="18" charset="-127"/>
                <a:ea typeface="KoPub돋움체 Medium" panose="02020603020101020101" pitchFamily="18" charset="-12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27F33798-A7BC-7449-A4AF-BD92BCC4F2F8}" type="slidenum">
              <a:rPr lang="en-US" sz="1000" b="1" smtClean="0">
                <a:solidFill>
                  <a:schemeClr val="tx2"/>
                </a:solidFill>
                <a:latin typeface="+mn-ea"/>
                <a:ea typeface="+mn-ea"/>
                <a:cs typeface="Arial" panose="020B0604020202020204" pitchFamily="34" charset="0"/>
              </a:rPr>
              <a:pPr lvl="0"/>
              <a:t>‹#›</a:t>
            </a:fld>
            <a:endParaRPr lang="en-US" sz="1000" b="1">
              <a:solidFill>
                <a:schemeClr val="tx2"/>
              </a:solidFill>
              <a:latin typeface="+mn-ea"/>
              <a:ea typeface="+mn-ea"/>
              <a:cs typeface="Arial" panose="020B0604020202020204" pitchFamily="34" charset="0"/>
            </a:endParaRPr>
          </a:p>
        </p:txBody>
      </p:sp>
      <p:cxnSp>
        <p:nvCxnSpPr>
          <p:cNvPr id="34" name="Straight Connector 16">
            <a:extLst>
              <a:ext uri="{FF2B5EF4-FFF2-40B4-BE49-F238E27FC236}">
                <a16:creationId xmlns:a16="http://schemas.microsoft.com/office/drawing/2014/main" id="{74890A51-0158-41DC-AF70-86D05A1B7033}"/>
              </a:ext>
            </a:extLst>
          </p:cNvPr>
          <p:cNvCxnSpPr/>
          <p:nvPr userDrawn="1"/>
        </p:nvCxnSpPr>
        <p:spPr>
          <a:xfrm>
            <a:off x="560369" y="221456"/>
            <a:ext cx="0" cy="149412"/>
          </a:xfrm>
          <a:prstGeom prst="line">
            <a:avLst/>
          </a:prstGeom>
          <a:noFill/>
          <a:ln w="6350" cap="flat" cmpd="sng" algn="ctr">
            <a:solidFill>
              <a:srgbClr val="1E49E2"/>
            </a:solidFill>
            <a:prstDash val="solid"/>
            <a:miter lim="800000"/>
          </a:ln>
          <a:effectLst/>
        </p:spPr>
      </p:cxnSp>
    </p:spTree>
    <p:extLst>
      <p:ext uri="{BB962C8B-B14F-4D97-AF65-F5344CB8AC3E}">
        <p14:creationId xmlns:p14="http://schemas.microsoft.com/office/powerpoint/2010/main" val="2488651041"/>
      </p:ext>
    </p:extLst>
  </p:cSld>
  <p:clrMapOvr>
    <a:masterClrMapping/>
  </p:clrMapOvr>
  <p:extLst>
    <p:ext uri="{DCECCB84-F9BA-43D5-87BE-67443E8EF086}">
      <p15:sldGuideLst xmlns:p15="http://schemas.microsoft.com/office/powerpoint/2012/main">
        <p15:guide id="2" pos="4110">
          <p15:clr>
            <a:srgbClr val="FBAE40"/>
          </p15:clr>
        </p15:guide>
        <p15:guide id="3" orient="horz" pos="807">
          <p15:clr>
            <a:srgbClr val="FBAE40"/>
          </p15:clr>
        </p15:guide>
        <p15:guide id="4" orient="horz" pos="5819" userDrawn="1">
          <p15:clr>
            <a:srgbClr val="FBAE40"/>
          </p15:clr>
        </p15:guide>
        <p15:guide id="5" pos="21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Right">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0F5D824C-4FA0-45E2-8032-5615C7920F84}"/>
              </a:ext>
            </a:extLst>
          </p:cNvPr>
          <p:cNvSpPr/>
          <p:nvPr userDrawn="1"/>
        </p:nvSpPr>
        <p:spPr>
          <a:xfrm>
            <a:off x="4221135" y="156898"/>
            <a:ext cx="2065020" cy="258853"/>
          </a:xfrm>
          <a:prstGeom prst="rect">
            <a:avLst/>
          </a:prstGeom>
        </p:spPr>
        <p:txBody>
          <a:bodyPr wrap="square" lIns="0">
            <a:spAutoFit/>
          </a:bodyPr>
          <a:lstStyle/>
          <a:p>
            <a:pPr algn="r">
              <a:lnSpc>
                <a:spcPct val="130000"/>
              </a:lnSpc>
              <a:spcBef>
                <a:spcPts val="600"/>
              </a:spcBef>
            </a:pPr>
            <a:r>
              <a:rPr lang="en-US" altLang="ko-KR" sz="900" b="0" kern="1200" dirty="0">
                <a:ln>
                  <a:solidFill>
                    <a:schemeClr val="accent1">
                      <a:alpha val="0"/>
                    </a:schemeClr>
                  </a:solidFill>
                </a:ln>
                <a:gradFill>
                  <a:gsLst>
                    <a:gs pos="43000">
                      <a:schemeClr val="tx1">
                        <a:lumMod val="75000"/>
                        <a:lumOff val="25000"/>
                      </a:schemeClr>
                    </a:gs>
                    <a:gs pos="64000">
                      <a:schemeClr val="tx1">
                        <a:lumMod val="75000"/>
                        <a:lumOff val="25000"/>
                      </a:schemeClr>
                    </a:gs>
                  </a:gsLst>
                  <a:lin ang="5400000" scaled="1"/>
                </a:gradFill>
                <a:latin typeface="KoPub돋움체 Medium" panose="02020603020101020101" pitchFamily="18" charset="-127"/>
                <a:ea typeface="KoPub돋움체 Medium" panose="02020603020101020101" pitchFamily="18" charset="-127"/>
                <a:cs typeface="+mn-cs"/>
              </a:rPr>
              <a:t>Issue Monitor · October 2023</a:t>
            </a:r>
          </a:p>
        </p:txBody>
      </p:sp>
      <p:pic>
        <p:nvPicPr>
          <p:cNvPr id="19" name="그림 18">
            <a:extLst>
              <a:ext uri="{FF2B5EF4-FFF2-40B4-BE49-F238E27FC236}">
                <a16:creationId xmlns:a16="http://schemas.microsoft.com/office/drawing/2014/main" id="{8A5EB1C1-1A37-494E-8D34-AFD3C674C679}"/>
              </a:ext>
            </a:extLst>
          </p:cNvPr>
          <p:cNvPicPr>
            <a:picLocks noChangeAspect="1"/>
          </p:cNvPicPr>
          <p:nvPr userDrawn="1"/>
        </p:nvPicPr>
        <p:blipFill>
          <a:blip r:embed="rId2"/>
          <a:stretch>
            <a:fillRect/>
          </a:stretch>
        </p:blipFill>
        <p:spPr>
          <a:xfrm>
            <a:off x="333375" y="9504333"/>
            <a:ext cx="739950" cy="171849"/>
          </a:xfrm>
          <a:prstGeom prst="rect">
            <a:avLst/>
          </a:prstGeom>
        </p:spPr>
      </p:pic>
      <p:sp>
        <p:nvSpPr>
          <p:cNvPr id="20" name="TextBox 19">
            <a:extLst>
              <a:ext uri="{FF2B5EF4-FFF2-40B4-BE49-F238E27FC236}">
                <a16:creationId xmlns:a16="http://schemas.microsoft.com/office/drawing/2014/main" id="{5911E37A-5F5C-4BBC-8677-9F18CACC7CF3}"/>
              </a:ext>
              <a:ext uri="{C183D7F6-B498-43B3-948B-1728B52AA6E4}">
                <adec:decorative xmlns:adec="http://schemas.microsoft.com/office/drawing/2017/decorative" val="1"/>
              </a:ext>
            </a:extLst>
          </p:cNvPr>
          <p:cNvSpPr txBox="1"/>
          <p:nvPr userDrawn="1"/>
        </p:nvSpPr>
        <p:spPr>
          <a:xfrm>
            <a:off x="1299516" y="9496785"/>
            <a:ext cx="4851406" cy="18466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sz="600">
                <a:solidFill>
                  <a:schemeClr val="bg1">
                    <a:lumMod val="65000"/>
                  </a:schemeClr>
                </a:solidFill>
              </a:defRPr>
            </a:lvl1pPr>
          </a:lstStyle>
          <a:p>
            <a:r>
              <a:rPr lang="en-US" dirty="0">
                <a:ln>
                  <a:solidFill>
                    <a:schemeClr val="tx2">
                      <a:alpha val="0"/>
                    </a:schemeClr>
                  </a:solidFill>
                </a:ln>
                <a:solidFill>
                  <a:prstClr val="white">
                    <a:lumMod val="65000"/>
                  </a:prstClr>
                </a:solidFill>
                <a:latin typeface="Arial"/>
              </a:rPr>
              <a:t>© 2023 KPMG </a:t>
            </a:r>
            <a:r>
              <a:rPr lang="en-US" dirty="0" err="1">
                <a:ln>
                  <a:solidFill>
                    <a:schemeClr val="tx2">
                      <a:alpha val="0"/>
                    </a:schemeClr>
                  </a:solidFill>
                </a:ln>
                <a:solidFill>
                  <a:prstClr val="white">
                    <a:lumMod val="65000"/>
                  </a:prstClr>
                </a:solidFill>
                <a:latin typeface="Arial"/>
              </a:rPr>
              <a:t>Samjong</a:t>
            </a:r>
            <a:r>
              <a:rPr lang="en-US" dirty="0">
                <a:ln>
                  <a:solidFill>
                    <a:schemeClr val="tx2">
                      <a:alpha val="0"/>
                    </a:schemeClr>
                  </a:solidFill>
                </a:ln>
                <a:solidFill>
                  <a:prstClr val="white">
                    <a:lumMod val="65000"/>
                  </a:prstClr>
                </a:solidFill>
                <a:latin typeface="Arial"/>
              </a:rPr>
              <a:t> Accounting Corp., a Korea Limited Liability Company and a member firm of the KPMG global organization of independent member firms affiliated with KPMG International Limited, a private English company limited by guarantee. All rights reserved.</a:t>
            </a:r>
          </a:p>
        </p:txBody>
      </p:sp>
      <p:sp>
        <p:nvSpPr>
          <p:cNvPr id="23" name="슬라이드 번호 개체 틀 2">
            <a:extLst>
              <a:ext uri="{FF2B5EF4-FFF2-40B4-BE49-F238E27FC236}">
                <a16:creationId xmlns:a16="http://schemas.microsoft.com/office/drawing/2014/main" id="{9CDA5190-1A69-43E6-B58B-D94C5E0104C7}"/>
              </a:ext>
            </a:extLst>
          </p:cNvPr>
          <p:cNvSpPr txBox="1">
            <a:spLocks/>
          </p:cNvSpPr>
          <p:nvPr userDrawn="1"/>
        </p:nvSpPr>
        <p:spPr>
          <a:xfrm>
            <a:off x="6173126" y="147793"/>
            <a:ext cx="351499" cy="274562"/>
          </a:xfrm>
          <a:prstGeom prst="rect">
            <a:avLst/>
          </a:prstGeom>
        </p:spPr>
        <p:txBody>
          <a:bodyPr wrap="square" lIns="0" rIns="0" anchor="ctr">
            <a:spAutoFit/>
          </a:bodyPr>
          <a:lstStyle>
            <a:defPPr>
              <a:defRPr lang="en-US"/>
            </a:defPPr>
            <a:lvl1pPr>
              <a:lnSpc>
                <a:spcPct val="130000"/>
              </a:lnSpc>
              <a:spcBef>
                <a:spcPts val="600"/>
              </a:spcBef>
              <a:defRPr sz="900" b="0">
                <a:ln>
                  <a:solidFill>
                    <a:schemeClr val="accent1">
                      <a:alpha val="0"/>
                    </a:schemeClr>
                  </a:solidFill>
                </a:ln>
                <a:gradFill>
                  <a:gsLst>
                    <a:gs pos="43000">
                      <a:schemeClr val="tx1">
                        <a:lumMod val="75000"/>
                        <a:lumOff val="25000"/>
                      </a:schemeClr>
                    </a:gs>
                    <a:gs pos="64000">
                      <a:schemeClr val="tx1">
                        <a:lumMod val="75000"/>
                        <a:lumOff val="25000"/>
                      </a:schemeClr>
                    </a:gs>
                  </a:gsLst>
                  <a:lin ang="5400000" scaled="1"/>
                </a:gradFill>
                <a:latin typeface="KoPub돋움체 Medium" panose="02020603020101020101" pitchFamily="18" charset="-127"/>
                <a:ea typeface="KoPub돋움체 Medium" panose="02020603020101020101" pitchFamily="18" charset="-12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fld id="{27F33798-A7BC-7449-A4AF-BD92BCC4F2F8}" type="slidenum">
              <a:rPr lang="en-US" sz="1000" b="1" smtClean="0">
                <a:solidFill>
                  <a:schemeClr val="tx2"/>
                </a:solidFill>
                <a:latin typeface="+mn-ea"/>
                <a:ea typeface="+mn-ea"/>
                <a:cs typeface="Arial" panose="020B0604020202020204" pitchFamily="34" charset="0"/>
              </a:rPr>
              <a:pPr lvl="0" algn="r"/>
              <a:t>‹#›</a:t>
            </a:fld>
            <a:endParaRPr lang="en-US" sz="1000" b="1">
              <a:solidFill>
                <a:schemeClr val="tx2"/>
              </a:solidFill>
              <a:latin typeface="+mn-ea"/>
              <a:ea typeface="+mn-ea"/>
              <a:cs typeface="Arial" panose="020B0604020202020204" pitchFamily="34" charset="0"/>
            </a:endParaRPr>
          </a:p>
        </p:txBody>
      </p:sp>
      <p:cxnSp>
        <p:nvCxnSpPr>
          <p:cNvPr id="24" name="Straight Connector 16">
            <a:extLst>
              <a:ext uri="{FF2B5EF4-FFF2-40B4-BE49-F238E27FC236}">
                <a16:creationId xmlns:a16="http://schemas.microsoft.com/office/drawing/2014/main" id="{93651C9E-88B9-4899-A796-8FDB19CC70D6}"/>
              </a:ext>
            </a:extLst>
          </p:cNvPr>
          <p:cNvCxnSpPr>
            <a:cxnSpLocks/>
          </p:cNvCxnSpPr>
          <p:nvPr userDrawn="1"/>
        </p:nvCxnSpPr>
        <p:spPr>
          <a:xfrm>
            <a:off x="6297634" y="221456"/>
            <a:ext cx="0" cy="149412"/>
          </a:xfrm>
          <a:prstGeom prst="line">
            <a:avLst/>
          </a:prstGeom>
          <a:noFill/>
          <a:ln w="6350" cap="flat" cmpd="sng" algn="ctr">
            <a:solidFill>
              <a:srgbClr val="1E49E2"/>
            </a:solidFill>
            <a:prstDash val="solid"/>
            <a:miter lim="800000"/>
          </a:ln>
          <a:effectLst/>
        </p:spPr>
      </p:cxnSp>
    </p:spTree>
    <p:extLst>
      <p:ext uri="{BB962C8B-B14F-4D97-AF65-F5344CB8AC3E}">
        <p14:creationId xmlns:p14="http://schemas.microsoft.com/office/powerpoint/2010/main" val="2883617875"/>
      </p:ext>
    </p:extLst>
  </p:cSld>
  <p:clrMapOvr>
    <a:masterClrMapping/>
  </p:clrMapOvr>
  <p:extLst>
    <p:ext uri="{DCECCB84-F9BA-43D5-87BE-67443E8EF086}">
      <p15:sldGuideLst xmlns:p15="http://schemas.microsoft.com/office/powerpoint/2012/main">
        <p15:guide id="2" pos="4110">
          <p15:clr>
            <a:srgbClr val="FBAE40"/>
          </p15:clr>
        </p15:guide>
        <p15:guide id="4" orient="horz" pos="5819" userDrawn="1">
          <p15:clr>
            <a:srgbClr val="FBAE40"/>
          </p15:clr>
        </p15:guide>
        <p15:guide id="5" pos="210">
          <p15:clr>
            <a:srgbClr val="FBAE40"/>
          </p15:clr>
        </p15:guide>
        <p15:guide id="7" orient="horz" pos="807"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Left">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32CFA9C5-9B86-4D76-A53B-8002442EDD47}"/>
              </a:ext>
            </a:extLst>
          </p:cNvPr>
          <p:cNvPicPr>
            <a:picLocks noChangeAspect="1"/>
          </p:cNvPicPr>
          <p:nvPr userDrawn="1"/>
        </p:nvPicPr>
        <p:blipFill>
          <a:blip r:embed="rId2"/>
          <a:stretch>
            <a:fillRect/>
          </a:stretch>
        </p:blipFill>
        <p:spPr>
          <a:xfrm>
            <a:off x="333375" y="9504333"/>
            <a:ext cx="739950" cy="171849"/>
          </a:xfrm>
          <a:prstGeom prst="rect">
            <a:avLst/>
          </a:prstGeom>
        </p:spPr>
      </p:pic>
      <p:sp>
        <p:nvSpPr>
          <p:cNvPr id="9" name="TextBox 8">
            <a:extLst>
              <a:ext uri="{FF2B5EF4-FFF2-40B4-BE49-F238E27FC236}">
                <a16:creationId xmlns:a16="http://schemas.microsoft.com/office/drawing/2014/main" id="{2D3A7A79-7C80-4EB7-93D9-9265462BCD62}"/>
              </a:ext>
              <a:ext uri="{C183D7F6-B498-43B3-948B-1728B52AA6E4}">
                <adec:decorative xmlns:adec="http://schemas.microsoft.com/office/drawing/2017/decorative" val="1"/>
              </a:ext>
            </a:extLst>
          </p:cNvPr>
          <p:cNvSpPr txBox="1"/>
          <p:nvPr userDrawn="1"/>
        </p:nvSpPr>
        <p:spPr>
          <a:xfrm>
            <a:off x="1299516" y="9496785"/>
            <a:ext cx="4851406" cy="18466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sz="600">
                <a:solidFill>
                  <a:schemeClr val="bg1">
                    <a:lumMod val="65000"/>
                  </a:schemeClr>
                </a:solidFill>
              </a:defRPr>
            </a:lvl1pPr>
          </a:lstStyle>
          <a:p>
            <a:r>
              <a:rPr lang="en-US" dirty="0">
                <a:ln>
                  <a:solidFill>
                    <a:schemeClr val="tx2">
                      <a:alpha val="0"/>
                    </a:schemeClr>
                  </a:solidFill>
                </a:ln>
                <a:solidFill>
                  <a:prstClr val="white">
                    <a:lumMod val="65000"/>
                  </a:prstClr>
                </a:solidFill>
                <a:latin typeface="Arial"/>
              </a:rPr>
              <a:t>© 2023 KPMG </a:t>
            </a:r>
            <a:r>
              <a:rPr lang="en-US" dirty="0" err="1">
                <a:ln>
                  <a:solidFill>
                    <a:schemeClr val="tx2">
                      <a:alpha val="0"/>
                    </a:schemeClr>
                  </a:solidFill>
                </a:ln>
                <a:solidFill>
                  <a:prstClr val="white">
                    <a:lumMod val="65000"/>
                  </a:prstClr>
                </a:solidFill>
                <a:latin typeface="Arial"/>
              </a:rPr>
              <a:t>Samjong</a:t>
            </a:r>
            <a:r>
              <a:rPr lang="en-US" dirty="0">
                <a:ln>
                  <a:solidFill>
                    <a:schemeClr val="tx2">
                      <a:alpha val="0"/>
                    </a:schemeClr>
                  </a:solidFill>
                </a:ln>
                <a:solidFill>
                  <a:prstClr val="white">
                    <a:lumMod val="65000"/>
                  </a:prstClr>
                </a:solidFill>
                <a:latin typeface="Arial"/>
              </a:rPr>
              <a:t> Accounting Corp., a Korea Limited Liability Company and a member firm of the KPMG global organization of independent member firms affiliated with KPMG International Limited, a private English company limited by guarantee. All rights reserved.</a:t>
            </a:r>
          </a:p>
        </p:txBody>
      </p:sp>
      <p:sp>
        <p:nvSpPr>
          <p:cNvPr id="24" name="직사각형 23">
            <a:extLst>
              <a:ext uri="{FF2B5EF4-FFF2-40B4-BE49-F238E27FC236}">
                <a16:creationId xmlns:a16="http://schemas.microsoft.com/office/drawing/2014/main" id="{213F7183-1BA3-4CBC-9860-F1AA2DEFDF14}"/>
              </a:ext>
            </a:extLst>
          </p:cNvPr>
          <p:cNvSpPr/>
          <p:nvPr userDrawn="1"/>
        </p:nvSpPr>
        <p:spPr>
          <a:xfrm>
            <a:off x="665135" y="156898"/>
            <a:ext cx="4686420" cy="258853"/>
          </a:xfrm>
          <a:prstGeom prst="rect">
            <a:avLst/>
          </a:prstGeom>
        </p:spPr>
        <p:txBody>
          <a:bodyPr wrap="square" lIns="0">
            <a:spAutoFit/>
          </a:bodyPr>
          <a:lstStyle/>
          <a:p>
            <a:pPr algn="l">
              <a:lnSpc>
                <a:spcPct val="130000"/>
              </a:lnSpc>
              <a:spcBef>
                <a:spcPts val="600"/>
              </a:spcBef>
            </a:pPr>
            <a:r>
              <a:rPr lang="en-US" altLang="ko-KR" sz="900" b="0" dirty="0">
                <a:ln>
                  <a:solidFill>
                    <a:schemeClr val="accent1">
                      <a:alpha val="0"/>
                    </a:schemeClr>
                  </a:solidFill>
                </a:ln>
                <a:gradFill>
                  <a:gsLst>
                    <a:gs pos="43000">
                      <a:schemeClr val="tx1">
                        <a:lumMod val="75000"/>
                        <a:lumOff val="25000"/>
                      </a:schemeClr>
                    </a:gs>
                    <a:gs pos="64000">
                      <a:schemeClr val="tx1">
                        <a:lumMod val="75000"/>
                        <a:lumOff val="25000"/>
                      </a:schemeClr>
                    </a:gs>
                  </a:gsLst>
                  <a:lin ang="5400000" scaled="1"/>
                </a:gradFill>
                <a:latin typeface="KoPub돋움체 Medium" panose="02020603020101020101" pitchFamily="18" charset="-127"/>
                <a:ea typeface="KoPub돋움체 Medium" panose="02020603020101020101" pitchFamily="18" charset="-127"/>
              </a:rPr>
              <a:t>PEF </a:t>
            </a:r>
            <a:r>
              <a:rPr lang="ko-KR" altLang="en-US" sz="900" b="0" dirty="0">
                <a:ln>
                  <a:solidFill>
                    <a:schemeClr val="accent1">
                      <a:alpha val="0"/>
                    </a:schemeClr>
                  </a:solidFill>
                </a:ln>
                <a:gradFill>
                  <a:gsLst>
                    <a:gs pos="43000">
                      <a:schemeClr val="tx1">
                        <a:lumMod val="75000"/>
                        <a:lumOff val="25000"/>
                      </a:schemeClr>
                    </a:gs>
                    <a:gs pos="64000">
                      <a:schemeClr val="tx1">
                        <a:lumMod val="75000"/>
                        <a:lumOff val="25000"/>
                      </a:schemeClr>
                    </a:gs>
                  </a:gsLst>
                  <a:lin ang="5400000" scaled="1"/>
                </a:gradFill>
                <a:latin typeface="KoPub돋움체 Medium" panose="02020603020101020101" pitchFamily="18" charset="-127"/>
                <a:ea typeface="KoPub돋움체 Medium" panose="02020603020101020101" pitchFamily="18" charset="-127"/>
              </a:rPr>
              <a:t>회수 전략의 진화</a:t>
            </a:r>
            <a:r>
              <a:rPr lang="en-US" altLang="ko-KR" sz="900" b="0" dirty="0">
                <a:ln>
                  <a:solidFill>
                    <a:schemeClr val="accent1">
                      <a:alpha val="0"/>
                    </a:schemeClr>
                  </a:solidFill>
                </a:ln>
                <a:gradFill>
                  <a:gsLst>
                    <a:gs pos="43000">
                      <a:schemeClr val="tx1">
                        <a:lumMod val="75000"/>
                        <a:lumOff val="25000"/>
                      </a:schemeClr>
                    </a:gs>
                    <a:gs pos="64000">
                      <a:schemeClr val="tx1">
                        <a:lumMod val="75000"/>
                        <a:lumOff val="25000"/>
                      </a:schemeClr>
                    </a:gs>
                  </a:gsLst>
                  <a:lin ang="5400000" scaled="1"/>
                </a:gradFill>
                <a:latin typeface="KoPub돋움체 Medium" panose="02020603020101020101" pitchFamily="18" charset="-127"/>
                <a:ea typeface="KoPub돋움체 Medium" panose="02020603020101020101" pitchFamily="18" charset="-127"/>
              </a:rPr>
              <a:t>, </a:t>
            </a:r>
            <a:r>
              <a:rPr lang="ko-KR" altLang="en-US" sz="900" b="0" dirty="0">
                <a:ln>
                  <a:solidFill>
                    <a:schemeClr val="accent1">
                      <a:alpha val="0"/>
                    </a:schemeClr>
                  </a:solidFill>
                </a:ln>
                <a:gradFill>
                  <a:gsLst>
                    <a:gs pos="43000">
                      <a:schemeClr val="tx1">
                        <a:lumMod val="75000"/>
                        <a:lumOff val="25000"/>
                      </a:schemeClr>
                    </a:gs>
                    <a:gs pos="64000">
                      <a:schemeClr val="tx1">
                        <a:lumMod val="75000"/>
                        <a:lumOff val="25000"/>
                      </a:schemeClr>
                    </a:gs>
                  </a:gsLst>
                  <a:lin ang="5400000" scaled="1"/>
                </a:gradFill>
                <a:latin typeface="KoPub돋움체 Medium" panose="02020603020101020101" pitchFamily="18" charset="-127"/>
                <a:ea typeface="KoPub돋움체 Medium" panose="02020603020101020101" pitchFamily="18" charset="-127"/>
              </a:rPr>
              <a:t>컨티뉴에이션 펀드</a:t>
            </a:r>
          </a:p>
        </p:txBody>
      </p:sp>
      <p:sp>
        <p:nvSpPr>
          <p:cNvPr id="25" name="슬라이드 번호 개체 틀 2">
            <a:extLst>
              <a:ext uri="{FF2B5EF4-FFF2-40B4-BE49-F238E27FC236}">
                <a16:creationId xmlns:a16="http://schemas.microsoft.com/office/drawing/2014/main" id="{340FB8B8-351C-40F3-939F-C7044D78A6CC}"/>
              </a:ext>
            </a:extLst>
          </p:cNvPr>
          <p:cNvSpPr txBox="1">
            <a:spLocks/>
          </p:cNvSpPr>
          <p:nvPr userDrawn="1"/>
        </p:nvSpPr>
        <p:spPr>
          <a:xfrm>
            <a:off x="333375" y="147793"/>
            <a:ext cx="351499" cy="274562"/>
          </a:xfrm>
          <a:prstGeom prst="rect">
            <a:avLst/>
          </a:prstGeom>
        </p:spPr>
        <p:txBody>
          <a:bodyPr wrap="square" lIns="0" anchor="ctr">
            <a:spAutoFit/>
          </a:bodyPr>
          <a:lstStyle>
            <a:defPPr>
              <a:defRPr lang="en-US"/>
            </a:defPPr>
            <a:lvl1pPr>
              <a:lnSpc>
                <a:spcPct val="130000"/>
              </a:lnSpc>
              <a:spcBef>
                <a:spcPts val="600"/>
              </a:spcBef>
              <a:defRPr sz="900" b="0">
                <a:ln>
                  <a:solidFill>
                    <a:schemeClr val="accent1">
                      <a:alpha val="0"/>
                    </a:schemeClr>
                  </a:solidFill>
                </a:ln>
                <a:gradFill>
                  <a:gsLst>
                    <a:gs pos="43000">
                      <a:schemeClr val="tx1">
                        <a:lumMod val="75000"/>
                        <a:lumOff val="25000"/>
                      </a:schemeClr>
                    </a:gs>
                    <a:gs pos="64000">
                      <a:schemeClr val="tx1">
                        <a:lumMod val="75000"/>
                        <a:lumOff val="25000"/>
                      </a:schemeClr>
                    </a:gs>
                  </a:gsLst>
                  <a:lin ang="5400000" scaled="1"/>
                </a:gradFill>
                <a:latin typeface="KoPub돋움체 Medium" panose="02020603020101020101" pitchFamily="18" charset="-127"/>
                <a:ea typeface="KoPub돋움체 Medium" panose="02020603020101020101" pitchFamily="18" charset="-12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27F33798-A7BC-7449-A4AF-BD92BCC4F2F8}" type="slidenum">
              <a:rPr lang="en-US" sz="1000" b="1" smtClean="0">
                <a:solidFill>
                  <a:schemeClr val="tx2"/>
                </a:solidFill>
                <a:latin typeface="+mn-ea"/>
                <a:ea typeface="+mn-ea"/>
                <a:cs typeface="Arial" panose="020B0604020202020204" pitchFamily="34" charset="0"/>
              </a:rPr>
              <a:pPr lvl="0"/>
              <a:t>‹#›</a:t>
            </a:fld>
            <a:endParaRPr lang="en-US" sz="1000" b="1">
              <a:solidFill>
                <a:schemeClr val="tx2"/>
              </a:solidFill>
              <a:latin typeface="+mn-ea"/>
              <a:ea typeface="+mn-ea"/>
              <a:cs typeface="Arial" panose="020B0604020202020204" pitchFamily="34" charset="0"/>
            </a:endParaRPr>
          </a:p>
        </p:txBody>
      </p:sp>
      <p:cxnSp>
        <p:nvCxnSpPr>
          <p:cNvPr id="26" name="Straight Connector 16">
            <a:extLst>
              <a:ext uri="{FF2B5EF4-FFF2-40B4-BE49-F238E27FC236}">
                <a16:creationId xmlns:a16="http://schemas.microsoft.com/office/drawing/2014/main" id="{A1A7419A-C4AE-4806-AB62-14E9E996F147}"/>
              </a:ext>
            </a:extLst>
          </p:cNvPr>
          <p:cNvCxnSpPr/>
          <p:nvPr userDrawn="1"/>
        </p:nvCxnSpPr>
        <p:spPr>
          <a:xfrm>
            <a:off x="560369" y="221456"/>
            <a:ext cx="0" cy="149412"/>
          </a:xfrm>
          <a:prstGeom prst="line">
            <a:avLst/>
          </a:prstGeom>
          <a:noFill/>
          <a:ln w="6350" cap="flat" cmpd="sng" algn="ctr">
            <a:solidFill>
              <a:srgbClr val="1E49E2"/>
            </a:solidFill>
            <a:prstDash val="solid"/>
            <a:miter lim="800000"/>
          </a:ln>
          <a:effectLst/>
        </p:spPr>
      </p:cxnSp>
    </p:spTree>
    <p:extLst>
      <p:ext uri="{BB962C8B-B14F-4D97-AF65-F5344CB8AC3E}">
        <p14:creationId xmlns:p14="http://schemas.microsoft.com/office/powerpoint/2010/main" val="2665174618"/>
      </p:ext>
    </p:extLst>
  </p:cSld>
  <p:clrMapOvr>
    <a:masterClrMapping/>
  </p:clrMapOvr>
  <p:extLst>
    <p:ext uri="{DCECCB84-F9BA-43D5-87BE-67443E8EF086}">
      <p15:sldGuideLst xmlns:p15="http://schemas.microsoft.com/office/powerpoint/2012/main">
        <p15:guide id="2" pos="4110">
          <p15:clr>
            <a:srgbClr val="FBAE40"/>
          </p15:clr>
        </p15:guide>
        <p15:guide id="3" orient="horz" pos="807">
          <p15:clr>
            <a:srgbClr val="FBAE40"/>
          </p15:clr>
        </p15:guide>
        <p15:guide id="4" orient="horz" pos="5819" userDrawn="1">
          <p15:clr>
            <a:srgbClr val="FBAE40"/>
          </p15:clr>
        </p15:guide>
        <p15:guide id="5" pos="21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ntacts1">
    <p:bg>
      <p:bgPr>
        <a:gradFill>
          <a:gsLst>
            <a:gs pos="0">
              <a:schemeClr val="accent5"/>
            </a:gs>
            <a:gs pos="100000">
              <a:schemeClr val="accent1"/>
            </a:gs>
          </a:gsLst>
          <a:lin ang="0" scaled="0"/>
        </a:gradFill>
        <a:effectLst/>
      </p:bgPr>
    </p:bg>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52F52AB4-4B6B-409A-84AA-2968C02C5017}"/>
              </a:ext>
            </a:extLst>
          </p:cNvPr>
          <p:cNvPicPr>
            <a:picLocks noChangeAspect="1"/>
          </p:cNvPicPr>
          <p:nvPr userDrawn="1"/>
        </p:nvPicPr>
        <p:blipFill>
          <a:blip r:embed="rId2"/>
          <a:stretch>
            <a:fillRect/>
          </a:stretch>
        </p:blipFill>
        <p:spPr>
          <a:xfrm>
            <a:off x="333375" y="493202"/>
            <a:ext cx="1364079" cy="316800"/>
          </a:xfrm>
          <a:prstGeom prst="rect">
            <a:avLst/>
          </a:prstGeom>
        </p:spPr>
      </p:pic>
      <p:sp>
        <p:nvSpPr>
          <p:cNvPr id="9" name="Content Placeholder 1">
            <a:extLst>
              <a:ext uri="{FF2B5EF4-FFF2-40B4-BE49-F238E27FC236}">
                <a16:creationId xmlns:a16="http://schemas.microsoft.com/office/drawing/2014/main" id="{087FA9B6-75BA-41C2-8471-9E4D7100AE78}"/>
              </a:ext>
            </a:extLst>
          </p:cNvPr>
          <p:cNvSpPr txBox="1">
            <a:spLocks/>
          </p:cNvSpPr>
          <p:nvPr userDrawn="1"/>
        </p:nvSpPr>
        <p:spPr>
          <a:xfrm>
            <a:off x="333375" y="7885679"/>
            <a:ext cx="4956175" cy="1384995"/>
          </a:xfrm>
          <a:prstGeom prst="rect">
            <a:avLst/>
          </a:prstGeom>
        </p:spPr>
        <p:txBody>
          <a:bodyPr wrap="square" lIns="0" tIns="0" rIns="0" bIns="0">
            <a:spAutoFit/>
          </a:bodyPr>
          <a:lstStyle>
            <a:lvl1pPr eaLnBrk="1" hangingPunct="1">
              <a:spcAft>
                <a:spcPts val="600"/>
              </a:spcAft>
              <a:defRPr sz="1500" b="1" i="0">
                <a:solidFill>
                  <a:schemeClr val="tx2"/>
                </a:solidFill>
                <a:latin typeface="Univers for KPMG" panose="020B0603020202020204" pitchFamily="34" charset="0"/>
                <a:cs typeface="Univers for KPMG" panose="020B0603020202020204" pitchFamily="34" charset="0"/>
              </a:defRPr>
            </a:lvl1pPr>
            <a:lvl2pPr marL="0" indent="0" eaLnBrk="1" hangingPunct="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285750" eaLnBrk="1" hangingPunct="1">
              <a:spcAft>
                <a:spcPts val="600"/>
              </a:spcAft>
              <a:buClrTx/>
              <a:buFont typeface="Univers for KPMG"/>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28600" eaLnBrk="1" hangingPunct="1">
              <a:spcAft>
                <a:spcPts val="600"/>
              </a:spcAft>
              <a:buFont typeface="Univers for KPMG"/>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eaLnBrk="1" hangingPunct="1">
              <a:spcAft>
                <a:spcPts val="600"/>
              </a:spcAft>
              <a:defRPr sz="1500" b="0" i="0">
                <a:solidFill>
                  <a:schemeClr val="accent5"/>
                </a:solidFill>
                <a:latin typeface="Univers for KPMG Light" panose="020B0403020202020204" pitchFamily="34" charset="0"/>
                <a:cs typeface="Univers for KPMG Light" panose="020B0403020202020204" pitchFamily="34" charset="0"/>
              </a:defRPr>
            </a:lvl5pPr>
          </a:lstStyle>
          <a:p>
            <a:pPr lvl="1" defTabSz="685772">
              <a:defRPr/>
            </a:pPr>
            <a:r>
              <a:rPr lang="en-US" altLang="en-US" sz="800" kern="0" dirty="0">
                <a:ln>
                  <a:solidFill>
                    <a:schemeClr val="accent1">
                      <a:alpha val="0"/>
                    </a:schemeClr>
                  </a:solidFill>
                </a:ln>
                <a:solidFill>
                  <a:schemeClr val="bg1"/>
                </a:solidFill>
                <a:latin typeface="Arial" panose="020B0604020202020204" pitchFamily="34" charset="0"/>
                <a:cs typeface="Arial" panose="020B0604020202020204" pitchFamily="34" charset="0"/>
              </a:rPr>
              <a:t>The information contained herein is of a general nature and is not intended to address the circumstances of any particular individual or entity. Although we endeavor to provide accurate and timely information, there can be no guarantee that such information is accurate as of the date it is received or that it will continue to be accurate in the future. No one should act on such information without appropriate professional advice after a thorough examination of the particular situation. </a:t>
            </a:r>
          </a:p>
          <a:p>
            <a:pPr lvl="1" defTabSz="685772">
              <a:defRPr/>
            </a:pPr>
            <a:r>
              <a:rPr lang="en-US" altLang="en-US" sz="800" kern="0" dirty="0">
                <a:ln>
                  <a:solidFill>
                    <a:schemeClr val="accent1">
                      <a:alpha val="0"/>
                    </a:schemeClr>
                  </a:solidFill>
                </a:ln>
                <a:solidFill>
                  <a:schemeClr val="bg1"/>
                </a:solidFill>
                <a:latin typeface="Arial" panose="020B0604020202020204" pitchFamily="34" charset="0"/>
                <a:cs typeface="Arial" panose="020B0604020202020204" pitchFamily="34" charset="0"/>
              </a:rPr>
              <a:t>© 2023 KPMG </a:t>
            </a:r>
            <a:r>
              <a:rPr lang="en-US" altLang="en-US" sz="800" kern="0" dirty="0" err="1">
                <a:ln>
                  <a:solidFill>
                    <a:schemeClr val="accent1">
                      <a:alpha val="0"/>
                    </a:schemeClr>
                  </a:solidFill>
                </a:ln>
                <a:solidFill>
                  <a:schemeClr val="bg1"/>
                </a:solidFill>
                <a:latin typeface="Arial" panose="020B0604020202020204" pitchFamily="34" charset="0"/>
                <a:cs typeface="Arial" panose="020B0604020202020204" pitchFamily="34" charset="0"/>
              </a:rPr>
              <a:t>Samjong</a:t>
            </a:r>
            <a:r>
              <a:rPr lang="en-US" altLang="en-US" sz="800" kern="0" dirty="0">
                <a:ln>
                  <a:solidFill>
                    <a:schemeClr val="accent1">
                      <a:alpha val="0"/>
                    </a:schemeClr>
                  </a:solidFill>
                </a:ln>
                <a:solidFill>
                  <a:schemeClr val="bg1"/>
                </a:solidFill>
                <a:latin typeface="Arial" panose="020B0604020202020204" pitchFamily="34" charset="0"/>
                <a:cs typeface="Arial" panose="020B0604020202020204" pitchFamily="34" charset="0"/>
              </a:rPr>
              <a:t> Accounting Corp., a Korea Limited Liability Company and a member firm of the KPMG global organization of independent member firms affiliated with KPMG International Limited, a private English company limited by guarantee. All rights reserved.</a:t>
            </a:r>
          </a:p>
          <a:p>
            <a:pPr lvl="1" defTabSz="685772">
              <a:defRPr/>
            </a:pPr>
            <a:r>
              <a:rPr lang="en-US" altLang="en-US" sz="800" kern="0" dirty="0">
                <a:ln>
                  <a:solidFill>
                    <a:schemeClr val="accent1">
                      <a:alpha val="0"/>
                    </a:schemeClr>
                  </a:solidFill>
                </a:ln>
                <a:solidFill>
                  <a:schemeClr val="bg1"/>
                </a:solidFill>
                <a:latin typeface="Arial" panose="020B0604020202020204" pitchFamily="34" charset="0"/>
                <a:cs typeface="Arial" panose="020B0604020202020204" pitchFamily="34" charset="0"/>
              </a:rPr>
              <a:t>The KPMG name and logo are trademarks used under license by the independent member firms of the KPMG global organization.</a:t>
            </a:r>
          </a:p>
        </p:txBody>
      </p:sp>
      <p:sp>
        <p:nvSpPr>
          <p:cNvPr id="10" name="Rectangle 11">
            <a:hlinkClick r:id="rId3"/>
            <a:extLst>
              <a:ext uri="{FF2B5EF4-FFF2-40B4-BE49-F238E27FC236}">
                <a16:creationId xmlns:a16="http://schemas.microsoft.com/office/drawing/2014/main" id="{5834C146-B6CA-41C7-AA89-6C8D69EB40D8}"/>
              </a:ext>
            </a:extLst>
          </p:cNvPr>
          <p:cNvSpPr>
            <a:spLocks noChangeArrowheads="1"/>
          </p:cNvSpPr>
          <p:nvPr userDrawn="1"/>
        </p:nvSpPr>
        <p:spPr bwMode="auto">
          <a:xfrm>
            <a:off x="333375" y="6879072"/>
            <a:ext cx="1954961" cy="353943"/>
          </a:xfrm>
          <a:prstGeom prst="rect">
            <a:avLst/>
          </a:prstGeom>
          <a:noFill/>
          <a:ln w="9525">
            <a:noFill/>
            <a:miter lim="800000"/>
            <a:headEnd/>
            <a:tailEnd/>
          </a:ln>
          <a:effectLst/>
        </p:spPr>
        <p:txBody>
          <a:bodyPr wrap="square" lIns="0" tIns="0" rIns="0" bIns="0" anchor="ctr">
            <a:spAutoFit/>
          </a:bodyPr>
          <a:lstStyle/>
          <a:p>
            <a:pPr>
              <a:defRPr/>
            </a:pPr>
            <a:r>
              <a:rPr lang="en-US" sz="1150" b="1" kern="0" dirty="0">
                <a:ln>
                  <a:solidFill>
                    <a:schemeClr val="accent1">
                      <a:alpha val="0"/>
                    </a:schemeClr>
                  </a:solidFill>
                </a:ln>
                <a:solidFill>
                  <a:schemeClr val="bg1"/>
                </a:solidFill>
                <a:latin typeface="Arial" panose="020B0604020202020204" pitchFamily="34" charset="0"/>
                <a:ea typeface="Times New Roman" pitchFamily="18" charset="0"/>
                <a:cs typeface="Arial" panose="020B0604020202020204" pitchFamily="34" charset="0"/>
              </a:rPr>
              <a:t>home.kpmg/kr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150" b="1" kern="0" dirty="0">
                <a:ln>
                  <a:solidFill>
                    <a:schemeClr val="accent1">
                      <a:alpha val="0"/>
                    </a:schemeClr>
                  </a:solidFill>
                </a:ln>
                <a:solidFill>
                  <a:schemeClr val="bg1"/>
                </a:solidFill>
                <a:latin typeface="Arial" panose="020B0604020202020204" pitchFamily="34" charset="0"/>
                <a:ea typeface="Times New Roman" pitchFamily="18" charset="0"/>
                <a:cs typeface="Arial" panose="020B0604020202020204" pitchFamily="34" charset="0"/>
              </a:rPr>
              <a:t>home.kpmg/</a:t>
            </a:r>
            <a:r>
              <a:rPr lang="en-US" altLang="ko-KR" sz="1150" b="1" kern="0" dirty="0" err="1">
                <a:ln>
                  <a:solidFill>
                    <a:schemeClr val="accent1">
                      <a:alpha val="0"/>
                    </a:schemeClr>
                  </a:solidFill>
                </a:ln>
                <a:solidFill>
                  <a:schemeClr val="bg1"/>
                </a:solidFill>
                <a:latin typeface="Arial" panose="020B0604020202020204" pitchFamily="34" charset="0"/>
                <a:ea typeface="Times New Roman" pitchFamily="18" charset="0"/>
                <a:cs typeface="Arial" panose="020B0604020202020204" pitchFamily="34" charset="0"/>
              </a:rPr>
              <a:t>socialmedia</a:t>
            </a:r>
            <a:endParaRPr lang="en-GB" altLang="ko-KR" sz="1150" b="1" kern="0" dirty="0">
              <a:ln>
                <a:solidFill>
                  <a:schemeClr val="accent1">
                    <a:alpha val="0"/>
                  </a:schemeClr>
                </a:solidFill>
              </a:ln>
              <a:solidFill>
                <a:schemeClr val="bg1"/>
              </a:solidFill>
              <a:latin typeface="Arial" panose="020B0604020202020204" pitchFamily="34" charset="0"/>
              <a:cs typeface="Arial" panose="020B0604020202020204" pitchFamily="34" charset="0"/>
            </a:endParaRPr>
          </a:p>
        </p:txBody>
      </p:sp>
      <p:grpSp>
        <p:nvGrpSpPr>
          <p:cNvPr id="11" name="그룹 10">
            <a:extLst>
              <a:ext uri="{FF2B5EF4-FFF2-40B4-BE49-F238E27FC236}">
                <a16:creationId xmlns:a16="http://schemas.microsoft.com/office/drawing/2014/main" id="{FB7790D0-9428-4516-A7CA-2228366254EE}"/>
              </a:ext>
            </a:extLst>
          </p:cNvPr>
          <p:cNvGrpSpPr>
            <a:grpSpLocks noChangeAspect="1"/>
          </p:cNvGrpSpPr>
          <p:nvPr userDrawn="1"/>
        </p:nvGrpSpPr>
        <p:grpSpPr>
          <a:xfrm>
            <a:off x="333375" y="7364078"/>
            <a:ext cx="1873626" cy="342000"/>
            <a:chOff x="840146" y="3569918"/>
            <a:chExt cx="5692181" cy="1039017"/>
          </a:xfrm>
        </p:grpSpPr>
        <p:pic>
          <p:nvPicPr>
            <p:cNvPr id="12" name="그림 11">
              <a:extLst>
                <a:ext uri="{FF2B5EF4-FFF2-40B4-BE49-F238E27FC236}">
                  <a16:creationId xmlns:a16="http://schemas.microsoft.com/office/drawing/2014/main" id="{8FA6B43F-2D7E-495E-B986-BA472FDA487D}"/>
                </a:ext>
              </a:extLst>
            </p:cNvPr>
            <p:cNvPicPr>
              <a:picLocks noChangeAspect="1"/>
            </p:cNvPicPr>
            <p:nvPr userDrawn="1"/>
          </p:nvPicPr>
          <p:blipFill rotWithShape="1">
            <a:blip r:embed="rId4"/>
            <a:srcRect l="80965"/>
            <a:stretch/>
          </p:blipFill>
          <p:spPr>
            <a:xfrm>
              <a:off x="5448823" y="3569918"/>
              <a:ext cx="1083504" cy="1039017"/>
            </a:xfrm>
            <a:prstGeom prst="rect">
              <a:avLst/>
            </a:prstGeom>
          </p:spPr>
        </p:pic>
        <p:pic>
          <p:nvPicPr>
            <p:cNvPr id="13" name="그림 12">
              <a:extLst>
                <a:ext uri="{FF2B5EF4-FFF2-40B4-BE49-F238E27FC236}">
                  <a16:creationId xmlns:a16="http://schemas.microsoft.com/office/drawing/2014/main" id="{5A60C149-FD3F-4603-932C-5EBB73B3E28D}"/>
                </a:ext>
              </a:extLst>
            </p:cNvPr>
            <p:cNvPicPr>
              <a:picLocks noChangeAspect="1"/>
            </p:cNvPicPr>
            <p:nvPr userDrawn="1"/>
          </p:nvPicPr>
          <p:blipFill rotWithShape="1">
            <a:blip r:embed="rId4">
              <a:biLevel thresh="25000"/>
            </a:blip>
            <a:srcRect l="60500" r="19035"/>
            <a:stretch/>
          </p:blipFill>
          <p:spPr>
            <a:xfrm>
              <a:off x="4283901" y="3569918"/>
              <a:ext cx="1164922" cy="1039017"/>
            </a:xfrm>
            <a:prstGeom prst="rect">
              <a:avLst/>
            </a:prstGeom>
          </p:spPr>
        </p:pic>
        <p:pic>
          <p:nvPicPr>
            <p:cNvPr id="14" name="그림 13">
              <a:extLst>
                <a:ext uri="{FF2B5EF4-FFF2-40B4-BE49-F238E27FC236}">
                  <a16:creationId xmlns:a16="http://schemas.microsoft.com/office/drawing/2014/main" id="{A7647BD6-868E-427E-9859-04B61E053161}"/>
                </a:ext>
              </a:extLst>
            </p:cNvPr>
            <p:cNvPicPr>
              <a:picLocks noChangeAspect="1"/>
            </p:cNvPicPr>
            <p:nvPr userDrawn="1"/>
          </p:nvPicPr>
          <p:blipFill rotWithShape="1">
            <a:blip r:embed="rId4"/>
            <a:srcRect r="39500"/>
            <a:stretch/>
          </p:blipFill>
          <p:spPr>
            <a:xfrm>
              <a:off x="840146" y="3569918"/>
              <a:ext cx="3443755" cy="1039017"/>
            </a:xfrm>
            <a:prstGeom prst="rect">
              <a:avLst/>
            </a:prstGeom>
          </p:spPr>
        </p:pic>
      </p:grpSp>
    </p:spTree>
    <p:extLst>
      <p:ext uri="{BB962C8B-B14F-4D97-AF65-F5344CB8AC3E}">
        <p14:creationId xmlns:p14="http://schemas.microsoft.com/office/powerpoint/2010/main" val="744108475"/>
      </p:ext>
    </p:extLst>
  </p:cSld>
  <p:clrMapOvr>
    <a:masterClrMapping/>
  </p:clrMapOvr>
  <p:extLst>
    <p:ext uri="{DCECCB84-F9BA-43D5-87BE-67443E8EF086}">
      <p15:sldGuideLst xmlns:p15="http://schemas.microsoft.com/office/powerpoint/2012/main">
        <p15:guide id="2" pos="4110">
          <p15:clr>
            <a:srgbClr val="FBAE40"/>
          </p15:clr>
        </p15:guide>
        <p15:guide id="3" orient="horz" pos="897" userDrawn="1">
          <p15:clr>
            <a:srgbClr val="FBAE40"/>
          </p15:clr>
        </p15:guide>
        <p15:guide id="4" orient="horz" pos="5819">
          <p15:clr>
            <a:srgbClr val="FBAE40"/>
          </p15:clr>
        </p15:guide>
        <p15:guide id="5" pos="21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ntacts2">
    <p:bg>
      <p:bgPr>
        <a:gradFill>
          <a:gsLst>
            <a:gs pos="0">
              <a:schemeClr val="accent5"/>
            </a:gs>
            <a:gs pos="100000">
              <a:schemeClr val="accent1"/>
            </a:gs>
          </a:gsLst>
          <a:lin ang="0" scaled="0"/>
        </a:gradFill>
        <a:effectLst/>
      </p:bgPr>
    </p:bg>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52F52AB4-4B6B-409A-84AA-2968C02C5017}"/>
              </a:ext>
            </a:extLst>
          </p:cNvPr>
          <p:cNvPicPr>
            <a:picLocks noChangeAspect="1"/>
          </p:cNvPicPr>
          <p:nvPr userDrawn="1"/>
        </p:nvPicPr>
        <p:blipFill>
          <a:blip r:embed="rId2"/>
          <a:stretch>
            <a:fillRect/>
          </a:stretch>
        </p:blipFill>
        <p:spPr>
          <a:xfrm>
            <a:off x="333375" y="493202"/>
            <a:ext cx="1364079" cy="316800"/>
          </a:xfrm>
          <a:prstGeom prst="rect">
            <a:avLst/>
          </a:prstGeom>
        </p:spPr>
      </p:pic>
      <p:sp>
        <p:nvSpPr>
          <p:cNvPr id="4" name="Rectangle 11">
            <a:hlinkClick r:id="rId3"/>
            <a:extLst>
              <a:ext uri="{FF2B5EF4-FFF2-40B4-BE49-F238E27FC236}">
                <a16:creationId xmlns:a16="http://schemas.microsoft.com/office/drawing/2014/main" id="{AAE67FC1-D07E-4DAA-95BE-94FE67842816}"/>
              </a:ext>
            </a:extLst>
          </p:cNvPr>
          <p:cNvSpPr>
            <a:spLocks noChangeArrowheads="1"/>
          </p:cNvSpPr>
          <p:nvPr userDrawn="1"/>
        </p:nvSpPr>
        <p:spPr bwMode="auto">
          <a:xfrm>
            <a:off x="333375" y="7506023"/>
            <a:ext cx="1954961" cy="200055"/>
          </a:xfrm>
          <a:prstGeom prst="rect">
            <a:avLst/>
          </a:prstGeom>
          <a:noFill/>
          <a:ln w="9525">
            <a:noFill/>
            <a:miter lim="800000"/>
            <a:headEnd/>
            <a:tailEnd/>
          </a:ln>
          <a:effectLst/>
        </p:spPr>
        <p:txBody>
          <a:bodyPr wrap="square" lIns="0" tIns="0" rIns="0" bIns="0" anchor="ctr">
            <a:spAutoFit/>
          </a:bodyPr>
          <a:lstStyle/>
          <a:p>
            <a:pPr>
              <a:defRPr/>
            </a:pPr>
            <a:r>
              <a:rPr lang="en-US" sz="1300" b="1" kern="0" dirty="0">
                <a:ln>
                  <a:solidFill>
                    <a:schemeClr val="accent1">
                      <a:alpha val="0"/>
                    </a:schemeClr>
                  </a:solidFill>
                </a:ln>
                <a:solidFill>
                  <a:schemeClr val="bg1"/>
                </a:solidFill>
                <a:latin typeface="Arial" panose="020B0604020202020204" pitchFamily="34" charset="0"/>
                <a:ea typeface="Times New Roman" pitchFamily="18" charset="0"/>
                <a:cs typeface="Arial" panose="020B0604020202020204" pitchFamily="34" charset="0"/>
              </a:rPr>
              <a:t>home.kpmg/kr</a:t>
            </a:r>
            <a:endParaRPr lang="en-GB" sz="1300" b="1" kern="0" dirty="0">
              <a:ln>
                <a:solidFill>
                  <a:schemeClr val="accent1">
                    <a:alpha val="0"/>
                  </a:schemeClr>
                </a:solidFill>
              </a:ln>
              <a:solidFill>
                <a:schemeClr val="bg1"/>
              </a:solidFill>
              <a:latin typeface="Arial" panose="020B0604020202020204" pitchFamily="34" charset="0"/>
              <a:cs typeface="Arial" panose="020B0604020202020204" pitchFamily="34" charset="0"/>
            </a:endParaRPr>
          </a:p>
        </p:txBody>
      </p:sp>
      <p:sp>
        <p:nvSpPr>
          <p:cNvPr id="5" name="Content Placeholder 1">
            <a:extLst>
              <a:ext uri="{FF2B5EF4-FFF2-40B4-BE49-F238E27FC236}">
                <a16:creationId xmlns:a16="http://schemas.microsoft.com/office/drawing/2014/main" id="{16172D9A-8B53-45CC-8580-6CD359FDACFB}"/>
              </a:ext>
            </a:extLst>
          </p:cNvPr>
          <p:cNvSpPr txBox="1">
            <a:spLocks/>
          </p:cNvSpPr>
          <p:nvPr userDrawn="1"/>
        </p:nvSpPr>
        <p:spPr>
          <a:xfrm>
            <a:off x="333375" y="7885679"/>
            <a:ext cx="4956175" cy="1384995"/>
          </a:xfrm>
          <a:prstGeom prst="rect">
            <a:avLst/>
          </a:prstGeom>
        </p:spPr>
        <p:txBody>
          <a:bodyPr wrap="square" lIns="0" tIns="0" rIns="0" bIns="0">
            <a:spAutoFit/>
          </a:bodyPr>
          <a:lstStyle>
            <a:lvl1pPr eaLnBrk="1" hangingPunct="1">
              <a:spcAft>
                <a:spcPts val="600"/>
              </a:spcAft>
              <a:defRPr sz="1500" b="1" i="0">
                <a:solidFill>
                  <a:schemeClr val="tx2"/>
                </a:solidFill>
                <a:latin typeface="Univers for KPMG" panose="020B0603020202020204" pitchFamily="34" charset="0"/>
                <a:cs typeface="Univers for KPMG" panose="020B0603020202020204" pitchFamily="34" charset="0"/>
              </a:defRPr>
            </a:lvl1pPr>
            <a:lvl2pPr marL="0" indent="0" eaLnBrk="1" hangingPunct="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285750" eaLnBrk="1" hangingPunct="1">
              <a:spcAft>
                <a:spcPts val="600"/>
              </a:spcAft>
              <a:buClrTx/>
              <a:buFont typeface="Univers for KPMG"/>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28600" eaLnBrk="1" hangingPunct="1">
              <a:spcAft>
                <a:spcPts val="600"/>
              </a:spcAft>
              <a:buFont typeface="Univers for KPMG"/>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eaLnBrk="1" hangingPunct="1">
              <a:spcAft>
                <a:spcPts val="600"/>
              </a:spcAft>
              <a:defRPr sz="1500" b="0" i="0">
                <a:solidFill>
                  <a:schemeClr val="accent5"/>
                </a:solidFill>
                <a:latin typeface="Univers for KPMG Light" panose="020B0403020202020204" pitchFamily="34" charset="0"/>
                <a:cs typeface="Univers for KPMG Light" panose="020B0403020202020204" pitchFamily="34" charset="0"/>
              </a:defRPr>
            </a:lvl5pPr>
          </a:lstStyle>
          <a:p>
            <a:pPr lvl="1" defTabSz="685772">
              <a:defRPr/>
            </a:pPr>
            <a:r>
              <a:rPr lang="en-US" altLang="en-US" sz="800" kern="0" dirty="0">
                <a:ln>
                  <a:solidFill>
                    <a:schemeClr val="accent1">
                      <a:alpha val="0"/>
                    </a:schemeClr>
                  </a:solidFill>
                </a:ln>
                <a:solidFill>
                  <a:schemeClr val="bg1"/>
                </a:solidFill>
                <a:latin typeface="Arial" panose="020B0604020202020204" pitchFamily="34" charset="0"/>
                <a:cs typeface="Arial" panose="020B0604020202020204" pitchFamily="34" charset="0"/>
              </a:rPr>
              <a:t>The information contained herein is of a general nature and is not intended to address the circumstances of any particular individual or entity. Although we endeavor to provide accurate and timely information, there can be no guarantee that such information is accurate as of the date it is received or that it will continue to be accurate in the future. No one should act on such information without appropriate professional advice after a thorough examination of the particular situation. </a:t>
            </a:r>
          </a:p>
          <a:p>
            <a:pPr lvl="1" defTabSz="685772">
              <a:defRPr/>
            </a:pPr>
            <a:r>
              <a:rPr lang="en-US" altLang="en-US" sz="800" kern="0" dirty="0">
                <a:ln>
                  <a:solidFill>
                    <a:schemeClr val="accent1">
                      <a:alpha val="0"/>
                    </a:schemeClr>
                  </a:solidFill>
                </a:ln>
                <a:solidFill>
                  <a:schemeClr val="bg1"/>
                </a:solidFill>
                <a:latin typeface="Arial" panose="020B0604020202020204" pitchFamily="34" charset="0"/>
                <a:cs typeface="Arial" panose="020B0604020202020204" pitchFamily="34" charset="0"/>
              </a:rPr>
              <a:t>© 2023 KPMG </a:t>
            </a:r>
            <a:r>
              <a:rPr lang="en-US" altLang="en-US" sz="800" kern="0" dirty="0" err="1">
                <a:ln>
                  <a:solidFill>
                    <a:schemeClr val="accent1">
                      <a:alpha val="0"/>
                    </a:schemeClr>
                  </a:solidFill>
                </a:ln>
                <a:solidFill>
                  <a:schemeClr val="bg1"/>
                </a:solidFill>
                <a:latin typeface="Arial" panose="020B0604020202020204" pitchFamily="34" charset="0"/>
                <a:cs typeface="Arial" panose="020B0604020202020204" pitchFamily="34" charset="0"/>
              </a:rPr>
              <a:t>Samjong</a:t>
            </a:r>
            <a:r>
              <a:rPr lang="en-US" altLang="en-US" sz="800" kern="0" dirty="0">
                <a:ln>
                  <a:solidFill>
                    <a:schemeClr val="accent1">
                      <a:alpha val="0"/>
                    </a:schemeClr>
                  </a:solidFill>
                </a:ln>
                <a:solidFill>
                  <a:schemeClr val="bg1"/>
                </a:solidFill>
                <a:latin typeface="Arial" panose="020B0604020202020204" pitchFamily="34" charset="0"/>
                <a:cs typeface="Arial" panose="020B0604020202020204" pitchFamily="34" charset="0"/>
              </a:rPr>
              <a:t> Accounting Corp., a Korea Limited Liability Company and a member firm of the KPMG global organization of independent member firms affiliated with KPMG International Limited, a private English company limited by guarantee. All rights reserved.</a:t>
            </a:r>
          </a:p>
          <a:p>
            <a:pPr lvl="1" defTabSz="685772">
              <a:defRPr/>
            </a:pPr>
            <a:r>
              <a:rPr lang="en-US" altLang="en-US" sz="800" kern="0" dirty="0">
                <a:ln>
                  <a:solidFill>
                    <a:schemeClr val="accent1">
                      <a:alpha val="0"/>
                    </a:schemeClr>
                  </a:solidFill>
                </a:ln>
                <a:solidFill>
                  <a:schemeClr val="bg1"/>
                </a:solidFill>
                <a:latin typeface="Arial" panose="020B0604020202020204" pitchFamily="34" charset="0"/>
                <a:cs typeface="Arial" panose="020B0604020202020204" pitchFamily="34" charset="0"/>
              </a:rPr>
              <a:t>The KPMG name and logo are trademarks used under license by the independent member firms of the KPMG global organization.</a:t>
            </a:r>
          </a:p>
        </p:txBody>
      </p:sp>
    </p:spTree>
    <p:extLst>
      <p:ext uri="{BB962C8B-B14F-4D97-AF65-F5344CB8AC3E}">
        <p14:creationId xmlns:p14="http://schemas.microsoft.com/office/powerpoint/2010/main" val="932972248"/>
      </p:ext>
    </p:extLst>
  </p:cSld>
  <p:clrMapOvr>
    <a:masterClrMapping/>
  </p:clrMapOvr>
  <p:extLst>
    <p:ext uri="{DCECCB84-F9BA-43D5-87BE-67443E8EF086}">
      <p15:sldGuideLst xmlns:p15="http://schemas.microsoft.com/office/powerpoint/2012/main">
        <p15:guide id="2" pos="4110">
          <p15:clr>
            <a:srgbClr val="FBAE40"/>
          </p15:clr>
        </p15:guide>
        <p15:guide id="3" orient="horz" pos="897">
          <p15:clr>
            <a:srgbClr val="FBAE40"/>
          </p15:clr>
        </p15:guide>
        <p15:guide id="4" orient="horz" pos="5819">
          <p15:clr>
            <a:srgbClr val="FBAE40"/>
          </p15:clr>
        </p15:guide>
        <p15:guide id="5" pos="21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2659233"/>
      </p:ext>
    </p:extLst>
  </p:cSld>
  <p:clrMap bg1="lt1" tx1="dk1" bg2="lt2" tx2="dk2" accent1="accent1" accent2="accent2" accent3="accent3" accent4="accent4" accent5="accent5" accent6="accent6" hlink="hlink" folHlink="folHlink"/>
  <p:sldLayoutIdLst>
    <p:sldLayoutId id="2147484246" r:id="rId1"/>
    <p:sldLayoutId id="2147484251" r:id="rId2"/>
    <p:sldLayoutId id="2147484249" r:id="rId3"/>
    <p:sldLayoutId id="2147484250" r:id="rId4"/>
    <p:sldLayoutId id="2147484252" r:id="rId5"/>
    <p:sldLayoutId id="2147484253" r:id="rId6"/>
  </p:sldLayoutIdLst>
  <p:hf hdr="0" ftr="0" dt="0"/>
  <p:txStyles>
    <p:titleStyle>
      <a:lvl1pPr algn="l" defTabSz="495285" rtl="0" eaLnBrk="1" latinLnBrk="1" hangingPunct="1">
        <a:spcBef>
          <a:spcPct val="0"/>
        </a:spcBef>
        <a:buNone/>
        <a:defRPr sz="3900" kern="1200">
          <a:solidFill>
            <a:srgbClr val="00338D"/>
          </a:solidFill>
          <a:latin typeface="KPMG Extralight"/>
          <a:ea typeface="KoPub돋움체 Medium" panose="02020603020101020101" pitchFamily="18" charset="-127"/>
          <a:cs typeface="KPMG Extralight"/>
        </a:defRPr>
      </a:lvl1pPr>
    </p:titleStyle>
    <p:bodyStyle>
      <a:lvl1pPr marL="0" indent="0" algn="l" defTabSz="495285" rtl="0" eaLnBrk="1" latinLnBrk="1" hangingPunct="1">
        <a:spcBef>
          <a:spcPts val="0"/>
        </a:spcBef>
        <a:spcAft>
          <a:spcPts val="650"/>
        </a:spcAft>
        <a:buFontTx/>
        <a:buNone/>
        <a:defRPr sz="1083" b="1" i="0" kern="1200">
          <a:solidFill>
            <a:srgbClr val="00338D"/>
          </a:solidFill>
          <a:latin typeface="Univers for KPMG"/>
          <a:ea typeface="KoPub돋움체 Medium" panose="02020603020101020101" pitchFamily="18" charset="-127"/>
          <a:cs typeface="Univers for KPMG"/>
        </a:defRPr>
      </a:lvl1pPr>
      <a:lvl2pPr marL="0" indent="0" algn="l" defTabSz="495285" rtl="0" eaLnBrk="1" latinLnBrk="1" hangingPunct="1">
        <a:spcBef>
          <a:spcPts val="0"/>
        </a:spcBef>
        <a:spcAft>
          <a:spcPts val="650"/>
        </a:spcAft>
        <a:buFontTx/>
        <a:buNone/>
        <a:defRPr sz="1083" kern="1200">
          <a:solidFill>
            <a:srgbClr val="00338D"/>
          </a:solidFill>
          <a:latin typeface="Univers for KPMG Light" panose="020B0403020202020204" pitchFamily="34" charset="0"/>
          <a:ea typeface="KoPub돋움체 Medium" panose="02020603020101020101" pitchFamily="18" charset="-127"/>
          <a:cs typeface="Univers for KPMG Light" panose="020B0403020202020204" pitchFamily="34" charset="0"/>
        </a:defRPr>
      </a:lvl2pPr>
      <a:lvl3pPr marL="307077" indent="-307077" algn="l" defTabSz="495285" rtl="0" eaLnBrk="1" latinLnBrk="1" hangingPunct="1">
        <a:spcBef>
          <a:spcPts val="0"/>
        </a:spcBef>
        <a:spcAft>
          <a:spcPts val="650"/>
        </a:spcAft>
        <a:buFont typeface="Univers for KPMG Light" panose="020B0403020202020204" pitchFamily="34" charset="0"/>
        <a:buChar char="—"/>
        <a:defRPr sz="1083" kern="1200">
          <a:solidFill>
            <a:srgbClr val="00338D"/>
          </a:solidFill>
          <a:latin typeface="Univers for KPMG Light" panose="020B0403020202020204" pitchFamily="34" charset="0"/>
          <a:ea typeface="KoPub돋움체 Medium" panose="02020603020101020101" pitchFamily="18" charset="-127"/>
          <a:cs typeface="Univers for KPMG Light" panose="020B0403020202020204" pitchFamily="34" charset="0"/>
        </a:defRPr>
      </a:lvl3pPr>
      <a:lvl4pPr marL="624059" indent="-247642" algn="l" defTabSz="558916" rtl="0" eaLnBrk="1" latinLnBrk="1" hangingPunct="1">
        <a:spcBef>
          <a:spcPts val="0"/>
        </a:spcBef>
        <a:spcAft>
          <a:spcPts val="650"/>
        </a:spcAft>
        <a:buFont typeface="Univers for KPMG Light" panose="020B0403020202020204" pitchFamily="34" charset="0"/>
        <a:buChar char="-"/>
        <a:defRPr sz="1083" kern="1200">
          <a:solidFill>
            <a:srgbClr val="00338D"/>
          </a:solidFill>
          <a:latin typeface="Univers for KPMG Light" panose="020B0403020202020204" pitchFamily="34" charset="0"/>
          <a:ea typeface="KoPub돋움체 Medium" panose="02020603020101020101" pitchFamily="18" charset="-127"/>
          <a:cs typeface="Univers for KPMG Light" panose="020B0403020202020204" pitchFamily="34" charset="0"/>
        </a:defRPr>
      </a:lvl4pPr>
      <a:lvl5pPr marL="5160" indent="0" algn="l" defTabSz="495285" rtl="0" eaLnBrk="1" latinLnBrk="1" hangingPunct="1">
        <a:spcBef>
          <a:spcPts val="0"/>
        </a:spcBef>
        <a:spcAft>
          <a:spcPts val="650"/>
        </a:spcAft>
        <a:buFontTx/>
        <a:buNone/>
        <a:defRPr sz="1083" kern="1200">
          <a:solidFill>
            <a:srgbClr val="00A3A1"/>
          </a:solidFill>
          <a:latin typeface="Univers for KPMG Light" panose="020B0403020202020204" pitchFamily="34" charset="0"/>
          <a:ea typeface="KoPub돋움체 Medium" panose="02020603020101020101" pitchFamily="18" charset="-127"/>
          <a:cs typeface="Univers for KPMG Light" panose="020B0403020202020204" pitchFamily="34" charset="0"/>
        </a:defRPr>
      </a:lvl5pPr>
      <a:lvl6pPr marL="2724066" indent="-247642" algn="l" defTabSz="495285" rtl="0" eaLnBrk="1" latinLnBrk="1" hangingPunct="1">
        <a:spcBef>
          <a:spcPct val="20000"/>
        </a:spcBef>
        <a:buFont typeface="Arial"/>
        <a:buChar char="•"/>
        <a:defRPr sz="2167" kern="1200">
          <a:solidFill>
            <a:schemeClr val="tx1"/>
          </a:solidFill>
          <a:latin typeface="+mn-lt"/>
          <a:ea typeface="+mn-ea"/>
          <a:cs typeface="+mn-cs"/>
        </a:defRPr>
      </a:lvl6pPr>
      <a:lvl7pPr marL="3219351" indent="-247642" algn="l" defTabSz="495285" rtl="0" eaLnBrk="1" latinLnBrk="1" hangingPunct="1">
        <a:spcBef>
          <a:spcPct val="20000"/>
        </a:spcBef>
        <a:buFont typeface="Arial"/>
        <a:buChar char="•"/>
        <a:defRPr sz="2167" kern="1200">
          <a:solidFill>
            <a:schemeClr val="tx1"/>
          </a:solidFill>
          <a:latin typeface="+mn-lt"/>
          <a:ea typeface="+mn-ea"/>
          <a:cs typeface="+mn-cs"/>
        </a:defRPr>
      </a:lvl7pPr>
      <a:lvl8pPr marL="3714636" indent="-247642" algn="l" defTabSz="495285" rtl="0" eaLnBrk="1" latinLnBrk="1" hangingPunct="1">
        <a:spcBef>
          <a:spcPct val="20000"/>
        </a:spcBef>
        <a:buFont typeface="Arial"/>
        <a:buChar char="•"/>
        <a:defRPr sz="2167" kern="1200">
          <a:solidFill>
            <a:schemeClr val="tx1"/>
          </a:solidFill>
          <a:latin typeface="+mn-lt"/>
          <a:ea typeface="+mn-ea"/>
          <a:cs typeface="+mn-cs"/>
        </a:defRPr>
      </a:lvl8pPr>
      <a:lvl9pPr marL="4209920" indent="-247642" algn="l" defTabSz="495285" rtl="0" eaLnBrk="1" latinLnBrk="1" hangingPunct="1">
        <a:spcBef>
          <a:spcPct val="20000"/>
        </a:spcBef>
        <a:buFont typeface="Arial"/>
        <a:buChar char="•"/>
        <a:defRPr sz="2167" kern="1200">
          <a:solidFill>
            <a:schemeClr val="tx1"/>
          </a:solidFill>
          <a:latin typeface="+mn-lt"/>
          <a:ea typeface="+mn-ea"/>
          <a:cs typeface="+mn-cs"/>
        </a:defRPr>
      </a:lvl9pPr>
    </p:bodyStyle>
    <p:otherStyle>
      <a:defPPr>
        <a:defRPr lang="en-US"/>
      </a:defPPr>
      <a:lvl1pPr marL="0" algn="l" defTabSz="495285" rtl="0" eaLnBrk="1" latinLnBrk="1" hangingPunct="1">
        <a:defRPr sz="1950" kern="1200">
          <a:solidFill>
            <a:schemeClr val="tx1"/>
          </a:solidFill>
          <a:latin typeface="+mn-lt"/>
          <a:ea typeface="+mn-ea"/>
          <a:cs typeface="+mn-cs"/>
        </a:defRPr>
      </a:lvl1pPr>
      <a:lvl2pPr marL="495285" algn="l" defTabSz="495285" rtl="0" eaLnBrk="1" latinLnBrk="1" hangingPunct="1">
        <a:defRPr sz="1950" kern="1200">
          <a:solidFill>
            <a:schemeClr val="tx1"/>
          </a:solidFill>
          <a:latin typeface="+mn-lt"/>
          <a:ea typeface="+mn-ea"/>
          <a:cs typeface="+mn-cs"/>
        </a:defRPr>
      </a:lvl2pPr>
      <a:lvl3pPr marL="990570" algn="l" defTabSz="495285" rtl="0" eaLnBrk="1" latinLnBrk="1" hangingPunct="1">
        <a:defRPr sz="1950" kern="1200">
          <a:solidFill>
            <a:schemeClr val="tx1"/>
          </a:solidFill>
          <a:latin typeface="+mn-lt"/>
          <a:ea typeface="+mn-ea"/>
          <a:cs typeface="+mn-cs"/>
        </a:defRPr>
      </a:lvl3pPr>
      <a:lvl4pPr marL="1485854" algn="l" defTabSz="495285" rtl="0" eaLnBrk="1" latinLnBrk="1" hangingPunct="1">
        <a:defRPr sz="1950" kern="1200">
          <a:solidFill>
            <a:schemeClr val="tx1"/>
          </a:solidFill>
          <a:latin typeface="+mn-lt"/>
          <a:ea typeface="+mn-ea"/>
          <a:cs typeface="+mn-cs"/>
        </a:defRPr>
      </a:lvl4pPr>
      <a:lvl5pPr marL="1981139" algn="l" defTabSz="495285" rtl="0" eaLnBrk="1" latinLnBrk="1" hangingPunct="1">
        <a:defRPr sz="1950" kern="1200">
          <a:solidFill>
            <a:schemeClr val="tx1"/>
          </a:solidFill>
          <a:latin typeface="+mn-lt"/>
          <a:ea typeface="+mn-ea"/>
          <a:cs typeface="+mn-cs"/>
        </a:defRPr>
      </a:lvl5pPr>
      <a:lvl6pPr marL="2476424" algn="l" defTabSz="495285" rtl="0" eaLnBrk="1" latinLnBrk="1" hangingPunct="1">
        <a:defRPr sz="1950" kern="1200">
          <a:solidFill>
            <a:schemeClr val="tx1"/>
          </a:solidFill>
          <a:latin typeface="+mn-lt"/>
          <a:ea typeface="+mn-ea"/>
          <a:cs typeface="+mn-cs"/>
        </a:defRPr>
      </a:lvl6pPr>
      <a:lvl7pPr marL="2971709" algn="l" defTabSz="495285" rtl="0" eaLnBrk="1" latinLnBrk="1" hangingPunct="1">
        <a:defRPr sz="1950" kern="1200">
          <a:solidFill>
            <a:schemeClr val="tx1"/>
          </a:solidFill>
          <a:latin typeface="+mn-lt"/>
          <a:ea typeface="+mn-ea"/>
          <a:cs typeface="+mn-cs"/>
        </a:defRPr>
      </a:lvl7pPr>
      <a:lvl8pPr marL="3466993" algn="l" defTabSz="495285" rtl="0" eaLnBrk="1" latinLnBrk="1" hangingPunct="1">
        <a:defRPr sz="1950" kern="1200">
          <a:solidFill>
            <a:schemeClr val="tx1"/>
          </a:solidFill>
          <a:latin typeface="+mn-lt"/>
          <a:ea typeface="+mn-ea"/>
          <a:cs typeface="+mn-cs"/>
        </a:defRPr>
      </a:lvl8pPr>
      <a:lvl9pPr marL="3962278" algn="l" defTabSz="495285" rtl="0" eaLnBrk="1" latinLnBrk="1" hangingPunct="1">
        <a:defRPr sz="19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10" userDrawn="1">
          <p15:clr>
            <a:srgbClr val="F26B43"/>
          </p15:clr>
        </p15:guide>
        <p15:guide id="2" pos="4110" userDrawn="1">
          <p15:clr>
            <a:srgbClr val="F26B43"/>
          </p15:clr>
        </p15:guide>
        <p15:guide id="3" orient="horz" pos="308" userDrawn="1">
          <p15:clr>
            <a:srgbClr val="F26B43"/>
          </p15:clr>
        </p15:guide>
        <p15:guide id="4" orient="horz" pos="597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chart" Target="../charts/chart3.xml"/></Relationships>
</file>

<file path=ppt/slides/_rels/slide1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chart" Target="../charts/chart6.xml"/><Relationship Id="rId4" Type="http://schemas.openxmlformats.org/officeDocument/2006/relationships/chart" Target="../charts/char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descr="정물 사진, 꽃병, 식물, 잔디이(가) 표시된 사진&#10;&#10;자동 생성된 설명">
            <a:extLst>
              <a:ext uri="{FF2B5EF4-FFF2-40B4-BE49-F238E27FC236}">
                <a16:creationId xmlns:a16="http://schemas.microsoft.com/office/drawing/2014/main" id="{5E2723DB-6C2A-9086-9B93-83C7F1FD8E35}"/>
              </a:ext>
            </a:extLst>
          </p:cNvPr>
          <p:cNvPicPr>
            <a:picLocks noChangeAspect="1"/>
          </p:cNvPicPr>
          <p:nvPr/>
        </p:nvPicPr>
        <p:blipFill>
          <a:blip r:embed="rId3"/>
          <a:stretch>
            <a:fillRect/>
          </a:stretch>
        </p:blipFill>
        <p:spPr>
          <a:xfrm>
            <a:off x="0" y="677"/>
            <a:ext cx="6858000" cy="9904646"/>
          </a:xfrm>
          <a:prstGeom prst="rect">
            <a:avLst/>
          </a:prstGeom>
        </p:spPr>
      </p:pic>
      <p:sp>
        <p:nvSpPr>
          <p:cNvPr id="21" name="텍스트 개체 틀 1">
            <a:extLst>
              <a:ext uri="{FF2B5EF4-FFF2-40B4-BE49-F238E27FC236}">
                <a16:creationId xmlns:a16="http://schemas.microsoft.com/office/drawing/2014/main" id="{7DA0D2E0-D019-4E39-B321-A65C04440204}"/>
              </a:ext>
            </a:extLst>
          </p:cNvPr>
          <p:cNvSpPr txBox="1">
            <a:spLocks/>
          </p:cNvSpPr>
          <p:nvPr/>
        </p:nvSpPr>
        <p:spPr>
          <a:xfrm>
            <a:off x="591359" y="1367116"/>
            <a:ext cx="4713834" cy="2144177"/>
          </a:xfrm>
          <a:prstGeom prst="rect">
            <a:avLst/>
          </a:prstGeom>
        </p:spPr>
        <p:txBody>
          <a:bodyPr lIns="0">
            <a:spAutoFit/>
          </a:bodyPr>
          <a:lstStyle>
            <a:lvl1pPr marL="0" indent="0" algn="l" defTabSz="495285" rtl="0" eaLnBrk="1" latinLnBrk="1" hangingPunct="1">
              <a:spcBef>
                <a:spcPts val="0"/>
              </a:spcBef>
              <a:spcAft>
                <a:spcPts val="650"/>
              </a:spcAft>
              <a:buFontTx/>
              <a:buNone/>
              <a:defRPr sz="1083" b="1" i="0" kern="1200">
                <a:solidFill>
                  <a:srgbClr val="00338D"/>
                </a:solidFill>
                <a:latin typeface="Univers for KPMG"/>
                <a:ea typeface="KoPub돋움체 Medium" panose="02020603020101020101" pitchFamily="18" charset="-127"/>
                <a:cs typeface="Univers for KPMG"/>
              </a:defRPr>
            </a:lvl1pPr>
            <a:lvl2pPr marL="0" indent="0" algn="l" defTabSz="495285" rtl="0" eaLnBrk="1" latinLnBrk="1" hangingPunct="1">
              <a:spcBef>
                <a:spcPts val="0"/>
              </a:spcBef>
              <a:spcAft>
                <a:spcPts val="650"/>
              </a:spcAft>
              <a:buFontTx/>
              <a:buNone/>
              <a:defRPr sz="1083" kern="1200">
                <a:solidFill>
                  <a:srgbClr val="00338D"/>
                </a:solidFill>
                <a:latin typeface="Univers for KPMG Light" panose="020B0403020202020204" pitchFamily="34" charset="0"/>
                <a:ea typeface="KoPub돋움체 Medium" panose="02020603020101020101" pitchFamily="18" charset="-127"/>
                <a:cs typeface="Univers for KPMG Light" panose="020B0403020202020204" pitchFamily="34" charset="0"/>
              </a:defRPr>
            </a:lvl2pPr>
            <a:lvl3pPr marL="307077" indent="-307077" algn="l" defTabSz="495285" rtl="0" eaLnBrk="1" latinLnBrk="1" hangingPunct="1">
              <a:spcBef>
                <a:spcPts val="0"/>
              </a:spcBef>
              <a:spcAft>
                <a:spcPts val="650"/>
              </a:spcAft>
              <a:buFont typeface="Univers for KPMG Light" panose="020B0403020202020204" pitchFamily="34" charset="0"/>
              <a:buChar char="—"/>
              <a:defRPr sz="1083" kern="1200">
                <a:solidFill>
                  <a:srgbClr val="00338D"/>
                </a:solidFill>
                <a:latin typeface="Univers for KPMG Light" panose="020B0403020202020204" pitchFamily="34" charset="0"/>
                <a:ea typeface="KoPub돋움체 Medium" panose="02020603020101020101" pitchFamily="18" charset="-127"/>
                <a:cs typeface="Univers for KPMG Light" panose="020B0403020202020204" pitchFamily="34" charset="0"/>
              </a:defRPr>
            </a:lvl3pPr>
            <a:lvl4pPr marL="624059" indent="-247642" algn="l" defTabSz="558916" rtl="0" eaLnBrk="1" latinLnBrk="1" hangingPunct="1">
              <a:spcBef>
                <a:spcPts val="0"/>
              </a:spcBef>
              <a:spcAft>
                <a:spcPts val="650"/>
              </a:spcAft>
              <a:buFont typeface="Univers for KPMG Light" panose="020B0403020202020204" pitchFamily="34" charset="0"/>
              <a:buChar char="-"/>
              <a:defRPr sz="1083" kern="1200">
                <a:solidFill>
                  <a:srgbClr val="00338D"/>
                </a:solidFill>
                <a:latin typeface="Univers for KPMG Light" panose="020B0403020202020204" pitchFamily="34" charset="0"/>
                <a:ea typeface="KoPub돋움체 Medium" panose="02020603020101020101" pitchFamily="18" charset="-127"/>
                <a:cs typeface="Univers for KPMG Light" panose="020B0403020202020204" pitchFamily="34" charset="0"/>
              </a:defRPr>
            </a:lvl4pPr>
            <a:lvl5pPr marL="5160" indent="0" algn="l" defTabSz="495285" rtl="0" eaLnBrk="1" latinLnBrk="1" hangingPunct="1">
              <a:spcBef>
                <a:spcPts val="0"/>
              </a:spcBef>
              <a:spcAft>
                <a:spcPts val="650"/>
              </a:spcAft>
              <a:buFontTx/>
              <a:buNone/>
              <a:defRPr sz="1083" kern="1200">
                <a:solidFill>
                  <a:srgbClr val="00A3A1"/>
                </a:solidFill>
                <a:latin typeface="Univers for KPMG Light" panose="020B0403020202020204" pitchFamily="34" charset="0"/>
                <a:ea typeface="KoPub돋움체 Medium" panose="02020603020101020101" pitchFamily="18" charset="-127"/>
                <a:cs typeface="Univers for KPMG Light" panose="020B0403020202020204" pitchFamily="34" charset="0"/>
              </a:defRPr>
            </a:lvl5pPr>
            <a:lvl6pPr marL="2724066" indent="-247642" algn="l" defTabSz="495285" rtl="0" eaLnBrk="1" latinLnBrk="1" hangingPunct="1">
              <a:spcBef>
                <a:spcPct val="20000"/>
              </a:spcBef>
              <a:buFont typeface="Arial"/>
              <a:buChar char="•"/>
              <a:defRPr sz="2167" kern="1200">
                <a:solidFill>
                  <a:schemeClr val="tx1"/>
                </a:solidFill>
                <a:latin typeface="+mn-lt"/>
                <a:ea typeface="+mn-ea"/>
                <a:cs typeface="+mn-cs"/>
              </a:defRPr>
            </a:lvl6pPr>
            <a:lvl7pPr marL="3219351" indent="-247642" algn="l" defTabSz="495285" rtl="0" eaLnBrk="1" latinLnBrk="1" hangingPunct="1">
              <a:spcBef>
                <a:spcPct val="20000"/>
              </a:spcBef>
              <a:buFont typeface="Arial"/>
              <a:buChar char="•"/>
              <a:defRPr sz="2167" kern="1200">
                <a:solidFill>
                  <a:schemeClr val="tx1"/>
                </a:solidFill>
                <a:latin typeface="+mn-lt"/>
                <a:ea typeface="+mn-ea"/>
                <a:cs typeface="+mn-cs"/>
              </a:defRPr>
            </a:lvl7pPr>
            <a:lvl8pPr marL="3714636" indent="-247642" algn="l" defTabSz="495285" rtl="0" eaLnBrk="1" latinLnBrk="1" hangingPunct="1">
              <a:spcBef>
                <a:spcPct val="20000"/>
              </a:spcBef>
              <a:buFont typeface="Arial"/>
              <a:buChar char="•"/>
              <a:defRPr sz="2167" kern="1200">
                <a:solidFill>
                  <a:schemeClr val="tx1"/>
                </a:solidFill>
                <a:latin typeface="+mn-lt"/>
                <a:ea typeface="+mn-ea"/>
                <a:cs typeface="+mn-cs"/>
              </a:defRPr>
            </a:lvl8pPr>
            <a:lvl9pPr marL="4209920" indent="-247642" algn="l" defTabSz="495285" rtl="0" eaLnBrk="1" latinLnBrk="1" hangingPunct="1">
              <a:spcBef>
                <a:spcPct val="20000"/>
              </a:spcBef>
              <a:buFont typeface="Arial"/>
              <a:buChar char="•"/>
              <a:defRPr sz="2167" kern="1200">
                <a:solidFill>
                  <a:schemeClr val="tx1"/>
                </a:solidFill>
                <a:latin typeface="+mn-lt"/>
                <a:ea typeface="+mn-ea"/>
                <a:cs typeface="+mn-cs"/>
              </a:defRPr>
            </a:lvl9pPr>
          </a:lstStyle>
          <a:p>
            <a:pPr>
              <a:lnSpc>
                <a:spcPts val="8000"/>
              </a:lnSpc>
            </a:pPr>
            <a:r>
              <a:rPr lang="en-US" altLang="ko-KR" sz="9600" b="0" dirty="0">
                <a:ln>
                  <a:solidFill>
                    <a:schemeClr val="accent1">
                      <a:alpha val="0"/>
                    </a:schemeClr>
                  </a:solidFill>
                </a:ln>
                <a:solidFill>
                  <a:schemeClr val="bg1"/>
                </a:solidFill>
                <a:latin typeface="KPMG Bold" panose="020B0803030202040204" pitchFamily="34" charset="0"/>
              </a:rPr>
              <a:t>Issue</a:t>
            </a:r>
            <a:br>
              <a:rPr lang="en-US" altLang="ko-KR" sz="9600" b="0" dirty="0">
                <a:ln>
                  <a:solidFill>
                    <a:schemeClr val="accent1">
                      <a:alpha val="0"/>
                    </a:schemeClr>
                  </a:solidFill>
                </a:ln>
                <a:solidFill>
                  <a:schemeClr val="bg1"/>
                </a:solidFill>
                <a:latin typeface="KPMG Bold" panose="020B0803030202040204" pitchFamily="34" charset="0"/>
              </a:rPr>
            </a:br>
            <a:r>
              <a:rPr lang="en-US" altLang="ko-KR" sz="9600" b="0" dirty="0">
                <a:ln>
                  <a:solidFill>
                    <a:schemeClr val="accent1">
                      <a:alpha val="0"/>
                    </a:schemeClr>
                  </a:solidFill>
                </a:ln>
                <a:solidFill>
                  <a:schemeClr val="bg1"/>
                </a:solidFill>
                <a:latin typeface="KPMG Bold" panose="020B0803030202040204" pitchFamily="34" charset="0"/>
              </a:rPr>
              <a:t>Monitor</a:t>
            </a:r>
            <a:endParaRPr lang="ko-KR" altLang="en-US" sz="9600" b="0" dirty="0">
              <a:ln>
                <a:solidFill>
                  <a:schemeClr val="accent1">
                    <a:alpha val="0"/>
                  </a:schemeClr>
                </a:solidFill>
              </a:ln>
              <a:solidFill>
                <a:schemeClr val="bg1"/>
              </a:solidFill>
              <a:latin typeface="KPMG Bold" panose="020B0803030202040204" pitchFamily="34" charset="0"/>
            </a:endParaRPr>
          </a:p>
        </p:txBody>
      </p:sp>
      <p:sp>
        <p:nvSpPr>
          <p:cNvPr id="20" name="TextBox 19">
            <a:extLst>
              <a:ext uri="{FF2B5EF4-FFF2-40B4-BE49-F238E27FC236}">
                <a16:creationId xmlns:a16="http://schemas.microsoft.com/office/drawing/2014/main" id="{F39C60BA-14DB-44FB-BA09-3F5E5297F32E}"/>
              </a:ext>
            </a:extLst>
          </p:cNvPr>
          <p:cNvSpPr txBox="1"/>
          <p:nvPr/>
        </p:nvSpPr>
        <p:spPr>
          <a:xfrm>
            <a:off x="622933" y="8143904"/>
            <a:ext cx="2893201" cy="789960"/>
          </a:xfrm>
          <a:prstGeom prst="rect">
            <a:avLst/>
          </a:prstGeom>
          <a:noFill/>
        </p:spPr>
        <p:txBody>
          <a:bodyPr wrap="square" lIns="0" rtlCol="0">
            <a:spAutoFit/>
          </a:bodyPr>
          <a:lstStyle/>
          <a:p>
            <a:pPr marL="0" marR="0" lvl="0" indent="0" algn="l" defTabSz="914400" rtl="0" eaLnBrk="1" fontAlgn="auto" latinLnBrk="0" hangingPunct="1">
              <a:spcBef>
                <a:spcPts val="0"/>
              </a:spcBef>
              <a:spcAft>
                <a:spcPts val="400"/>
              </a:spcAft>
              <a:buClrTx/>
              <a:buSzTx/>
              <a:buFontTx/>
              <a:buNone/>
              <a:tabLst/>
              <a:defRPr/>
            </a:pPr>
            <a:r>
              <a:rPr kumimoji="0" lang="ko-KR" altLang="en-US" sz="1400" b="0" i="0" u="none" strike="noStrike" kern="1200" cap="none" spc="0" normalizeH="0" baseline="0" noProof="0" dirty="0">
                <a:ln>
                  <a:solidFill>
                    <a:schemeClr val="bg1">
                      <a:alpha val="0"/>
                    </a:schemeClr>
                  </a:solidFill>
                </a:ln>
                <a:solidFill>
                  <a:schemeClr val="bg1"/>
                </a:solidFill>
                <a:effectLst/>
                <a:uLnTx/>
                <a:uFillTx/>
                <a:latin typeface="KoPub돋움체 Medium" panose="02020603020101020101" pitchFamily="18" charset="-127"/>
                <a:ea typeface="KoPub돋움체 Medium" panose="02020603020101020101" pitchFamily="18" charset="-127"/>
                <a:cs typeface="+mn-cs"/>
              </a:rPr>
              <a:t>삼정</a:t>
            </a:r>
            <a:r>
              <a:rPr kumimoji="0" lang="en-US" altLang="ko-KR" sz="1400" b="0" i="0" u="none" strike="noStrike" kern="1200" cap="none" spc="0" normalizeH="0" baseline="0" noProof="0" dirty="0">
                <a:ln>
                  <a:solidFill>
                    <a:schemeClr val="bg1">
                      <a:alpha val="0"/>
                    </a:schemeClr>
                  </a:solidFill>
                </a:ln>
                <a:solidFill>
                  <a:schemeClr val="bg1"/>
                </a:solidFill>
                <a:effectLst/>
                <a:uLnTx/>
                <a:uFillTx/>
                <a:latin typeface="KoPub돋움체 Medium" panose="02020603020101020101" pitchFamily="18" charset="-127"/>
                <a:ea typeface="KoPub돋움체 Medium" panose="02020603020101020101" pitchFamily="18" charset="-127"/>
                <a:cs typeface="+mn-cs"/>
              </a:rPr>
              <a:t>KPMG </a:t>
            </a:r>
            <a:r>
              <a:rPr kumimoji="0" lang="ko-KR" altLang="en-US" sz="1400" b="0" i="0" u="none" strike="noStrike" kern="1200" cap="none" spc="0" normalizeH="0" baseline="0" noProof="0" dirty="0">
                <a:ln>
                  <a:solidFill>
                    <a:schemeClr val="bg1">
                      <a:alpha val="0"/>
                    </a:schemeClr>
                  </a:solidFill>
                </a:ln>
                <a:solidFill>
                  <a:schemeClr val="bg1"/>
                </a:solidFill>
                <a:effectLst/>
                <a:uLnTx/>
                <a:uFillTx/>
                <a:latin typeface="KoPub돋움체 Medium" panose="02020603020101020101" pitchFamily="18" charset="-127"/>
                <a:ea typeface="KoPub돋움체 Medium" panose="02020603020101020101" pitchFamily="18" charset="-127"/>
                <a:cs typeface="+mn-cs"/>
              </a:rPr>
              <a:t>경제연구원</a:t>
            </a:r>
            <a:endParaRPr kumimoji="0" lang="en-US" altLang="ko-KR" sz="1400" b="0" i="0" u="none" strike="noStrike" kern="1200" cap="none" spc="0" normalizeH="0" baseline="0" noProof="0" dirty="0">
              <a:ln>
                <a:solidFill>
                  <a:schemeClr val="bg1">
                    <a:alpha val="0"/>
                  </a:schemeClr>
                </a:solidFill>
              </a:ln>
              <a:solidFill>
                <a:schemeClr val="bg1"/>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l" defTabSz="914400" rtl="0" eaLnBrk="1" fontAlgn="auto" latinLnBrk="0" hangingPunct="1">
              <a:spcBef>
                <a:spcPts val="0"/>
              </a:spcBef>
              <a:spcAft>
                <a:spcPts val="400"/>
              </a:spcAft>
              <a:buClrTx/>
              <a:buSzTx/>
              <a:buFontTx/>
              <a:buNone/>
              <a:tabLst/>
              <a:defRPr/>
            </a:pPr>
            <a:r>
              <a:rPr lang="en-US" altLang="ko-KR" sz="1400" b="1" dirty="0">
                <a:ln>
                  <a:solidFill>
                    <a:schemeClr val="bg1">
                      <a:alpha val="0"/>
                    </a:schemeClr>
                  </a:solidFill>
                </a:ln>
                <a:solidFill>
                  <a:schemeClr val="bg1"/>
                </a:solidFill>
                <a:latin typeface="KoPub돋움체 Medium" panose="02020603020101020101" pitchFamily="18" charset="-127"/>
                <a:ea typeface="KoPub돋움체 Medium" panose="02020603020101020101" pitchFamily="18" charset="-127"/>
              </a:rPr>
              <a:t>—</a:t>
            </a:r>
            <a:br>
              <a:rPr lang="en-US" altLang="ko-KR" sz="1400" b="1" dirty="0">
                <a:ln>
                  <a:solidFill>
                    <a:schemeClr val="bg1">
                      <a:alpha val="0"/>
                    </a:schemeClr>
                  </a:solidFill>
                </a:ln>
                <a:solidFill>
                  <a:schemeClr val="bg1"/>
                </a:solidFill>
                <a:latin typeface="KoPub돋움체 Medium" panose="02020603020101020101" pitchFamily="18" charset="-127"/>
                <a:ea typeface="KoPub돋움체 Medium" panose="02020603020101020101" pitchFamily="18" charset="-127"/>
              </a:rPr>
            </a:br>
            <a:r>
              <a:rPr kumimoji="0" lang="en-US" altLang="ko-KR" sz="1400" b="0" i="0" u="none" strike="noStrike" kern="1200" cap="none" spc="0" normalizeH="0" baseline="0" noProof="0" dirty="0">
                <a:ln>
                  <a:solidFill>
                    <a:schemeClr val="bg1">
                      <a:alpha val="0"/>
                    </a:schemeClr>
                  </a:solidFill>
                </a:ln>
                <a:solidFill>
                  <a:schemeClr val="bg1"/>
                </a:solidFill>
                <a:effectLst/>
                <a:uLnTx/>
                <a:uFillTx/>
                <a:latin typeface="KoPub돋움체 Medium" panose="02020603020101020101" pitchFamily="18" charset="-127"/>
                <a:ea typeface="KoPub돋움체 Medium" panose="02020603020101020101" pitchFamily="18" charset="-127"/>
                <a:cs typeface="+mn-cs"/>
              </a:rPr>
              <a:t>home.kpmg</a:t>
            </a:r>
            <a:r>
              <a:rPr lang="en-US" altLang="ko-KR" sz="1400" dirty="0">
                <a:ln>
                  <a:solidFill>
                    <a:schemeClr val="bg1">
                      <a:alpha val="0"/>
                    </a:schemeClr>
                  </a:solidFill>
                </a:ln>
                <a:solidFill>
                  <a:schemeClr val="bg1"/>
                </a:solidFill>
                <a:latin typeface="KoPub돋움체 Medium" panose="02020603020101020101" pitchFamily="18" charset="-127"/>
                <a:ea typeface="KoPub돋움체 Medium" panose="02020603020101020101" pitchFamily="18" charset="-127"/>
              </a:rPr>
              <a:t>/</a:t>
            </a:r>
            <a:r>
              <a:rPr kumimoji="0" lang="en-US" altLang="ko-KR" sz="1400" b="0" i="0" u="none" strike="noStrike" kern="1200" cap="none" spc="0" normalizeH="0" baseline="0" noProof="0" dirty="0">
                <a:ln>
                  <a:solidFill>
                    <a:schemeClr val="bg1">
                      <a:alpha val="0"/>
                    </a:schemeClr>
                  </a:solidFill>
                </a:ln>
                <a:solidFill>
                  <a:schemeClr val="bg1"/>
                </a:solidFill>
                <a:effectLst/>
                <a:uLnTx/>
                <a:uFillTx/>
                <a:latin typeface="KoPub돋움체 Medium" panose="02020603020101020101" pitchFamily="18" charset="-127"/>
                <a:ea typeface="KoPub돋움체 Medium" panose="02020603020101020101" pitchFamily="18" charset="-127"/>
                <a:cs typeface="+mn-cs"/>
              </a:rPr>
              <a:t>kr</a:t>
            </a:r>
            <a:endParaRPr kumimoji="0" lang="ko-KR" altLang="en-US" sz="1400" b="0" i="0" u="none" strike="noStrike" kern="1200" cap="none" spc="0" normalizeH="0" baseline="0" noProof="0" dirty="0">
              <a:ln>
                <a:solidFill>
                  <a:schemeClr val="bg1">
                    <a:alpha val="0"/>
                  </a:schemeClr>
                </a:solidFill>
              </a:ln>
              <a:solidFill>
                <a:schemeClr val="bg1"/>
              </a:solidFill>
              <a:effectLst/>
              <a:uLnTx/>
              <a:uFillTx/>
              <a:latin typeface="KoPub돋움체 Medium" panose="02020603020101020101" pitchFamily="18" charset="-127"/>
              <a:ea typeface="KoPub돋움체 Medium" panose="02020603020101020101" pitchFamily="18" charset="-127"/>
              <a:cs typeface="+mn-cs"/>
            </a:endParaRPr>
          </a:p>
        </p:txBody>
      </p:sp>
      <p:pic>
        <p:nvPicPr>
          <p:cNvPr id="15" name="그림 14">
            <a:extLst>
              <a:ext uri="{FF2B5EF4-FFF2-40B4-BE49-F238E27FC236}">
                <a16:creationId xmlns:a16="http://schemas.microsoft.com/office/drawing/2014/main" id="{D1EEE0FF-25BA-4E70-A163-71DA1073C25B}"/>
              </a:ext>
            </a:extLst>
          </p:cNvPr>
          <p:cNvPicPr>
            <a:picLocks noChangeAspect="1"/>
          </p:cNvPicPr>
          <p:nvPr/>
        </p:nvPicPr>
        <p:blipFill>
          <a:blip r:embed="rId4"/>
          <a:stretch>
            <a:fillRect/>
          </a:stretch>
        </p:blipFill>
        <p:spPr>
          <a:xfrm>
            <a:off x="627376" y="493202"/>
            <a:ext cx="1364079" cy="316800"/>
          </a:xfrm>
          <a:prstGeom prst="rect">
            <a:avLst/>
          </a:prstGeom>
        </p:spPr>
      </p:pic>
      <p:sp>
        <p:nvSpPr>
          <p:cNvPr id="2" name="TextBox 1">
            <a:extLst>
              <a:ext uri="{FF2B5EF4-FFF2-40B4-BE49-F238E27FC236}">
                <a16:creationId xmlns:a16="http://schemas.microsoft.com/office/drawing/2014/main" id="{C3CEB304-D4E4-1AE2-753E-6BF86C287C34}"/>
              </a:ext>
            </a:extLst>
          </p:cNvPr>
          <p:cNvSpPr txBox="1"/>
          <p:nvPr/>
        </p:nvSpPr>
        <p:spPr>
          <a:xfrm>
            <a:off x="603884" y="3885313"/>
            <a:ext cx="5920741" cy="2170594"/>
          </a:xfrm>
          <a:prstGeom prst="rect">
            <a:avLst/>
          </a:prstGeom>
          <a:noFill/>
        </p:spPr>
        <p:txBody>
          <a:bodyPr wrap="square" lIns="0" tIns="0" rIns="0" bIns="0" rtlCol="0">
            <a:spAutoFit/>
          </a:bodyPr>
          <a:lstStyle/>
          <a:p>
            <a:pPr lvl="0">
              <a:lnSpc>
                <a:spcPct val="110000"/>
              </a:lnSpc>
              <a:spcAft>
                <a:spcPts val="500"/>
              </a:spcAft>
              <a:defRPr/>
            </a:pPr>
            <a:r>
              <a:rPr lang="en-US" altLang="ko-KR" sz="2200" spc="-50" dirty="0">
                <a:ln>
                  <a:solidFill>
                    <a:schemeClr val="bg1">
                      <a:alpha val="0"/>
                    </a:schemeClr>
                  </a:solidFill>
                </a:ln>
                <a:solidFill>
                  <a:schemeClr val="bg1"/>
                </a:solidFill>
                <a:latin typeface="KoPub돋움체 Bold" panose="00000800000000000000" pitchFamily="2" charset="-127"/>
                <a:ea typeface="KoPub돋움체 Bold" panose="00000800000000000000" pitchFamily="2" charset="-127"/>
                <a:cs typeface="Arial" panose="020B0604020202020204" pitchFamily="34" charset="0"/>
              </a:rPr>
              <a:t>PEF </a:t>
            </a:r>
            <a:r>
              <a:rPr lang="ko-KR" altLang="en-US" sz="2200" spc="-50" dirty="0">
                <a:ln>
                  <a:solidFill>
                    <a:schemeClr val="bg1">
                      <a:alpha val="0"/>
                    </a:schemeClr>
                  </a:solidFill>
                </a:ln>
                <a:solidFill>
                  <a:schemeClr val="bg1"/>
                </a:solidFill>
                <a:latin typeface="KoPub돋움체 Bold" panose="00000800000000000000" pitchFamily="2" charset="-127"/>
                <a:ea typeface="KoPub돋움체 Bold" panose="00000800000000000000" pitchFamily="2" charset="-127"/>
                <a:cs typeface="Arial" panose="020B0604020202020204" pitchFamily="34" charset="0"/>
              </a:rPr>
              <a:t>회수</a:t>
            </a:r>
            <a:r>
              <a:rPr lang="en-US" altLang="ko-KR" sz="2200" spc="-50" dirty="0">
                <a:ln>
                  <a:solidFill>
                    <a:schemeClr val="bg1">
                      <a:alpha val="0"/>
                    </a:schemeClr>
                  </a:solidFill>
                </a:ln>
                <a:solidFill>
                  <a:schemeClr val="bg1"/>
                </a:solidFill>
                <a:latin typeface="KoPub돋움체 Bold" panose="00000800000000000000" pitchFamily="2" charset="-127"/>
                <a:ea typeface="KoPub돋움체 Bold" panose="00000800000000000000" pitchFamily="2" charset="-127"/>
                <a:cs typeface="Arial" panose="020B0604020202020204" pitchFamily="34" charset="0"/>
              </a:rPr>
              <a:t> </a:t>
            </a:r>
            <a:r>
              <a:rPr lang="ko-KR" altLang="en-US" sz="2200" spc="-50" dirty="0">
                <a:ln>
                  <a:solidFill>
                    <a:schemeClr val="bg1">
                      <a:alpha val="0"/>
                    </a:schemeClr>
                  </a:solidFill>
                </a:ln>
                <a:solidFill>
                  <a:schemeClr val="bg1"/>
                </a:solidFill>
                <a:latin typeface="KoPub돋움체 Bold" panose="00000800000000000000" pitchFamily="2" charset="-127"/>
                <a:ea typeface="KoPub돋움체 Bold" panose="00000800000000000000" pitchFamily="2" charset="-127"/>
                <a:cs typeface="Arial" panose="020B0604020202020204" pitchFamily="34" charset="0"/>
              </a:rPr>
              <a:t>전략의 진화</a:t>
            </a:r>
            <a:r>
              <a:rPr lang="en-US" altLang="ko-KR" sz="2200" spc="-50" dirty="0">
                <a:ln>
                  <a:solidFill>
                    <a:schemeClr val="bg1">
                      <a:alpha val="0"/>
                    </a:schemeClr>
                  </a:solidFill>
                </a:ln>
                <a:solidFill>
                  <a:schemeClr val="bg1"/>
                </a:solidFill>
                <a:latin typeface="KoPub돋움체 Bold" panose="00000800000000000000" pitchFamily="2" charset="-127"/>
                <a:ea typeface="KoPub돋움체 Bold" panose="00000800000000000000" pitchFamily="2" charset="-127"/>
                <a:cs typeface="Arial" panose="020B0604020202020204" pitchFamily="34" charset="0"/>
              </a:rPr>
              <a:t>, </a:t>
            </a:r>
          </a:p>
          <a:p>
            <a:pPr lvl="0">
              <a:lnSpc>
                <a:spcPct val="110000"/>
              </a:lnSpc>
              <a:spcAft>
                <a:spcPts val="2000"/>
              </a:spcAft>
              <a:defRPr/>
            </a:pPr>
            <a:r>
              <a:rPr lang="ko-KR" altLang="en-US" sz="2200" spc="-50" dirty="0">
                <a:ln>
                  <a:solidFill>
                    <a:srgbClr val="FFFFFF">
                      <a:alpha val="0"/>
                    </a:srgbClr>
                  </a:solidFill>
                </a:ln>
                <a:solidFill>
                  <a:srgbClr val="FFFFFF"/>
                </a:solidFill>
                <a:latin typeface="KoPub돋움체 Bold" panose="00000800000000000000" pitchFamily="2" charset="-127"/>
                <a:ea typeface="KoPub돋움체 Bold" panose="00000800000000000000" pitchFamily="2" charset="-127"/>
                <a:cs typeface="Arial" panose="020B0604020202020204" pitchFamily="34" charset="0"/>
              </a:rPr>
              <a:t>컨티뉴에이션 펀드</a:t>
            </a:r>
            <a:endParaRPr lang="en-US" altLang="ko-KR" sz="2200" spc="-50" dirty="0">
              <a:ln>
                <a:solidFill>
                  <a:srgbClr val="FFFFFF">
                    <a:alpha val="0"/>
                  </a:srgbClr>
                </a:solidFill>
              </a:ln>
              <a:solidFill>
                <a:srgbClr val="FFFFFF"/>
              </a:solidFill>
              <a:latin typeface="KoPub돋움체 Bold" panose="00000800000000000000" pitchFamily="2" charset="-127"/>
              <a:ea typeface="KoPub돋움체 Bold" panose="00000800000000000000" pitchFamily="2" charset="-127"/>
              <a:cs typeface="Arial" panose="020B0604020202020204" pitchFamily="34" charset="0"/>
            </a:endParaRPr>
          </a:p>
          <a:p>
            <a:pPr>
              <a:spcAft>
                <a:spcPts val="1000"/>
              </a:spcAft>
              <a:defRPr/>
            </a:pPr>
            <a:r>
              <a:rPr lang="en-US" altLang="ko-KR" sz="1600" spc="-20" dirty="0">
                <a:ln>
                  <a:solidFill>
                    <a:srgbClr val="FFFFFF">
                      <a:alpha val="0"/>
                    </a:srgbClr>
                  </a:solidFill>
                </a:ln>
                <a:solidFill>
                  <a:srgbClr val="FFFFFF"/>
                </a:solidFill>
                <a:latin typeface="KoPub돋움체 Medium"/>
                <a:ea typeface="KoPub돋움체 Medium"/>
                <a:cs typeface="Arial" panose="020B0604020202020204" pitchFamily="34" charset="0"/>
              </a:rPr>
              <a:t>October 2023 | </a:t>
            </a:r>
            <a:r>
              <a:rPr lang="ko-KR" altLang="en-US" sz="1600" spc="-20" dirty="0">
                <a:ln>
                  <a:solidFill>
                    <a:srgbClr val="FFFFFF">
                      <a:alpha val="0"/>
                    </a:srgbClr>
                  </a:solidFill>
                </a:ln>
                <a:solidFill>
                  <a:srgbClr val="FFFFFF"/>
                </a:solidFill>
                <a:latin typeface="KoPub돋움체 Medium"/>
                <a:ea typeface="KoPub돋움체 Medium"/>
                <a:cs typeface="Arial" panose="020B0604020202020204" pitchFamily="34" charset="0"/>
              </a:rPr>
              <a:t>제</a:t>
            </a:r>
            <a:r>
              <a:rPr lang="en-US" altLang="ko-KR" sz="1600" spc="-20" dirty="0">
                <a:ln>
                  <a:solidFill>
                    <a:srgbClr val="FFFFFF">
                      <a:alpha val="0"/>
                    </a:srgbClr>
                  </a:solidFill>
                </a:ln>
                <a:solidFill>
                  <a:srgbClr val="FFFFFF"/>
                </a:solidFill>
                <a:latin typeface="KoPub돋움체 Medium"/>
                <a:ea typeface="KoPub돋움체 Medium"/>
                <a:cs typeface="Arial" panose="020B0604020202020204" pitchFamily="34" charset="0"/>
              </a:rPr>
              <a:t>160</a:t>
            </a:r>
            <a:r>
              <a:rPr lang="ko-KR" altLang="en-US" sz="1600" spc="-20" dirty="0">
                <a:ln>
                  <a:solidFill>
                    <a:srgbClr val="FFFFFF">
                      <a:alpha val="0"/>
                    </a:srgbClr>
                  </a:solidFill>
                </a:ln>
                <a:solidFill>
                  <a:srgbClr val="FFFFFF"/>
                </a:solidFill>
                <a:latin typeface="KoPub돋움체 Medium"/>
                <a:ea typeface="KoPub돋움체 Medium"/>
                <a:cs typeface="Arial" panose="020B0604020202020204" pitchFamily="34" charset="0"/>
              </a:rPr>
              <a:t>호</a:t>
            </a:r>
          </a:p>
          <a:p>
            <a:pPr>
              <a:spcAft>
                <a:spcPts val="1000"/>
              </a:spcAft>
              <a:defRPr/>
            </a:pPr>
            <a:endParaRPr lang="en-US" altLang="ko-KR" sz="1600" spc="-20" dirty="0">
              <a:ln>
                <a:solidFill>
                  <a:srgbClr val="FFFFFF">
                    <a:alpha val="0"/>
                  </a:srgbClr>
                </a:solidFill>
              </a:ln>
              <a:solidFill>
                <a:srgbClr val="FFFFFF"/>
              </a:solidFill>
              <a:latin typeface="KoPub돋움체 Medium"/>
              <a:ea typeface="KoPub돋움체 Medium"/>
              <a:cs typeface="Arial" panose="020B0604020202020204" pitchFamily="34" charset="0"/>
            </a:endParaRPr>
          </a:p>
          <a:p>
            <a:pPr lvl="0">
              <a:lnSpc>
                <a:spcPct val="110000"/>
              </a:lnSpc>
              <a:spcAft>
                <a:spcPts val="500"/>
              </a:spcAft>
              <a:defRPr/>
            </a:pPr>
            <a:r>
              <a:rPr lang="en-US" altLang="ko-KR" sz="2200" spc="-50" dirty="0">
                <a:ln>
                  <a:solidFill>
                    <a:schemeClr val="bg1">
                      <a:alpha val="0"/>
                    </a:schemeClr>
                  </a:solidFill>
                </a:ln>
                <a:solidFill>
                  <a:schemeClr val="bg1"/>
                </a:solidFill>
                <a:latin typeface="KoPub돋움체 Bold" panose="00000800000000000000" pitchFamily="2" charset="-127"/>
                <a:ea typeface="KoPub돋움체 Bold" panose="00000800000000000000" pitchFamily="2" charset="-127"/>
                <a:cs typeface="Arial" panose="020B0604020202020204" pitchFamily="34" charset="0"/>
              </a:rPr>
              <a:t>	</a:t>
            </a:r>
          </a:p>
        </p:txBody>
      </p:sp>
    </p:spTree>
    <p:extLst>
      <p:ext uri="{BB962C8B-B14F-4D97-AF65-F5344CB8AC3E}">
        <p14:creationId xmlns:p14="http://schemas.microsoft.com/office/powerpoint/2010/main" val="3429787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097088" y="1243534"/>
            <a:ext cx="4427537" cy="7881415"/>
          </a:xfrm>
          <a:prstGeom prst="rect">
            <a:avLst/>
          </a:prstGeom>
          <a:no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r>
              <a:rPr lang="ko-KR" altLang="en-US"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컨티뉴에이션 펀드 관련 이슈 및 고려사항</a:t>
            </a:r>
            <a:endParaRPr lang="en-US" altLang="ko-KR"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endParaRP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컨티뉴에이션 펀드를 활용하는 것은 여러 가지 장점에도 불구하고</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실질적인 운용 과정에서 정보 비대칭성과 이해상충 문제 등 거래구조 및 절차와 관련한 업계의 우려</a:t>
            </a:r>
            <a:r>
              <a:rPr lang="en-US" altLang="ko-KR" sz="1050" baseline="30000" dirty="0">
                <a:ln>
                  <a:solidFill>
                    <a:schemeClr val="accent1">
                      <a:alpha val="0"/>
                    </a:schemeClr>
                  </a:solidFill>
                </a:ln>
                <a:latin typeface="KoPub돋움체 Medium" panose="02020603020101020101" pitchFamily="18" charset="-127"/>
                <a:ea typeface="KoPub돋움체 Medium" panose="02020603020101020101" pitchFamily="18" charset="-127"/>
              </a:rPr>
              <a:t> 1)</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와</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GP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에게 보다 유리한 거래라는 인식 또한 존재한다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해외에서는 컨티뉴에이션 펀드 활성화에 따라 업계와 감독당국의 논의가 확대되며 최근 모범사례나 가이드라인 등이 확립되고 있는 양상이다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endParaRPr lang="en-US" altLang="ko-KR" sz="1050" baseline="30000" dirty="0">
              <a:ln>
                <a:solidFill>
                  <a:schemeClr val="accent1">
                    <a:alpha val="0"/>
                  </a:schemeClr>
                </a:solidFill>
              </a:ln>
              <a:latin typeface="KoPub돋움체 Medium" panose="02020603020101020101" pitchFamily="18" charset="-127"/>
              <a:ea typeface="KoPub돋움체 Medium" panose="02020603020101020101" pitchFamily="18" charset="-127"/>
            </a:endParaRPr>
          </a:p>
          <a:p>
            <a:pPr algn="just" defTabSz="520700" eaLnBrk="0" hangingPunct="0">
              <a:lnSpc>
                <a:spcPct val="125000"/>
              </a:lnSpc>
              <a:spcBef>
                <a:spcPts val="600"/>
              </a:spcBef>
              <a:spcAft>
                <a:spcPts val="600"/>
              </a:spcAft>
              <a:defRPr/>
            </a:pPr>
            <a:r>
              <a:rPr lang="ko-KR" altLang="en-US" sz="1100" dirty="0">
                <a:ln>
                  <a:solidFill>
                    <a:srgbClr val="1E49E2">
                      <a:alpha val="0"/>
                    </a:srgbClr>
                  </a:solidFill>
                </a:ln>
                <a:solidFill>
                  <a:srgbClr val="1E49E2"/>
                </a:solidFill>
                <a:latin typeface="KoPub돋움체 Medium" panose="00000600000000000000" pitchFamily="2" charset="-127"/>
                <a:ea typeface="KoPub돋움체 Medium" panose="00000600000000000000" pitchFamily="2" charset="-127"/>
              </a:rPr>
              <a:t>이해상충 문제</a:t>
            </a:r>
            <a:endParaRPr lang="en-US" altLang="ko-KR" sz="1100" dirty="0">
              <a:ln>
                <a:solidFill>
                  <a:srgbClr val="1E49E2">
                    <a:alpha val="0"/>
                  </a:srgbClr>
                </a:solidFill>
              </a:ln>
              <a:solidFill>
                <a:srgbClr val="1E49E2"/>
              </a:solidFill>
              <a:latin typeface="KoPub돋움체 Medium" panose="00000600000000000000" pitchFamily="2" charset="-127"/>
              <a:ea typeface="KoPub돋움체 Medium" panose="00000600000000000000" pitchFamily="2" charset="-127"/>
            </a:endParaRP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이해상충</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(Conflicts of Interest)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문제는 컨티뉴에이션 펀드가 갖는 가장 대표적인 이슈로 원천적으로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GP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가 투자자의 이익을 위해 자산을 책임 있게 운용할 신의성실 의무</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(Fiduciary Duty)</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와 연관된다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컨티뉴에이션 펀드에서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GP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간 잠재적 이해상충 문제는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GP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가 기존 펀드의 매도와 신규 펀드의 매수를 동시에 주도하는 역할을 수행하며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두 이해관계자 양측에 모두 참여</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관여한다는 사실에 기인한다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 과정에서</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GP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는 연관된 두 개의 펀드 중 특정 펀드를 선호하거나 기존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와 신규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간 이해관계를 공정하게 조율하지 못하거나 또는 운용사의 이익에 보다 초점을 맞춤으로써 대리인 문제를 더욱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심화시킬</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소지가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일례로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GP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는 새로이 설정되는 컨티뉴에이션 펀드로부터 관리보수</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(Management Fees)</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와 성과보수</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(Carried Interest)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를 수취하게 되는데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GP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는 포트폴리오 기업의 가치를 과소 책정하여 컨티뉴에이션 펀드로 이전할 유인이 발생할 수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왜냐하면 포트폴리오 기업이 실제 가치보다 낮은 가격으로 이전되면</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추후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엑시트</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시점에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GP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의 성과보수가 높아질 가능성이 높기 때문이다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이는 기존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에게 낮은 수익률을 보상하게 되고</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신규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펀드로부터는</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높은 성과보수를 수취하게 됨으로써 모든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의 이익을 저해할 수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또한 컨티뉴에이션 펀드 결성 과정에서 신규 투자자를 유치하거나 기존 투자자의 재투자를 설득하기 위해서는 이전하는 포트폴리오 기업가치를 과대하게 제시할 가능성도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100" dirty="0">
                <a:ln>
                  <a:solidFill>
                    <a:srgbClr val="1E49E2">
                      <a:alpha val="0"/>
                    </a:srgbClr>
                  </a:solidFill>
                </a:ln>
                <a:solidFill>
                  <a:srgbClr val="1E49E2"/>
                </a:solidFill>
                <a:latin typeface="KoPub돋움체 Medium" panose="00000600000000000000" pitchFamily="2" charset="-127"/>
                <a:ea typeface="KoPub돋움체 Medium" panose="00000600000000000000" pitchFamily="2" charset="-127"/>
              </a:rPr>
              <a:t>정보 비대칭 문제 및 공정가격 책정의 어려움 </a:t>
            </a:r>
            <a:endParaRPr lang="en-US" altLang="ko-KR" sz="1100" dirty="0">
              <a:ln>
                <a:solidFill>
                  <a:srgbClr val="1E49E2">
                    <a:alpha val="0"/>
                  </a:srgbClr>
                </a:solidFill>
              </a:ln>
              <a:solidFill>
                <a:srgbClr val="1E49E2"/>
              </a:solidFill>
              <a:latin typeface="KoPub돋움체 Medium" panose="00000600000000000000" pitchFamily="2" charset="-127"/>
              <a:ea typeface="KoPub돋움체 Medium" panose="00000600000000000000" pitchFamily="2" charset="-127"/>
            </a:endParaRP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기존의 단일자산을 복수자산 컨티뉴에이션 펀드로 이전하는 경우 또는 다수의 자산을 복수자산 컨티뉴에이션 펀드로 이전하되 또다른 자산을 추가로 이전하는 경우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개별 투자 자산의 기업가치 등과 관련하여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GP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간 정보 비대칭 문제가 발생할 소지가 높다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포트폴리오 기업 등에 대해 펀드의 관리를 담당하는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GP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대비 상대적 정보</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우위를 가지게 되며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이전하는 자산 중 일부를 비우량 기업으로 구성하여 포트폴리오 가치를 희석시키거나 실제 가치와는 상이한 가격을 책정할 가능성도 상존한다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복수자산을 대상으로 컨티뉴에이션 펀드를 결성 시</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기존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투자자와 신규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투자자의 투자자금이 합쳐져 가치평가가 복잡해지고</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GP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간 이해관계가 불일치할 경우 공정한 가격 책정이 더욱 어려워질 가능성도 존재한다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p:txBody>
      </p:sp>
      <p:grpSp>
        <p:nvGrpSpPr>
          <p:cNvPr id="28" name="그룹 27">
            <a:extLst>
              <a:ext uri="{FF2B5EF4-FFF2-40B4-BE49-F238E27FC236}">
                <a16:creationId xmlns:a16="http://schemas.microsoft.com/office/drawing/2014/main" id="{4A1DEC6A-F4E2-4E81-A76B-3019E054C6FB}"/>
              </a:ext>
            </a:extLst>
          </p:cNvPr>
          <p:cNvGrpSpPr/>
          <p:nvPr/>
        </p:nvGrpSpPr>
        <p:grpSpPr>
          <a:xfrm>
            <a:off x="162169" y="2321087"/>
            <a:ext cx="1813778" cy="2792063"/>
            <a:chOff x="162169" y="1816262"/>
            <a:chExt cx="1813778" cy="2792063"/>
          </a:xfrm>
        </p:grpSpPr>
        <p:sp>
          <p:nvSpPr>
            <p:cNvPr id="29" name="TextBox 28">
              <a:extLst>
                <a:ext uri="{FF2B5EF4-FFF2-40B4-BE49-F238E27FC236}">
                  <a16:creationId xmlns:a16="http://schemas.microsoft.com/office/drawing/2014/main" id="{E6999A7B-8E49-46EE-8E68-E7DF834EB402}"/>
                </a:ext>
              </a:extLst>
            </p:cNvPr>
            <p:cNvSpPr txBox="1"/>
            <p:nvPr/>
          </p:nvSpPr>
          <p:spPr>
            <a:xfrm>
              <a:off x="1427843" y="3407996"/>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sp>
          <p:nvSpPr>
            <p:cNvPr id="30" name="TextBox 29">
              <a:extLst>
                <a:ext uri="{FF2B5EF4-FFF2-40B4-BE49-F238E27FC236}">
                  <a16:creationId xmlns:a16="http://schemas.microsoft.com/office/drawing/2014/main" id="{6CE16CC2-684E-4969-9E6D-112CC9245425}"/>
                </a:ext>
              </a:extLst>
            </p:cNvPr>
            <p:cNvSpPr txBox="1"/>
            <p:nvPr/>
          </p:nvSpPr>
          <p:spPr>
            <a:xfrm>
              <a:off x="162169" y="1816262"/>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a:solidFill>
                    <a:srgbClr val="ACEAFF"/>
                  </a:solidFill>
                </a:rPr>
                <a:t>“</a:t>
              </a:r>
              <a:endParaRPr lang="ko-KR" altLang="en-US">
                <a:solidFill>
                  <a:srgbClr val="ACEAFF"/>
                </a:solidFill>
              </a:endParaRPr>
            </a:p>
          </p:txBody>
        </p:sp>
        <p:sp>
          <p:nvSpPr>
            <p:cNvPr id="31" name="TextBox 30">
              <a:extLst>
                <a:ext uri="{FF2B5EF4-FFF2-40B4-BE49-F238E27FC236}">
                  <a16:creationId xmlns:a16="http://schemas.microsoft.com/office/drawing/2014/main" id="{83C0EF0D-5375-4DDF-A575-D6AE4E89EFD8}"/>
                </a:ext>
              </a:extLst>
            </p:cNvPr>
            <p:cNvSpPr txBox="1"/>
            <p:nvPr/>
          </p:nvSpPr>
          <p:spPr>
            <a:xfrm>
              <a:off x="405765" y="2248598"/>
              <a:ext cx="1570182" cy="1223733"/>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ko-KR" altLang="en-US" spc="-20" dirty="0">
                  <a:solidFill>
                    <a:schemeClr val="accent4"/>
                  </a:solidFill>
                </a:rPr>
                <a:t>컨티뉴에이션 펀드는 신의성실 의무와 관련된 이해상충 문제</a:t>
              </a:r>
              <a:r>
                <a:rPr lang="en-US" altLang="ko-KR" spc="-20" dirty="0">
                  <a:solidFill>
                    <a:schemeClr val="accent4"/>
                  </a:solidFill>
                </a:rPr>
                <a:t>, </a:t>
              </a:r>
              <a:r>
                <a:rPr lang="ko-KR" altLang="en-US" spc="-20" dirty="0">
                  <a:solidFill>
                    <a:schemeClr val="accent4"/>
                  </a:solidFill>
                </a:rPr>
                <a:t>정보 비대칭성과 공정가격 산정의 어려움 등의 이슈 존재</a:t>
              </a:r>
              <a:endParaRPr lang="en-US" altLang="ko-KR" spc="-20" dirty="0">
                <a:solidFill>
                  <a:schemeClr val="accent4"/>
                </a:solidFill>
              </a:endParaRPr>
            </a:p>
          </p:txBody>
        </p:sp>
      </p:grpSp>
      <p:cxnSp>
        <p:nvCxnSpPr>
          <p:cNvPr id="61" name="직선 연결선 60">
            <a:extLst>
              <a:ext uri="{FF2B5EF4-FFF2-40B4-BE49-F238E27FC236}">
                <a16:creationId xmlns:a16="http://schemas.microsoft.com/office/drawing/2014/main" id="{58881B49-E7F3-4AFC-ADF7-3D01655E7DCF}"/>
              </a:ext>
            </a:extLst>
          </p:cNvPr>
          <p:cNvCxnSpPr>
            <a:cxnSpLocks/>
          </p:cNvCxnSpPr>
          <p:nvPr/>
        </p:nvCxnSpPr>
        <p:spPr>
          <a:xfrm>
            <a:off x="1957388" y="1281113"/>
            <a:ext cx="0" cy="774000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4" name="직사각형 3">
            <a:extLst>
              <a:ext uri="{FF2B5EF4-FFF2-40B4-BE49-F238E27FC236}">
                <a16:creationId xmlns:a16="http://schemas.microsoft.com/office/drawing/2014/main" id="{6DE29773-96C7-50BF-2724-F0C39B3473F9}"/>
              </a:ext>
            </a:extLst>
          </p:cNvPr>
          <p:cNvSpPr/>
          <p:nvPr/>
        </p:nvSpPr>
        <p:spPr>
          <a:xfrm>
            <a:off x="333376" y="9200309"/>
            <a:ext cx="6191249" cy="232165"/>
          </a:xfrm>
          <a:prstGeom prst="rect">
            <a:avLst/>
          </a:prstGeom>
          <a:noFill/>
          <a:ln w="3175">
            <a:noFill/>
          </a:ln>
        </p:spPr>
        <p:txBody>
          <a:bodyPr wrap="square" lIns="0" tIns="108000" rIns="0" bIns="0" rtlCol="0" anchor="b">
            <a:spAutoFit/>
          </a:bodyPr>
          <a:lstStyle/>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1)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자본시장연구원</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(2022), ‘</a:t>
            </a:r>
            <a:r>
              <a:rPr lang="ko-KR" altLang="en-US" sz="800" dirty="0" err="1">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자본시장포커스</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2022-19</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호</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ko-KR" altLang="en-US" sz="800" dirty="0" err="1">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안유미</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금리 상승기의 컨티뉴에이션 펀드 활용 증가와 규제 논의</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a:t>
            </a:r>
          </a:p>
        </p:txBody>
      </p:sp>
      <p:cxnSp>
        <p:nvCxnSpPr>
          <p:cNvPr id="6" name="직선 연결선 5">
            <a:extLst>
              <a:ext uri="{FF2B5EF4-FFF2-40B4-BE49-F238E27FC236}">
                <a16:creationId xmlns:a16="http://schemas.microsoft.com/office/drawing/2014/main" id="{F98FD391-086F-F3D3-4658-FEDAD220DBD8}"/>
              </a:ext>
            </a:extLst>
          </p:cNvPr>
          <p:cNvCxnSpPr/>
          <p:nvPr/>
        </p:nvCxnSpPr>
        <p:spPr>
          <a:xfrm>
            <a:off x="348615" y="9277349"/>
            <a:ext cx="5985510" cy="0"/>
          </a:xfrm>
          <a:prstGeom prst="line">
            <a:avLst/>
          </a:prstGeom>
          <a:ln w="6350">
            <a:solidFill>
              <a:schemeClr val="bg1">
                <a:lumMod val="75000"/>
              </a:schemeClr>
            </a:solidFill>
          </a:ln>
          <a:effectLst/>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2115476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그룹 27">
            <a:extLst>
              <a:ext uri="{FF2B5EF4-FFF2-40B4-BE49-F238E27FC236}">
                <a16:creationId xmlns:a16="http://schemas.microsoft.com/office/drawing/2014/main" id="{4A1DEC6A-F4E2-4E81-A76B-3019E054C6FB}"/>
              </a:ext>
            </a:extLst>
          </p:cNvPr>
          <p:cNvGrpSpPr/>
          <p:nvPr/>
        </p:nvGrpSpPr>
        <p:grpSpPr>
          <a:xfrm>
            <a:off x="162169" y="2128996"/>
            <a:ext cx="1813778" cy="3138185"/>
            <a:chOff x="162169" y="1816262"/>
            <a:chExt cx="1813778" cy="3138185"/>
          </a:xfrm>
        </p:grpSpPr>
        <p:sp>
          <p:nvSpPr>
            <p:cNvPr id="31" name="TextBox 30">
              <a:extLst>
                <a:ext uri="{FF2B5EF4-FFF2-40B4-BE49-F238E27FC236}">
                  <a16:creationId xmlns:a16="http://schemas.microsoft.com/office/drawing/2014/main" id="{83C0EF0D-5375-4DDF-A575-D6AE4E89EFD8}"/>
                </a:ext>
              </a:extLst>
            </p:cNvPr>
            <p:cNvSpPr txBox="1"/>
            <p:nvPr/>
          </p:nvSpPr>
          <p:spPr>
            <a:xfrm>
              <a:off x="405765" y="2248598"/>
              <a:ext cx="1570182" cy="1685398"/>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ko-KR" altLang="en-US" spc="-20" dirty="0">
                  <a:solidFill>
                    <a:schemeClr val="accent4"/>
                  </a:solidFill>
                </a:rPr>
                <a:t>최근 </a:t>
              </a:r>
              <a:r>
                <a:rPr lang="en-US" altLang="ko-KR" spc="-20" dirty="0">
                  <a:solidFill>
                    <a:schemeClr val="accent4"/>
                  </a:solidFill>
                </a:rPr>
                <a:t>ILPA</a:t>
              </a:r>
              <a:r>
                <a:rPr lang="ko-KR" altLang="en-US" spc="-20" dirty="0">
                  <a:solidFill>
                    <a:schemeClr val="accent4"/>
                  </a:solidFill>
                </a:rPr>
                <a:t> 중심으로  컨티뉴에이션 펀드 관련 가이드라인이</a:t>
              </a:r>
              <a:r>
                <a:rPr lang="en-US" altLang="ko-KR" spc="-20" dirty="0">
                  <a:solidFill>
                    <a:schemeClr val="accent4"/>
                  </a:solidFill>
                </a:rPr>
                <a:t> </a:t>
              </a:r>
              <a:r>
                <a:rPr lang="ko-KR" altLang="en-US" spc="-20" dirty="0">
                  <a:solidFill>
                    <a:schemeClr val="accent4"/>
                  </a:solidFill>
                </a:rPr>
                <a:t>마련된 데 이어 </a:t>
              </a:r>
              <a:r>
                <a:rPr lang="en-US" altLang="ko-KR" spc="-20" dirty="0">
                  <a:solidFill>
                    <a:schemeClr val="accent4"/>
                  </a:solidFill>
                </a:rPr>
                <a:t>SEC</a:t>
              </a:r>
              <a:r>
                <a:rPr lang="ko-KR" altLang="en-US" spc="-20" dirty="0">
                  <a:solidFill>
                    <a:schemeClr val="accent4"/>
                  </a:solidFill>
                </a:rPr>
                <a:t>는 </a:t>
              </a:r>
              <a:r>
                <a:rPr lang="en-US" altLang="ko-KR" spc="-20" dirty="0">
                  <a:solidFill>
                    <a:schemeClr val="accent4"/>
                  </a:solidFill>
                </a:rPr>
                <a:t>GP </a:t>
              </a:r>
              <a:r>
                <a:rPr lang="ko-KR" altLang="en-US" spc="-20" dirty="0">
                  <a:solidFill>
                    <a:schemeClr val="accent4"/>
                  </a:solidFill>
                </a:rPr>
                <a:t>주도형 거래 등 전반적인 </a:t>
              </a:r>
              <a:r>
                <a:rPr lang="en-US" altLang="ko-KR" spc="-20" dirty="0">
                  <a:solidFill>
                    <a:schemeClr val="accent4"/>
                  </a:solidFill>
                </a:rPr>
                <a:t>PE </a:t>
              </a:r>
              <a:r>
                <a:rPr lang="ko-KR" altLang="en-US" spc="-20" dirty="0">
                  <a:solidFill>
                    <a:schemeClr val="accent4"/>
                  </a:solidFill>
                </a:rPr>
                <a:t>자문업자에 대한 규제 강화 방안 발표</a:t>
              </a:r>
              <a:endParaRPr lang="en-US" altLang="ko-KR" spc="-20" dirty="0">
                <a:solidFill>
                  <a:schemeClr val="accent4"/>
                </a:solidFill>
              </a:endParaRPr>
            </a:p>
          </p:txBody>
        </p:sp>
        <p:sp>
          <p:nvSpPr>
            <p:cNvPr id="29" name="TextBox 28">
              <a:extLst>
                <a:ext uri="{FF2B5EF4-FFF2-40B4-BE49-F238E27FC236}">
                  <a16:creationId xmlns:a16="http://schemas.microsoft.com/office/drawing/2014/main" id="{E6999A7B-8E49-46EE-8E68-E7DF834EB402}"/>
                </a:ext>
              </a:extLst>
            </p:cNvPr>
            <p:cNvSpPr txBox="1"/>
            <p:nvPr/>
          </p:nvSpPr>
          <p:spPr>
            <a:xfrm>
              <a:off x="1427843" y="3754118"/>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sp>
          <p:nvSpPr>
            <p:cNvPr id="30" name="TextBox 29">
              <a:extLst>
                <a:ext uri="{FF2B5EF4-FFF2-40B4-BE49-F238E27FC236}">
                  <a16:creationId xmlns:a16="http://schemas.microsoft.com/office/drawing/2014/main" id="{6CE16CC2-684E-4969-9E6D-112CC9245425}"/>
                </a:ext>
              </a:extLst>
            </p:cNvPr>
            <p:cNvSpPr txBox="1"/>
            <p:nvPr/>
          </p:nvSpPr>
          <p:spPr>
            <a:xfrm>
              <a:off x="162169" y="1816262"/>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a:solidFill>
                    <a:srgbClr val="ACEAFF"/>
                  </a:solidFill>
                </a:rPr>
                <a:t>“</a:t>
              </a:r>
              <a:endParaRPr lang="ko-KR" altLang="en-US">
                <a:solidFill>
                  <a:srgbClr val="ACEAFF"/>
                </a:solidFill>
              </a:endParaRPr>
            </a:p>
          </p:txBody>
        </p:sp>
      </p:grpSp>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097088" y="1243536"/>
            <a:ext cx="4427537" cy="3890554"/>
          </a:xfrm>
          <a:prstGeom prst="rect">
            <a:avLst/>
          </a:prstGeom>
          <a:no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r>
              <a:rPr lang="ko-KR" altLang="en-US" sz="1100" dirty="0">
                <a:ln>
                  <a:solidFill>
                    <a:srgbClr val="1E49E2">
                      <a:alpha val="0"/>
                    </a:srgbClr>
                  </a:solidFill>
                </a:ln>
                <a:solidFill>
                  <a:srgbClr val="1E49E2"/>
                </a:solidFill>
                <a:latin typeface="KoPub돋움체 Medium" panose="00000600000000000000" pitchFamily="2" charset="-127"/>
                <a:ea typeface="KoPub돋움체 Medium" panose="00000600000000000000" pitchFamily="2" charset="-127"/>
              </a:rPr>
              <a:t>관리보수 및 성공보수 등에 대한 적정성 문제 </a:t>
            </a:r>
            <a:endParaRPr lang="en-US" altLang="ko-KR" sz="1100" dirty="0">
              <a:ln>
                <a:solidFill>
                  <a:srgbClr val="1E49E2">
                    <a:alpha val="0"/>
                  </a:srgbClr>
                </a:solidFill>
              </a:ln>
              <a:solidFill>
                <a:srgbClr val="1E49E2"/>
              </a:solidFill>
              <a:latin typeface="KoPub돋움체 Medium" panose="00000600000000000000" pitchFamily="2" charset="-127"/>
              <a:ea typeface="KoPub돋움체 Medium" panose="00000600000000000000" pitchFamily="2" charset="-127"/>
            </a:endParaRP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컨티뉴에이션 펀드 결성 시</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GP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는 기존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투자자</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및 신규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투자자와 새로운 보수체계를 협상</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설정하게 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 과정에서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GP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가 기존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투자자와 협상한 조건과 새로운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투자자에게 적용되는 신규 투자조항</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거래 관련 비용분담 조건 등에 대한 정보가 불충분하거나 이를 검토할 시간이 촉박할 경우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투자자들은 거래의 적정성과 합리성을 제대로 판단하기 어려울 수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일례로 미래 투자 수익성이나 간접적인 비용 지출 가능성에 대한 정보가 충분히 제공되지 않은</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GP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에게 유리한 성공보수가 제안될 수 있으며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컨티뉴에이션 펀드에 이전되는 자산 외 신규 자산이 추가되어 펀드가 운용되는 경우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신규 투자자 등은 전체 펀드관리 보수 및 성공보수의 적정성을 판단하기 쉽지 않을 수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컨티뉴에이션 펀드 관련 가이드라인 및 규제 현황</a:t>
            </a:r>
            <a:endParaRPr lang="en-US" altLang="ko-KR"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endParaRP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최근 몇 년간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GP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주도형 컨티뉴에이션 펀드가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세컨더리</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시장에서 활용되는 사례가 증가하고 이해상충 등의 이슈가 대두됨에 따라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기관유한책임사원협회</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(Institutional Limited Partners Association, ILPA)</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를</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중심으로</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가이드라인이 발표되었고</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미증권거래위원회</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(U.S. Securities and Exchange Commission)</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는 전반적인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PE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투자자문업자 규제 강화 방안 중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GP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주도형 거래에 대한 새로운 규제를 발표했다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ILPA</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의 경우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2019</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GP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주도형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세컨더리</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거래의 투명성을 제고할 목적으로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GP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주도형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세컨더리</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펀드 재설계</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(GP-led Secondary Fund Restructurings)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시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GP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에 대한 최초의 가이드라인을 발표한 데 이어</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2023</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5</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월 컨티뉴에이션 펀드 관련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GP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의 고려사항을 담은 새로운 가이드라인을 발표했다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동 가이드라인은 ①기존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투자자의 가치 극대화와 더불어 거래로 인해 기존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투자자의 투자가치가 저하되지 않아야 하며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②</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GP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는 거래 주요 단계마다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자문위원회와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투자자를 신속히 참여시켜 주요 의사결정에 대한 충분한 시간을 제공하되</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자문위원회는 최소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30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일</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영업일 기준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일</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의 기한을 가지고 의사결정을 할 것을 권고했다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또한 ③</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GP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는 풍부한 경험을 가진 자문사를 참여시키고</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거래 전반에 걸쳐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와 의사소통을 명확히 하고 이를 문서화할 것을 권고했다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en-US" altLang="ko-KR" sz="1050" baseline="30000" dirty="0">
                <a:ln>
                  <a:solidFill>
                    <a:schemeClr val="accent1">
                      <a:alpha val="0"/>
                    </a:schemeClr>
                  </a:solidFill>
                </a:ln>
                <a:latin typeface="KoPub돋움체 Medium" panose="02020603020101020101" pitchFamily="18" charset="-127"/>
                <a:ea typeface="KoPub돋움체 Medium" panose="02020603020101020101" pitchFamily="18" charset="-127"/>
              </a:rPr>
              <a:t>2)</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더불어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SEC</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는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2023</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8</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월 투자자 보호와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PE</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의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GP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관련 이해상충 문제를 해결하기 위해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1940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투자자문업자법</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(Investment Advisers Act of 1940)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를 개정해 모든 등록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PE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자문업자에 대해 투자자 대상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PE</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성과 및 수수료와 비용 등에 대한 분기별 명세서 제출</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연간 감사 의무 등을 골자로 하는 규제 강화 방안을 의결했다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 중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GP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주도형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세컨더리</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거래와 관련하여 이해상충 방지 차원에서 등록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PE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자문업자의 경우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컨티뉴에이션 펀드 설정 시 제</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3</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자의 공정성 의견</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(Fairness</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Opinion)</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또는 가치평가의견</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(Valuation Opinion)</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을</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받아야 하며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이와 함께 직전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이내의 중요한 거래 관계의 요약본을 투자자에게 배포하도록 요구하고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en-US" altLang="ko-KR" sz="1050" baseline="30000" dirty="0">
                <a:ln>
                  <a:solidFill>
                    <a:schemeClr val="accent1">
                      <a:alpha val="0"/>
                    </a:schemeClr>
                  </a:solidFill>
                </a:ln>
                <a:latin typeface="KoPub돋움체 Medium" panose="02020603020101020101" pitchFamily="18" charset="-127"/>
                <a:ea typeface="KoPub돋움체 Medium" panose="02020603020101020101" pitchFamily="18" charset="-127"/>
              </a:rPr>
              <a:t>3)</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endPar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endParaRPr>
          </a:p>
        </p:txBody>
      </p:sp>
      <p:cxnSp>
        <p:nvCxnSpPr>
          <p:cNvPr id="3" name="직선 연결선 2">
            <a:extLst>
              <a:ext uri="{FF2B5EF4-FFF2-40B4-BE49-F238E27FC236}">
                <a16:creationId xmlns:a16="http://schemas.microsoft.com/office/drawing/2014/main" id="{3BC511F6-1F9C-93C5-BB2D-BEF8B2E930FD}"/>
              </a:ext>
            </a:extLst>
          </p:cNvPr>
          <p:cNvCxnSpPr>
            <a:cxnSpLocks/>
          </p:cNvCxnSpPr>
          <p:nvPr/>
        </p:nvCxnSpPr>
        <p:spPr>
          <a:xfrm>
            <a:off x="1957388" y="1281113"/>
            <a:ext cx="0" cy="741600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5" name="직사각형 4">
            <a:extLst>
              <a:ext uri="{FF2B5EF4-FFF2-40B4-BE49-F238E27FC236}">
                <a16:creationId xmlns:a16="http://schemas.microsoft.com/office/drawing/2014/main" id="{052CA315-AD30-61E7-A64E-EA25AC5DF3EF}"/>
              </a:ext>
            </a:extLst>
          </p:cNvPr>
          <p:cNvSpPr/>
          <p:nvPr/>
        </p:nvSpPr>
        <p:spPr>
          <a:xfrm>
            <a:off x="333376" y="8933068"/>
            <a:ext cx="6191249" cy="601497"/>
          </a:xfrm>
          <a:prstGeom prst="rect">
            <a:avLst/>
          </a:prstGeom>
          <a:noFill/>
          <a:ln w="3175">
            <a:noFill/>
          </a:ln>
        </p:spPr>
        <p:txBody>
          <a:bodyPr wrap="square" lIns="0" tIns="108000" rIns="0" bIns="0" rtlCol="0" anchor="t">
            <a:spAutoFit/>
          </a:bodyPr>
          <a:lstStyle/>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2) ILPA(2023), “Continuation Funds- Considerations for Limited Partners and General Partners”. </a:t>
            </a:r>
          </a:p>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3) Willkie Farr &amp; Gallagher LLP.,(2023.9.5), “New SEC Rules for Private Fund Advisers Impact GP-Led Secondary Transactions”., SEC(2023.8.24), “Final Rule- Private Fund Advisers; Documentation of Registered Investment Adviser Compliance Reviews”. </a:t>
            </a:r>
          </a:p>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p>
        </p:txBody>
      </p:sp>
      <p:cxnSp>
        <p:nvCxnSpPr>
          <p:cNvPr id="6" name="직선 연결선 5">
            <a:extLst>
              <a:ext uri="{FF2B5EF4-FFF2-40B4-BE49-F238E27FC236}">
                <a16:creationId xmlns:a16="http://schemas.microsoft.com/office/drawing/2014/main" id="{30FE4A83-C4A1-810C-B4E3-0F3FF90F21F5}"/>
              </a:ext>
            </a:extLst>
          </p:cNvPr>
          <p:cNvCxnSpPr/>
          <p:nvPr/>
        </p:nvCxnSpPr>
        <p:spPr>
          <a:xfrm>
            <a:off x="348615" y="8982074"/>
            <a:ext cx="5985510" cy="0"/>
          </a:xfrm>
          <a:prstGeom prst="line">
            <a:avLst/>
          </a:prstGeom>
          <a:ln w="6350">
            <a:solidFill>
              <a:schemeClr val="bg1">
                <a:lumMod val="75000"/>
              </a:schemeClr>
            </a:solidFill>
          </a:ln>
          <a:effectLst/>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3420952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98F5501-72F0-2ACE-A4C8-D5C91FB114B5}"/>
              </a:ext>
            </a:extLst>
          </p:cNvPr>
          <p:cNvSpPr txBox="1"/>
          <p:nvPr/>
        </p:nvSpPr>
        <p:spPr>
          <a:xfrm>
            <a:off x="343275" y="1027917"/>
            <a:ext cx="2952000" cy="545978"/>
          </a:xfrm>
          <a:prstGeom prst="rect">
            <a:avLst/>
          </a:prstGeom>
          <a:ln w="3175">
            <a:noFill/>
          </a:ln>
        </p:spPr>
        <p:txBody>
          <a:bodyPr wrap="square" lIns="0" tIns="108000" rIns="0" bIns="0" anchor="ctr" anchorCtr="0">
            <a:no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r>
              <a:rPr lang="en-US" altLang="ko-KR" dirty="0">
                <a:solidFill>
                  <a:schemeClr val="tx1">
                    <a:lumMod val="85000"/>
                    <a:lumOff val="15000"/>
                  </a:schemeClr>
                </a:solidFill>
              </a:rPr>
              <a:t>[ILPA</a:t>
            </a:r>
            <a:r>
              <a:rPr lang="ko-KR" altLang="en-US" dirty="0">
                <a:solidFill>
                  <a:schemeClr val="tx1">
                    <a:lumMod val="85000"/>
                    <a:lumOff val="15000"/>
                  </a:schemeClr>
                </a:solidFill>
              </a:rPr>
              <a:t>의 컨티뉴에이션 펀드 가이드라인</a:t>
            </a:r>
            <a:r>
              <a:rPr lang="en-US" altLang="ko-KR" dirty="0">
                <a:solidFill>
                  <a:schemeClr val="tx1">
                    <a:lumMod val="85000"/>
                    <a:lumOff val="15000"/>
                  </a:schemeClr>
                </a:solidFill>
              </a:rPr>
              <a:t>(2023.5</a:t>
            </a:r>
            <a:r>
              <a:rPr lang="ko-KR" altLang="en-US" dirty="0">
                <a:solidFill>
                  <a:schemeClr val="tx1">
                    <a:lumMod val="85000"/>
                    <a:lumOff val="15000"/>
                  </a:schemeClr>
                </a:solidFill>
              </a:rPr>
              <a:t>월</a:t>
            </a:r>
            <a:r>
              <a:rPr lang="en-US" altLang="ko-KR" dirty="0">
                <a:solidFill>
                  <a:schemeClr val="tx1">
                    <a:lumMod val="85000"/>
                    <a:lumOff val="15000"/>
                  </a:schemeClr>
                </a:solidFill>
              </a:rPr>
              <a:t>) ]</a:t>
            </a:r>
            <a:endParaRPr lang="ko-KR" altLang="en-US" dirty="0">
              <a:solidFill>
                <a:schemeClr val="tx1">
                  <a:lumMod val="85000"/>
                  <a:lumOff val="15000"/>
                </a:schemeClr>
              </a:solidFill>
            </a:endParaRPr>
          </a:p>
        </p:txBody>
      </p:sp>
      <p:graphicFrame>
        <p:nvGraphicFramePr>
          <p:cNvPr id="9" name="표 8">
            <a:extLst>
              <a:ext uri="{FF2B5EF4-FFF2-40B4-BE49-F238E27FC236}">
                <a16:creationId xmlns:a16="http://schemas.microsoft.com/office/drawing/2014/main" id="{6268C97F-07AC-178C-C61C-E3DB1FD05DFD}"/>
              </a:ext>
            </a:extLst>
          </p:cNvPr>
          <p:cNvGraphicFramePr>
            <a:graphicFrameLocks noGrp="1"/>
          </p:cNvGraphicFramePr>
          <p:nvPr>
            <p:extLst>
              <p:ext uri="{D42A27DB-BD31-4B8C-83A1-F6EECF244321}">
                <p14:modId xmlns:p14="http://schemas.microsoft.com/office/powerpoint/2010/main" val="4244770742"/>
              </p:ext>
            </p:extLst>
          </p:nvPr>
        </p:nvGraphicFramePr>
        <p:xfrm>
          <a:off x="342900" y="1573896"/>
          <a:ext cx="6172200" cy="6948001"/>
        </p:xfrm>
        <a:graphic>
          <a:graphicData uri="http://schemas.openxmlformats.org/drawingml/2006/table">
            <a:tbl>
              <a:tblPr>
                <a:tableStyleId>{5C22544A-7EE6-4342-B048-85BDC9FD1C3A}</a:tableStyleId>
              </a:tblPr>
              <a:tblGrid>
                <a:gridCol w="979305">
                  <a:extLst>
                    <a:ext uri="{9D8B030D-6E8A-4147-A177-3AD203B41FA5}">
                      <a16:colId xmlns:a16="http://schemas.microsoft.com/office/drawing/2014/main" val="77205621"/>
                    </a:ext>
                  </a:extLst>
                </a:gridCol>
                <a:gridCol w="5192895">
                  <a:extLst>
                    <a:ext uri="{9D8B030D-6E8A-4147-A177-3AD203B41FA5}">
                      <a16:colId xmlns:a16="http://schemas.microsoft.com/office/drawing/2014/main" val="1667322738"/>
                    </a:ext>
                  </a:extLst>
                </a:gridCol>
              </a:tblGrid>
              <a:tr h="232001">
                <a:tc>
                  <a:txBody>
                    <a:bodyPr/>
                    <a:lstStyle/>
                    <a:p>
                      <a:pPr marL="0" algn="ctr" defTabSz="495285" rtl="0" eaLnBrk="1" fontAlgn="ctr" latinLnBrk="0" hangingPunct="1"/>
                      <a:r>
                        <a:rPr lang="ko-KR" altLang="en-US" sz="1000" b="1" kern="1200" dirty="0">
                          <a:ln>
                            <a:solidFill>
                              <a:schemeClr val="accent1">
                                <a:alpha val="0"/>
                              </a:schemeClr>
                            </a:solidFill>
                          </a:ln>
                          <a:gradFill>
                            <a:gsLst>
                              <a:gs pos="0">
                                <a:schemeClr val="bg1"/>
                              </a:gs>
                              <a:gs pos="100000">
                                <a:schemeClr val="bg1"/>
                              </a:gs>
                            </a:gsLst>
                            <a:lin ang="5400000" scaled="1"/>
                          </a:gradFill>
                          <a:latin typeface="KoPub돋움체 Medium" panose="02020603020101020101" pitchFamily="18" charset="-127"/>
                          <a:ea typeface="KoPub돋움체 Medium" panose="02020603020101020101" pitchFamily="18" charset="-127"/>
                          <a:cs typeface="+mn-cs"/>
                        </a:rPr>
                        <a:t>구분 </a:t>
                      </a: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1">
                        <a:lumMod val="65000"/>
                        <a:lumOff val="35000"/>
                      </a:schemeClr>
                    </a:solidFill>
                  </a:tcPr>
                </a:tc>
                <a:tc>
                  <a:txBody>
                    <a:bodyPr/>
                    <a:lstStyle/>
                    <a:p>
                      <a:pPr marL="0" algn="ctr" defTabSz="495285" rtl="0" eaLnBrk="1" fontAlgn="ctr" latinLnBrk="0" hangingPunct="1"/>
                      <a:r>
                        <a:rPr lang="ko-KR" altLang="en-US" sz="1000" b="1" kern="1200" dirty="0">
                          <a:ln>
                            <a:solidFill>
                              <a:schemeClr val="accent1">
                                <a:alpha val="0"/>
                              </a:schemeClr>
                            </a:solidFill>
                          </a:ln>
                          <a:gradFill>
                            <a:gsLst>
                              <a:gs pos="0">
                                <a:schemeClr val="bg1"/>
                              </a:gs>
                              <a:gs pos="100000">
                                <a:schemeClr val="bg1"/>
                              </a:gs>
                            </a:gsLst>
                            <a:lin ang="5400000" scaled="1"/>
                          </a:gradFill>
                          <a:latin typeface="KoPub돋움체 Medium" panose="02020603020101020101" pitchFamily="18" charset="-127"/>
                          <a:ea typeface="KoPub돋움체 Medium" panose="02020603020101020101" pitchFamily="18" charset="-127"/>
                          <a:cs typeface="+mn-cs"/>
                        </a:rPr>
                        <a:t>가이드라인</a:t>
                      </a:r>
                      <a:r>
                        <a:rPr lang="en-US" altLang="ko-KR" sz="1000" b="1" kern="1200" dirty="0">
                          <a:ln>
                            <a:solidFill>
                              <a:schemeClr val="accent1">
                                <a:alpha val="0"/>
                              </a:schemeClr>
                            </a:solidFill>
                          </a:ln>
                          <a:gradFill>
                            <a:gsLst>
                              <a:gs pos="0">
                                <a:schemeClr val="bg1"/>
                              </a:gs>
                              <a:gs pos="100000">
                                <a:schemeClr val="bg1"/>
                              </a:gs>
                            </a:gsLst>
                            <a:lin ang="5400000" scaled="1"/>
                          </a:gradFill>
                          <a:latin typeface="KoPub돋움체 Medium" panose="02020603020101020101" pitchFamily="18" charset="-127"/>
                          <a:ea typeface="KoPub돋움체 Medium" panose="02020603020101020101" pitchFamily="18" charset="-127"/>
                          <a:cs typeface="+mn-cs"/>
                        </a:rPr>
                        <a:t> </a:t>
                      </a:r>
                      <a:r>
                        <a:rPr lang="ko-KR" altLang="en-US" sz="1000" b="1" kern="1200" dirty="0">
                          <a:ln>
                            <a:solidFill>
                              <a:schemeClr val="accent1">
                                <a:alpha val="0"/>
                              </a:schemeClr>
                            </a:solidFill>
                          </a:ln>
                          <a:gradFill>
                            <a:gsLst>
                              <a:gs pos="0">
                                <a:schemeClr val="bg1"/>
                              </a:gs>
                              <a:gs pos="100000">
                                <a:schemeClr val="bg1"/>
                              </a:gs>
                            </a:gsLst>
                            <a:lin ang="5400000" scaled="1"/>
                          </a:gradFill>
                          <a:latin typeface="KoPub돋움체 Medium" panose="02020603020101020101" pitchFamily="18" charset="-127"/>
                          <a:ea typeface="KoPub돋움체 Medium" panose="02020603020101020101" pitchFamily="18" charset="-127"/>
                          <a:cs typeface="+mn-cs"/>
                        </a:rPr>
                        <a:t>주요 내용 </a:t>
                      </a: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151677612"/>
                  </a:ext>
                </a:extLst>
              </a:tr>
              <a:tr h="452588">
                <a:tc>
                  <a:txBody>
                    <a:bodyPr/>
                    <a:lstStyle/>
                    <a:p>
                      <a:pPr algn="ctr" fontAlgn="ctr" latinLnBrk="0">
                        <a:lnSpc>
                          <a:spcPct val="100000"/>
                        </a:lnSpc>
                      </a:pPr>
                      <a:r>
                        <a:rPr lang="ko-KR" altLang="en-US" sz="1000" b="1"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일반 원칙 </a:t>
                      </a:r>
                      <a:endParaRPr lang="en-US" altLang="ko-KR" sz="1000" b="1"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E5E5E5"/>
                    </a:solidFill>
                  </a:tcPr>
                </a:tc>
                <a:tc>
                  <a:txBody>
                    <a:bodyPr/>
                    <a:lstStyle/>
                    <a:p>
                      <a:pPr marL="171450" indent="-171450" algn="l" defTabSz="495285" rtl="0" eaLnBrk="1" fontAlgn="ctr" latinLnBrk="0" hangingPunct="1">
                        <a:lnSpc>
                          <a:spcPct val="100000"/>
                        </a:lnSpc>
                        <a:spcBef>
                          <a:spcPts val="0"/>
                        </a:spcBef>
                        <a:spcAft>
                          <a:spcPts val="600"/>
                        </a:spcAft>
                        <a:buFont typeface="Arial" panose="020B0604020202020204" pitchFamily="34" charset="0"/>
                        <a:buChar char="•"/>
                      </a:pP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컨티뉴에이션 펀드 거래는 기존 </a:t>
                      </a: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LP</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의 이익을 극대화해야 함</a:t>
                      </a:r>
                      <a:endPar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endParaRPr>
                    </a:p>
                    <a:p>
                      <a:pPr marL="171450" indent="-171450" algn="l" defTabSz="495285" rtl="0" eaLnBrk="1" fontAlgn="ctr" latinLnBrk="0" hangingPunct="1">
                        <a:lnSpc>
                          <a:spcPct val="100000"/>
                        </a:lnSpc>
                        <a:spcBef>
                          <a:spcPts val="0"/>
                        </a:spcBef>
                        <a:spcAft>
                          <a:spcPts val="600"/>
                        </a:spcAft>
                        <a:buFont typeface="Arial" panose="020B0604020202020204" pitchFamily="34" charset="0"/>
                        <a:buChar char="•"/>
                      </a:pP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컨티뉴에이션 펀드 거래로 인해 </a:t>
                      </a:r>
                      <a:r>
                        <a:rPr lang="ko-KR" altLang="en-US" sz="950" b="0" kern="1200" dirty="0" err="1">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롤오버</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 </a:t>
                      </a: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LP </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투자자의 이익이 저하되지 말아야 함</a:t>
                      </a:r>
                      <a:endPar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endParaRPr>
                    </a:p>
                  </a:txBody>
                  <a:tcPr marL="72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E4F6FF"/>
                    </a:solidFill>
                  </a:tcPr>
                </a:tc>
                <a:extLst>
                  <a:ext uri="{0D108BD9-81ED-4DB2-BD59-A6C34878D82A}">
                    <a16:rowId xmlns:a16="http://schemas.microsoft.com/office/drawing/2014/main" val="1659710538"/>
                  </a:ext>
                </a:extLst>
              </a:tr>
              <a:tr h="452588">
                <a:tc>
                  <a:txBody>
                    <a:bodyPr/>
                    <a:lstStyle/>
                    <a:p>
                      <a:pPr algn="ctr" fontAlgn="ctr" latinLnBrk="0">
                        <a:lnSpc>
                          <a:spcPct val="100000"/>
                        </a:lnSpc>
                      </a:pPr>
                      <a:r>
                        <a:rPr lang="ko-KR" altLang="en-US" sz="1000" b="1"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정보공개 및 프로세스  </a:t>
                      </a:r>
                      <a:endParaRPr lang="en-US" altLang="ko-KR" sz="1000" b="1"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E5E5E5"/>
                    </a:solidFill>
                  </a:tcPr>
                </a:tc>
                <a:tc>
                  <a:txBody>
                    <a:bodyPr/>
                    <a:lstStyle/>
                    <a:p>
                      <a:pPr marL="171450" indent="-171450" algn="l" defTabSz="495285" rtl="0" eaLnBrk="1" fontAlgn="ctr" latinLnBrk="0" hangingPunct="1">
                        <a:lnSpc>
                          <a:spcPct val="100000"/>
                        </a:lnSpc>
                        <a:spcBef>
                          <a:spcPts val="0"/>
                        </a:spcBef>
                        <a:spcAft>
                          <a:spcPts val="600"/>
                        </a:spcAft>
                        <a:buFont typeface="Arial" panose="020B0604020202020204" pitchFamily="34" charset="0"/>
                        <a:buChar char="•"/>
                      </a:pP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GP</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는 선정된 자산</a:t>
                      </a: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 </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프로세스</a:t>
                      </a: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 </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입찰에 대한 필요한 정보</a:t>
                      </a: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 </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거래 수수료 및 비용 배분 방법론을 공개해야 함</a:t>
                      </a:r>
                      <a:endPar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endParaRPr>
                    </a:p>
                    <a:p>
                      <a:pPr marL="171450" indent="-171450" algn="l" defTabSz="495285" rtl="0" eaLnBrk="1" fontAlgn="ctr" latinLnBrk="0" hangingPunct="1">
                        <a:lnSpc>
                          <a:spcPct val="100000"/>
                        </a:lnSpc>
                        <a:spcBef>
                          <a:spcPts val="0"/>
                        </a:spcBef>
                        <a:spcAft>
                          <a:spcPts val="600"/>
                        </a:spcAft>
                        <a:buFont typeface="Arial" panose="020B0604020202020204" pitchFamily="34" charset="0"/>
                        <a:buChar char="•"/>
                      </a:pP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GP</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는 경험이 풍부한 자문사를 선정해야 함</a:t>
                      </a:r>
                      <a:endPar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endParaRPr>
                    </a:p>
                  </a:txBody>
                  <a:tcPr marL="72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E4F6FF"/>
                    </a:solidFill>
                  </a:tcPr>
                </a:tc>
                <a:extLst>
                  <a:ext uri="{0D108BD9-81ED-4DB2-BD59-A6C34878D82A}">
                    <a16:rowId xmlns:a16="http://schemas.microsoft.com/office/drawing/2014/main" val="3328153231"/>
                  </a:ext>
                </a:extLst>
              </a:tr>
              <a:tr h="1208887">
                <a:tc>
                  <a:txBody>
                    <a:bodyPr/>
                    <a:lstStyle/>
                    <a:p>
                      <a:pPr marL="0" algn="ctr" defTabSz="495285" rtl="0" eaLnBrk="1" fontAlgn="ctr" latinLnBrk="0" hangingPunct="1">
                        <a:lnSpc>
                          <a:spcPct val="100000"/>
                        </a:lnSpc>
                      </a:pPr>
                      <a:r>
                        <a:rPr lang="en-US" altLang="ko-KR" sz="1000" b="1"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LPAC</a:t>
                      </a:r>
                    </a:p>
                    <a:p>
                      <a:pPr marL="0" algn="ctr" defTabSz="495285" rtl="0" eaLnBrk="1" fontAlgn="ctr" latinLnBrk="0" hangingPunct="1">
                        <a:lnSpc>
                          <a:spcPct val="100000"/>
                        </a:lnSpc>
                      </a:pPr>
                      <a:r>
                        <a:rPr lang="en-US" altLang="ko-KR" sz="1000" b="1"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(LP Advisory Committee)</a:t>
                      </a:r>
                      <a:r>
                        <a:rPr lang="ko-KR" altLang="en-US" sz="1000" b="1"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 역할 </a:t>
                      </a:r>
                      <a:endParaRPr lang="en-US" altLang="ko-KR" sz="1000" b="1"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E5E5E5"/>
                    </a:solidFill>
                  </a:tcPr>
                </a:tc>
                <a:tc>
                  <a:txBody>
                    <a:bodyPr/>
                    <a:lstStyle/>
                    <a:p>
                      <a:pPr marL="171450" indent="-171450" algn="l" defTabSz="495285" rtl="0" eaLnBrk="1" fontAlgn="ctr" latinLnBrk="0" hangingPunct="1">
                        <a:lnSpc>
                          <a:spcPct val="100000"/>
                        </a:lnSpc>
                        <a:spcBef>
                          <a:spcPts val="0"/>
                        </a:spcBef>
                        <a:spcAft>
                          <a:spcPts val="600"/>
                        </a:spcAft>
                        <a:buFont typeface="Arial" panose="020B0604020202020204" pitchFamily="34" charset="0"/>
                        <a:buChar char="•"/>
                      </a:pP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LPAC</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와 초기단계부터 정기적이며 포괄적인 의사소통이 이루어져야 함</a:t>
                      </a:r>
                      <a:endPar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endParaRPr>
                    </a:p>
                    <a:p>
                      <a:pPr marL="447675" lvl="1" indent="-180975" algn="l" defTabSz="495285" rtl="0" eaLnBrk="1" fontAlgn="ctr" latinLnBrk="0" hangingPunct="1">
                        <a:lnSpc>
                          <a:spcPct val="100000"/>
                        </a:lnSpc>
                        <a:spcBef>
                          <a:spcPts val="0"/>
                        </a:spcBef>
                        <a:spcAft>
                          <a:spcPts val="600"/>
                        </a:spcAft>
                        <a:buFontTx/>
                        <a:buChar char="-"/>
                        <a:tabLst>
                          <a:tab pos="266700" algn="l"/>
                          <a:tab pos="361950" algn="l"/>
                        </a:tabLst>
                      </a:pP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GP</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는 </a:t>
                      </a: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LPAC</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는 거래 제안의 사업적 근거</a:t>
                      </a: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 </a:t>
                      </a:r>
                      <a:r>
                        <a:rPr lang="ko-KR" altLang="en-US" sz="950" b="0" kern="1200" dirty="0" err="1">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자문사</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 선정</a:t>
                      </a: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 </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기존 펀드와 새로이 결성된 컨티뉴에이션 펀드</a:t>
                      </a: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 </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간 제안된 인수 조건 등에 대한 정보를 공개하며</a:t>
                      </a: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 </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초기단계에 검토를 받아야 함 </a:t>
                      </a:r>
                      <a:endPar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endParaRPr>
                    </a:p>
                    <a:p>
                      <a:pPr marL="447675" lvl="1" indent="-180975" algn="l" defTabSz="495285" rtl="0" eaLnBrk="1" fontAlgn="ctr" latinLnBrk="0" hangingPunct="1">
                        <a:lnSpc>
                          <a:spcPct val="100000"/>
                        </a:lnSpc>
                        <a:spcBef>
                          <a:spcPts val="0"/>
                        </a:spcBef>
                        <a:spcAft>
                          <a:spcPts val="600"/>
                        </a:spcAft>
                        <a:buFontTx/>
                        <a:buChar char="-"/>
                        <a:tabLst>
                          <a:tab pos="266700" algn="l"/>
                          <a:tab pos="361950" algn="l"/>
                        </a:tabLst>
                      </a:pP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인수 조건은 동의 이전 최소 </a:t>
                      </a: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10 </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영업일 이전에 제공되어야 함</a:t>
                      </a:r>
                      <a:endPar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endParaRPr>
                    </a:p>
                    <a:p>
                      <a:pPr marL="447675" lvl="1" indent="-180975" algn="l" defTabSz="495285" rtl="0" eaLnBrk="1" fontAlgn="ctr" latinLnBrk="0" hangingPunct="1">
                        <a:lnSpc>
                          <a:spcPct val="100000"/>
                        </a:lnSpc>
                        <a:spcBef>
                          <a:spcPts val="0"/>
                        </a:spcBef>
                        <a:spcAft>
                          <a:spcPts val="600"/>
                        </a:spcAft>
                        <a:buFontTx/>
                        <a:buChar char="-"/>
                        <a:tabLst>
                          <a:tab pos="266700" algn="l"/>
                          <a:tab pos="361950" algn="l"/>
                        </a:tabLst>
                      </a:pP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GP</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는 </a:t>
                      </a: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LPAC</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의 요청 시</a:t>
                      </a: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 LPAC</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가 자문사와 접촉하고 </a:t>
                      </a: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LPAC</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가 독립적인 자문을 선택할 수 있도록 보장하며</a:t>
                      </a: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 </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이 경우 모든 비용은 펀드가 지불해야 함</a:t>
                      </a:r>
                    </a:p>
                  </a:txBody>
                  <a:tcPr marL="72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49592321"/>
                  </a:ext>
                </a:extLst>
              </a:tr>
              <a:tr h="980423">
                <a:tc>
                  <a:txBody>
                    <a:bodyPr/>
                    <a:lstStyle/>
                    <a:p>
                      <a:pPr marL="0" algn="ctr" defTabSz="495285" rtl="0" eaLnBrk="1" fontAlgn="ctr" latinLnBrk="0" hangingPunct="1">
                        <a:lnSpc>
                          <a:spcPct val="100000"/>
                        </a:lnSpc>
                      </a:pPr>
                      <a:r>
                        <a:rPr lang="ko-KR" altLang="en-US" sz="1000" b="1"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이해상충 문제  </a:t>
                      </a: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E5E5E5"/>
                    </a:solidFill>
                  </a:tcPr>
                </a:tc>
                <a:tc>
                  <a:txBody>
                    <a:bodyPr/>
                    <a:lstStyle/>
                    <a:p>
                      <a:pPr marL="171450" indent="-171450" algn="l" defTabSz="495285" rtl="0" eaLnBrk="1" fontAlgn="ctr" latinLnBrk="0" hangingPunct="1">
                        <a:lnSpc>
                          <a:spcPct val="100000"/>
                        </a:lnSpc>
                        <a:spcBef>
                          <a:spcPts val="0"/>
                        </a:spcBef>
                        <a:spcAft>
                          <a:spcPts val="600"/>
                        </a:spcAft>
                        <a:buFont typeface="Arial" panose="020B0604020202020204" pitchFamily="34" charset="0"/>
                        <a:buChar char="•"/>
                      </a:pP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LPAC</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는 펀드 판매 과정에서 모든 투자자의 이익 최적화를 추구해야 함</a:t>
                      </a:r>
                      <a:endPar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endParaRPr>
                    </a:p>
                    <a:p>
                      <a:pPr marL="171450" indent="-171450" algn="l" defTabSz="495285" rtl="0" eaLnBrk="1" fontAlgn="ctr" latinLnBrk="0" hangingPunct="1">
                        <a:lnSpc>
                          <a:spcPct val="100000"/>
                        </a:lnSpc>
                        <a:spcBef>
                          <a:spcPts val="0"/>
                        </a:spcBef>
                        <a:spcAft>
                          <a:spcPts val="600"/>
                        </a:spcAft>
                        <a:buFont typeface="Arial" panose="020B0604020202020204" pitchFamily="34" charset="0"/>
                        <a:buChar char="•"/>
                      </a:pP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GP</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는 모든 이해상충 문제를 완화해야 하며</a:t>
                      </a: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 </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이해상충 문제가 사전에 해소되었는지 여부와 관계없이 모든 이해상충 문제를 </a:t>
                      </a: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LPAC</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에 보고하고 승인 받아야 함 </a:t>
                      </a:r>
                      <a:endPar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endParaRPr>
                    </a:p>
                    <a:p>
                      <a:pPr marL="171450" indent="-171450" algn="l" defTabSz="495285" rtl="0" eaLnBrk="1" fontAlgn="ctr" latinLnBrk="0" hangingPunct="1">
                        <a:lnSpc>
                          <a:spcPct val="100000"/>
                        </a:lnSpc>
                        <a:spcBef>
                          <a:spcPts val="0"/>
                        </a:spcBef>
                        <a:spcAft>
                          <a:spcPts val="600"/>
                        </a:spcAft>
                        <a:buFont typeface="Arial" panose="020B0604020202020204" pitchFamily="34" charset="0"/>
                        <a:buChar char="•"/>
                      </a:pP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GP</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는 컨티뉴에이션 펀드 거래와 연계된 이해상충 문제를 사전적으로 제약하는 </a:t>
                      </a: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LPA(Limited Partnership Agreement)</a:t>
                      </a:r>
                      <a:r>
                        <a:rPr lang="en-US" altLang="ko-KR" sz="950" b="0" kern="1200" baseline="300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1)</a:t>
                      </a: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 </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조항을 피해야 함</a:t>
                      </a:r>
                    </a:p>
                  </a:txBody>
                  <a:tcPr marL="72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E4F6FF"/>
                    </a:solidFill>
                  </a:tcPr>
                </a:tc>
                <a:extLst>
                  <a:ext uri="{0D108BD9-81ED-4DB2-BD59-A6C34878D82A}">
                    <a16:rowId xmlns:a16="http://schemas.microsoft.com/office/drawing/2014/main" val="3440302910"/>
                  </a:ext>
                </a:extLst>
              </a:tr>
              <a:tr h="232001">
                <a:tc>
                  <a:txBody>
                    <a:bodyPr/>
                    <a:lstStyle/>
                    <a:p>
                      <a:pPr marL="0" algn="ctr" defTabSz="495285" rtl="0" eaLnBrk="1" fontAlgn="ctr" latinLnBrk="0" hangingPunct="1">
                        <a:lnSpc>
                          <a:spcPct val="100000"/>
                        </a:lnSpc>
                      </a:pPr>
                      <a:r>
                        <a:rPr lang="ko-KR" altLang="en-US" sz="1000" b="1"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공정가격 </a:t>
                      </a: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E5E5E5"/>
                    </a:solidFill>
                  </a:tcPr>
                </a:tc>
                <a:tc>
                  <a:txBody>
                    <a:bodyPr/>
                    <a:lstStyle/>
                    <a:p>
                      <a:pPr marL="171450" indent="-171450" algn="l" defTabSz="495285" rtl="0" eaLnBrk="1" fontAlgn="ctr" latinLnBrk="0" hangingPunct="1">
                        <a:lnSpc>
                          <a:spcPct val="100000"/>
                        </a:lnSpc>
                        <a:spcBef>
                          <a:spcPts val="0"/>
                        </a:spcBef>
                        <a:spcAft>
                          <a:spcPts val="600"/>
                        </a:spcAft>
                        <a:buFont typeface="Arial" panose="020B0604020202020204" pitchFamily="34" charset="0"/>
                        <a:buChar char="•"/>
                      </a:pP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공정가격 책정을 위해 경쟁 입찰로 운영해야 하며</a:t>
                      </a: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 </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이 때 제</a:t>
                      </a: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3</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자 가격 검증을 포함함</a:t>
                      </a:r>
                    </a:p>
                  </a:txBody>
                  <a:tcPr marL="72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E4F6FF"/>
                    </a:solidFill>
                  </a:tcPr>
                </a:tc>
                <a:extLst>
                  <a:ext uri="{0D108BD9-81ED-4DB2-BD59-A6C34878D82A}">
                    <a16:rowId xmlns:a16="http://schemas.microsoft.com/office/drawing/2014/main" val="3151883345"/>
                  </a:ext>
                </a:extLst>
              </a:tr>
              <a:tr h="602273">
                <a:tc>
                  <a:txBody>
                    <a:bodyPr/>
                    <a:lstStyle/>
                    <a:p>
                      <a:pPr marL="0" algn="ctr" defTabSz="495285" rtl="0" eaLnBrk="1" fontAlgn="ctr" latinLnBrk="0" hangingPunct="1">
                        <a:lnSpc>
                          <a:spcPct val="100000"/>
                        </a:lnSpc>
                      </a:pPr>
                      <a:r>
                        <a:rPr lang="ko-KR" altLang="en-US" sz="1000" b="1"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시간 </a:t>
                      </a:r>
                      <a:endParaRPr lang="en-US" altLang="ko-KR" sz="1000" b="1"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E5E5E5"/>
                    </a:solidFill>
                  </a:tcPr>
                </a:tc>
                <a:tc>
                  <a:txBody>
                    <a:bodyPr/>
                    <a:lstStyle/>
                    <a:p>
                      <a:pPr marL="171450" indent="-171450" algn="l" defTabSz="495285" rtl="0" eaLnBrk="1" fontAlgn="ctr" latinLnBrk="0" hangingPunct="1">
                        <a:lnSpc>
                          <a:spcPct val="100000"/>
                        </a:lnSpc>
                        <a:spcBef>
                          <a:spcPts val="0"/>
                        </a:spcBef>
                        <a:spcAft>
                          <a:spcPts val="600"/>
                        </a:spcAft>
                        <a:buFont typeface="Arial" panose="020B0604020202020204" pitchFamily="34" charset="0"/>
                        <a:buChar char="•"/>
                      </a:pP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LP</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에게는 제안된 컨티뉴에이션 펀드의 투자 조건을 검토할 충분한 시간이 확보되어야 함</a:t>
                      </a:r>
                      <a:endPar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endParaRPr>
                    </a:p>
                    <a:p>
                      <a:pPr marL="447675" lvl="1" indent="-180975" algn="l" defTabSz="495285" rtl="0" eaLnBrk="1" fontAlgn="ctr" latinLnBrk="0" hangingPunct="1">
                        <a:lnSpc>
                          <a:spcPct val="100000"/>
                        </a:lnSpc>
                        <a:spcBef>
                          <a:spcPts val="0"/>
                        </a:spcBef>
                        <a:spcAft>
                          <a:spcPts val="600"/>
                        </a:spcAft>
                        <a:buFontTx/>
                        <a:buChar char="-"/>
                        <a:tabLst>
                          <a:tab pos="266700" algn="l"/>
                          <a:tab pos="361950" algn="l"/>
                        </a:tabLst>
                      </a:pP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기존 </a:t>
                      </a: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LP</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가 컨티뉴에이션 펀드에 참여할지 또는 출자지분을 현금화할지 결정할 수 있도록 </a:t>
                      </a: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30</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일 이상 또는 영업일 기준 </a:t>
                      </a: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20</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일 이상의 시간이 주어져야 함</a:t>
                      </a:r>
                      <a:endPar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endParaRPr>
                    </a:p>
                  </a:txBody>
                  <a:tcPr marL="72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66862972"/>
                  </a:ext>
                </a:extLst>
              </a:tr>
              <a:tr h="751956">
                <a:tc>
                  <a:txBody>
                    <a:bodyPr/>
                    <a:lstStyle/>
                    <a:p>
                      <a:pPr marL="0" algn="ctr" defTabSz="495285" rtl="0" eaLnBrk="1" fontAlgn="ctr" latinLnBrk="0" hangingPunct="1">
                        <a:lnSpc>
                          <a:spcPct val="100000"/>
                        </a:lnSpc>
                      </a:pPr>
                      <a:r>
                        <a:rPr lang="en-US" altLang="ko-KR" sz="1000" b="1"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Side Letter </a:t>
                      </a: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marL="171450" marR="0" lvl="0" indent="-171450" algn="l" defTabSz="495285" rtl="0" eaLnBrk="1" fontAlgn="ctr" latinLnBrk="0" hangingPunct="1">
                        <a:lnSpc>
                          <a:spcPct val="100000"/>
                        </a:lnSpc>
                        <a:spcBef>
                          <a:spcPts val="0"/>
                        </a:spcBef>
                        <a:spcAft>
                          <a:spcPts val="600"/>
                        </a:spcAft>
                        <a:buClrTx/>
                        <a:buSzTx/>
                        <a:buFont typeface="Arial" panose="020B0604020202020204" pitchFamily="34" charset="0"/>
                        <a:buChar char="•"/>
                        <a:tabLst/>
                        <a:defRPr/>
                      </a:pP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컨티뉴에이션 펀드 설정과 </a:t>
                      </a: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Offering</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은 </a:t>
                      </a: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GP</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와 </a:t>
                      </a: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LP </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간 체결된 모든 </a:t>
                      </a: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Side Letter</a:t>
                      </a:r>
                      <a:r>
                        <a:rPr lang="en-US" altLang="ko-KR" sz="950" b="0" kern="1200" baseline="300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2)</a:t>
                      </a: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 </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계약과 일치해야 함 </a:t>
                      </a:r>
                      <a:endPar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endParaRPr>
                    </a:p>
                    <a:p>
                      <a:pPr marL="171450" marR="0" lvl="0" indent="-171450" algn="l" defTabSz="495285" rtl="0" eaLnBrk="1" fontAlgn="ctr" latinLnBrk="0" hangingPunct="1">
                        <a:lnSpc>
                          <a:spcPct val="100000"/>
                        </a:lnSpc>
                        <a:spcBef>
                          <a:spcPts val="0"/>
                        </a:spcBef>
                        <a:spcAft>
                          <a:spcPts val="600"/>
                        </a:spcAft>
                        <a:buClrTx/>
                        <a:buSzTx/>
                        <a:buFont typeface="Arial" panose="020B0604020202020204" pitchFamily="34" charset="0"/>
                        <a:buChar char="•"/>
                        <a:tabLst/>
                        <a:defRPr/>
                      </a:pP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컨티뉴에이션 펀드에 지속 투자를 결정한 </a:t>
                      </a:r>
                      <a:r>
                        <a:rPr lang="ko-KR" altLang="en-US" sz="950" b="0" kern="1200" dirty="0" err="1">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롤오버</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 </a:t>
                      </a: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LP</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투자자의 경우</a:t>
                      </a: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 </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기존 펀드에서 </a:t>
                      </a: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LP</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투자자로서 협상한 </a:t>
                      </a: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Side Letter</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의 조건은 ①컨티뉴에이션 펀드의 새로운 </a:t>
                      </a: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Side Letter</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 또는</a:t>
                      </a: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 </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②컨티뉴에이션 펀드 유한책임조합계약</a:t>
                      </a: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(LP Agreement)</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을 통해 명시적으로 새로운 컨티뉴에이션 펀드로 이관되어야 함</a:t>
                      </a:r>
                      <a:endParaRPr 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endParaRPr>
                    </a:p>
                  </a:txBody>
                  <a:tcPr marL="72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4F6FF"/>
                    </a:solidFill>
                  </a:tcPr>
                </a:tc>
                <a:extLst>
                  <a:ext uri="{0D108BD9-81ED-4DB2-BD59-A6C34878D82A}">
                    <a16:rowId xmlns:a16="http://schemas.microsoft.com/office/drawing/2014/main" val="1071073952"/>
                  </a:ext>
                </a:extLst>
              </a:tr>
              <a:tr h="602273">
                <a:tc>
                  <a:txBody>
                    <a:bodyPr/>
                    <a:lstStyle/>
                    <a:p>
                      <a:pPr marL="0" algn="ctr" defTabSz="495285" rtl="0" eaLnBrk="1" fontAlgn="ctr" latinLnBrk="0" hangingPunct="1">
                        <a:lnSpc>
                          <a:spcPct val="100000"/>
                        </a:lnSpc>
                      </a:pPr>
                      <a:r>
                        <a:rPr lang="ko-KR" altLang="en-US" sz="1000" b="1"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수수료 </a:t>
                      </a:r>
                      <a:endParaRPr lang="en-US" altLang="ko-KR" sz="1000" b="1"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marL="171450" marR="0" lvl="0" indent="-171450" algn="l" defTabSz="495285" rtl="0" eaLnBrk="1" fontAlgn="ctr" latinLnBrk="0" hangingPunct="1">
                        <a:lnSpc>
                          <a:spcPct val="100000"/>
                        </a:lnSpc>
                        <a:spcBef>
                          <a:spcPts val="0"/>
                        </a:spcBef>
                        <a:spcAft>
                          <a:spcPts val="600"/>
                        </a:spcAft>
                        <a:buClrTx/>
                        <a:buSzTx/>
                        <a:buFont typeface="Arial" panose="020B0604020202020204" pitchFamily="34" charset="0"/>
                        <a:buChar char="•"/>
                        <a:tabLst/>
                        <a:defRPr/>
                      </a:pP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GP</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가 추가적인 수수료 수익 또는 출자 약정으로 이익을 얻은 경우</a:t>
                      </a: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 </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거래 비용을 분담해야 함</a:t>
                      </a:r>
                      <a:endPar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endParaRPr>
                    </a:p>
                    <a:p>
                      <a:pPr marL="171450" marR="0" lvl="0" indent="-171450" algn="l" defTabSz="495285" rtl="0" eaLnBrk="1" fontAlgn="ctr" latinLnBrk="0" hangingPunct="1">
                        <a:lnSpc>
                          <a:spcPct val="100000"/>
                        </a:lnSpc>
                        <a:spcBef>
                          <a:spcPts val="0"/>
                        </a:spcBef>
                        <a:spcAft>
                          <a:spcPts val="600"/>
                        </a:spcAft>
                        <a:buClrTx/>
                        <a:buSzTx/>
                        <a:buFont typeface="Arial" panose="020B0604020202020204" pitchFamily="34" charset="0"/>
                        <a:buChar char="•"/>
                        <a:tabLst/>
                        <a:defRPr/>
                      </a:pPr>
                      <a:r>
                        <a:rPr lang="ko-KR" altLang="en-US" sz="950" b="0" kern="1200" dirty="0" err="1">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컨티뉴에이션</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 펀드에 참여하는 </a:t>
                      </a: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LP</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에게 부과되는 관리보수는 동 펀드가 취득한 특정자산을 관리하기 위해 지분에 비례하여 부과되어야 함 </a:t>
                      </a:r>
                      <a:endPar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endParaRPr>
                    </a:p>
                  </a:txBody>
                  <a:tcPr marL="72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1536130"/>
                  </a:ext>
                </a:extLst>
              </a:tr>
              <a:tr h="751956">
                <a:tc>
                  <a:txBody>
                    <a:bodyPr/>
                    <a:lstStyle/>
                    <a:p>
                      <a:pPr marL="0" algn="ctr" defTabSz="495285" rtl="0" eaLnBrk="1" fontAlgn="ctr" latinLnBrk="0" hangingPunct="1">
                        <a:lnSpc>
                          <a:spcPct val="100000"/>
                        </a:lnSpc>
                      </a:pPr>
                      <a:r>
                        <a:rPr lang="ko-KR" altLang="en-US" sz="1000" b="1"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경제성 </a:t>
                      </a:r>
                      <a:endParaRPr lang="en-US" altLang="ko-KR" sz="1000" b="1"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marL="171450" marR="0" lvl="0" indent="-171450" algn="l" defTabSz="495285" rtl="0" eaLnBrk="1" fontAlgn="ctr" latinLnBrk="0" hangingPunct="1">
                        <a:lnSpc>
                          <a:spcPct val="100000"/>
                        </a:lnSpc>
                        <a:spcBef>
                          <a:spcPts val="0"/>
                        </a:spcBef>
                        <a:spcAft>
                          <a:spcPts val="600"/>
                        </a:spcAft>
                        <a:buClrTx/>
                        <a:buSzTx/>
                        <a:buFont typeface="Arial" panose="020B0604020202020204" pitchFamily="34" charset="0"/>
                        <a:buChar char="•"/>
                        <a:tabLst/>
                        <a:defRPr/>
                      </a:pP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컨티뉴에이션 펀드에 참여하는 </a:t>
                      </a:r>
                      <a:r>
                        <a:rPr lang="ko-KR" altLang="en-US" sz="950" b="0" kern="1200" dirty="0" err="1">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롤오버</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 </a:t>
                      </a: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LP</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투자자는 조건의 변경 없이 새로운 컨티뉴에이션 펀드에 참여할 수 있는 </a:t>
                      </a: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현상 유지</a:t>
                      </a: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(Status Quo)’ </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옵션을 제공받아야 함</a:t>
                      </a:r>
                      <a:endPar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endParaRPr>
                    </a:p>
                    <a:p>
                      <a:pPr marL="447675" marR="0" lvl="1" indent="-180975" algn="l" defTabSz="495285" rtl="0" eaLnBrk="1" fontAlgn="ctr" latinLnBrk="0" hangingPunct="1">
                        <a:lnSpc>
                          <a:spcPct val="100000"/>
                        </a:lnSpc>
                        <a:spcBef>
                          <a:spcPts val="0"/>
                        </a:spcBef>
                        <a:spcAft>
                          <a:spcPts val="600"/>
                        </a:spcAft>
                        <a:buClrTx/>
                        <a:buSzTx/>
                        <a:buFontTx/>
                        <a:buChar char="-"/>
                        <a:tabLst>
                          <a:tab pos="266700" algn="l"/>
                          <a:tab pos="361950" algn="l"/>
                        </a:tabLst>
                        <a:defRPr/>
                      </a:pP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성공보수의 증가 또는 기준수익률</a:t>
                      </a: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(Hurdle</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 </a:t>
                      </a: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Rate/Preferred Returns)</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의 감소가 없어야 하며 </a:t>
                      </a:r>
                      <a:r>
                        <a:rPr lang="ko-KR" altLang="en-US" sz="950" b="0" kern="1200" dirty="0" err="1">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롤오버</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 투자자의 성공보수에는 변화가 없어야 함 </a:t>
                      </a:r>
                      <a:endParaRPr 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endParaRPr>
                    </a:p>
                  </a:txBody>
                  <a:tcPr marL="72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4F6FF"/>
                    </a:solidFill>
                  </a:tcPr>
                </a:tc>
                <a:extLst>
                  <a:ext uri="{0D108BD9-81ED-4DB2-BD59-A6C34878D82A}">
                    <a16:rowId xmlns:a16="http://schemas.microsoft.com/office/drawing/2014/main" val="352231567"/>
                  </a:ext>
                </a:extLst>
              </a:tr>
              <a:tr h="681055">
                <a:tc>
                  <a:txBody>
                    <a:bodyPr/>
                    <a:lstStyle/>
                    <a:p>
                      <a:pPr marL="0" algn="ctr" defTabSz="495285" rtl="0" eaLnBrk="1" fontAlgn="ctr" latinLnBrk="0" hangingPunct="1">
                        <a:lnSpc>
                          <a:spcPct val="100000"/>
                        </a:lnSpc>
                      </a:pPr>
                      <a:r>
                        <a:rPr lang="ko-KR" altLang="en-US" sz="1000" b="1"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성공보수 </a:t>
                      </a:r>
                      <a:endParaRPr lang="en-US" altLang="ko-KR" sz="1000" b="1"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solidFill>
                      <a:srgbClr val="E5E5E5"/>
                    </a:solidFill>
                  </a:tcPr>
                </a:tc>
                <a:tc>
                  <a:txBody>
                    <a:bodyPr/>
                    <a:lstStyle/>
                    <a:p>
                      <a:pPr marL="171450" marR="0" lvl="0" indent="-171450" algn="l" defTabSz="495285" rtl="0" eaLnBrk="1" fontAlgn="ctr" latinLnBrk="0" hangingPunct="1">
                        <a:lnSpc>
                          <a:spcPct val="100000"/>
                        </a:lnSpc>
                        <a:spcBef>
                          <a:spcPts val="0"/>
                        </a:spcBef>
                        <a:spcAft>
                          <a:spcPts val="600"/>
                        </a:spcAft>
                        <a:buClrTx/>
                        <a:buSzTx/>
                        <a:buFont typeface="Arial" panose="020B0604020202020204" pitchFamily="34" charset="0"/>
                        <a:buChar char="•"/>
                        <a:tabLst/>
                        <a:defRPr/>
                      </a:pP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GP</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는 이해관계 일치를 위해 새로운</a:t>
                      </a: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 </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컨티뉴에이션 펀드에서 발생하는 모든 성공보수를 적립해야 함</a:t>
                      </a:r>
                      <a:endPar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endParaRPr>
                    </a:p>
                    <a:p>
                      <a:pPr marL="171450" marR="0" lvl="0" indent="-171450" algn="l" defTabSz="495285" rtl="0" eaLnBrk="1" fontAlgn="ctr" latinLnBrk="0" hangingPunct="1">
                        <a:lnSpc>
                          <a:spcPct val="100000"/>
                        </a:lnSpc>
                        <a:spcBef>
                          <a:spcPts val="0"/>
                        </a:spcBef>
                        <a:spcAft>
                          <a:spcPts val="600"/>
                        </a:spcAft>
                        <a:buClrTx/>
                        <a:buSzTx/>
                        <a:buFont typeface="Arial" panose="020B0604020202020204" pitchFamily="34" charset="0"/>
                        <a:buChar char="•"/>
                        <a:tabLst/>
                        <a:defRPr/>
                      </a:pP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LP </a:t>
                      </a:r>
                      <a:r>
                        <a:rPr lang="ko-KR" altLang="en-US" sz="950" b="0" kern="1200" dirty="0" err="1">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매각으로부터</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 발생되는 </a:t>
                      </a: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GP</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의 모든 성공보수는 새로운 컨티뉴에이션 펀드로 귀속되어야 함  </a:t>
                      </a:r>
                      <a:endPar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endParaRPr>
                    </a:p>
                    <a:p>
                      <a:pPr marL="447675" marR="0" lvl="1" indent="-180975" algn="l" defTabSz="495285" rtl="0" eaLnBrk="1" fontAlgn="ctr" latinLnBrk="0" hangingPunct="1">
                        <a:lnSpc>
                          <a:spcPct val="100000"/>
                        </a:lnSpc>
                        <a:spcBef>
                          <a:spcPts val="0"/>
                        </a:spcBef>
                        <a:spcAft>
                          <a:spcPts val="600"/>
                        </a:spcAft>
                        <a:buClrTx/>
                        <a:buSzTx/>
                        <a:buFontTx/>
                        <a:buChar char="-"/>
                        <a:tabLst>
                          <a:tab pos="266700" algn="l"/>
                          <a:tab pos="361950" algn="l"/>
                        </a:tabLst>
                        <a:defRPr/>
                      </a:pP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모든 성공보수가 적립되지 않는 경우</a:t>
                      </a: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 GP</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는 그 이유를 설명해야 함</a:t>
                      </a:r>
                      <a:endPar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endParaRPr>
                    </a:p>
                  </a:txBody>
                  <a:tcPr marL="72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720808271"/>
                  </a:ext>
                </a:extLst>
              </a:tr>
            </a:tbl>
          </a:graphicData>
        </a:graphic>
      </p:graphicFrame>
      <p:sp>
        <p:nvSpPr>
          <p:cNvPr id="16" name="직사각형 15">
            <a:extLst>
              <a:ext uri="{FF2B5EF4-FFF2-40B4-BE49-F238E27FC236}">
                <a16:creationId xmlns:a16="http://schemas.microsoft.com/office/drawing/2014/main" id="{87A3C6A7-2A14-F745-0EB7-AA2D80B55DC2}"/>
              </a:ext>
            </a:extLst>
          </p:cNvPr>
          <p:cNvSpPr/>
          <p:nvPr/>
        </p:nvSpPr>
        <p:spPr>
          <a:xfrm>
            <a:off x="323851" y="8518230"/>
            <a:ext cx="6191249" cy="724608"/>
          </a:xfrm>
          <a:prstGeom prst="rect">
            <a:avLst/>
          </a:prstGeom>
          <a:noFill/>
          <a:ln w="3175">
            <a:noFill/>
          </a:ln>
        </p:spPr>
        <p:txBody>
          <a:bodyPr wrap="square" lIns="0" tIns="108000" rIns="0" bIns="0" rtlCol="0" anchor="b">
            <a:spAutoFit/>
          </a:bodyPr>
          <a:lstStyle/>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Source: ILPA(2023), ‘Continuation Funds- Considerations for Limited Partners and General Partners’,</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ko-KR" altLang="en-US" sz="800" dirty="0" err="1">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삼정</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KPMG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경제연구원 재구성</a:t>
            </a:r>
            <a:endPar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endParaRPr>
          </a:p>
          <a:p>
            <a:pPr indent="-864000"/>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Note: 1) LPA(Limited Partnership Agreement)</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는</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GP</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와 동 펀드의 투자자인 </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LP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전체 간 체결하는 서면 합의서로서 펀드 기간</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투자자금 납입 및 투자수익 배분</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운용수수료</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손해배상</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투자제한 등 주요 투자조건들을 포함</a:t>
            </a:r>
            <a:endPar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endParaRPr>
          </a:p>
          <a:p>
            <a:pPr indent="-864000"/>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Note: 2) Side Letter</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는 </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LPA</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와는 별도로 특정 </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LP</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가 특별히 요구하는 사항이 있는 경우</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GP</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와 특정 </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LP</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간에 체결되는 개별약정서로서 쌍방 간 별도 합의된 사항을 포함</a:t>
            </a:r>
          </a:p>
        </p:txBody>
      </p:sp>
    </p:spTree>
    <p:extLst>
      <p:ext uri="{BB962C8B-B14F-4D97-AF65-F5344CB8AC3E}">
        <p14:creationId xmlns:p14="http://schemas.microsoft.com/office/powerpoint/2010/main" val="3672355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B544D912-A545-59E6-9567-DB6DB0C4572E}"/>
              </a:ext>
            </a:extLst>
          </p:cNvPr>
          <p:cNvSpPr/>
          <p:nvPr/>
        </p:nvSpPr>
        <p:spPr>
          <a:xfrm>
            <a:off x="888714" y="5338353"/>
            <a:ext cx="5080573" cy="31350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100" dirty="0">
              <a:solidFill>
                <a:schemeClr val="accent3"/>
              </a:solidFill>
              <a:latin typeface="KoPub돋움체 Medium" panose="02020603020101020101" pitchFamily="18" charset="-127"/>
              <a:ea typeface="KoPub돋움체 Medium" panose="02020603020101020101" pitchFamily="18" charset="-127"/>
            </a:endParaRPr>
          </a:p>
        </p:txBody>
      </p:sp>
      <p:graphicFrame>
        <p:nvGraphicFramePr>
          <p:cNvPr id="33" name="차트 32">
            <a:extLst>
              <a:ext uri="{FF2B5EF4-FFF2-40B4-BE49-F238E27FC236}">
                <a16:creationId xmlns:a16="http://schemas.microsoft.com/office/drawing/2014/main" id="{2EE626CA-776A-70BB-16A9-E987A4A9829D}"/>
              </a:ext>
            </a:extLst>
          </p:cNvPr>
          <p:cNvGraphicFramePr/>
          <p:nvPr>
            <p:extLst>
              <p:ext uri="{D42A27DB-BD31-4B8C-83A1-F6EECF244321}">
                <p14:modId xmlns:p14="http://schemas.microsoft.com/office/powerpoint/2010/main" val="1577219797"/>
              </p:ext>
            </p:extLst>
          </p:nvPr>
        </p:nvGraphicFramePr>
        <p:xfrm>
          <a:off x="227641" y="5149156"/>
          <a:ext cx="6012000" cy="3744000"/>
        </p:xfrm>
        <a:graphic>
          <a:graphicData uri="http://schemas.openxmlformats.org/drawingml/2006/chart">
            <c:chart xmlns:c="http://schemas.openxmlformats.org/drawingml/2006/chart" xmlns:r="http://schemas.openxmlformats.org/officeDocument/2006/relationships" r:id="rId3"/>
          </a:graphicData>
        </a:graphic>
      </p:graphicFrame>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097088" y="1243535"/>
            <a:ext cx="4427537" cy="4553022"/>
          </a:xfrm>
          <a:prstGeom prst="rect">
            <a:avLst/>
          </a:prstGeom>
          <a:no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r>
              <a:rPr lang="ko-KR" altLang="en-US"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글로벌 컨티뉴에이션 펀드 시장 동향 </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글로벌 자산운용사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라자드</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(Lazard)</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에 따르면</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글로벌 세컨더리 마켓 규모는 코로나</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19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팬데믹이</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발생했던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2020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전년대비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27%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감소한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600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억 달러를 기록했다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그러나</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2021</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년에는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1,260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억 달러를 기록하며 전년대비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110%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급증하였다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특히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GP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가 주도하는 세컨더리 펀드 거래의 비중은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2020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이후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주도형 거래의 감소 등으로 급증하는 추이를 보였다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2018</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기준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GP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주도형 거래는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240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억 달러를 기록하며 전체 세컨더리 시장에서 차지했던 비중은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32%</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에 불과했다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그러나</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이후 지속적으로 증가세를 기록한 결과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2021</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630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억 달러를 기록하며 거래 비중이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50%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까지 가파르게 상승한 후</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2022</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년에는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43%</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로 하락하였다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2022</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기준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GP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주도형 거래는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440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억 달러를 기록하며 거래비중이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2021</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대비 다소 감소하였으나</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전 세계적인 금리인상 기조 및 글로벌 경제의 불확실성 등으로 투자시장의 회복세가 요원한 가운데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세컨더리 시장에서 컨티뉴에이션 펀드 증가의 영향 등으로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GP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주도형 거래의 강세는 당분간 지속될 것으로 전망된다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GP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주도형 거래를 유형별로 살펴보면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바이아웃</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(Buyout)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거래가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2021</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년과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2022</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각각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81%, 82%</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의 비중으로 가장 큰 부분을 차지했다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GP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주도형 거래를 전략별로 살펴보면 컨티뉴에이션 펀드의 비중은 단일</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복수자산을 포함하여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2019</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78%</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에서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2021</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83%</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까지 증가했고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2022</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년에는 다소 하락한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74%</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를 기록하였으나</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여전히</a:t>
            </a:r>
            <a:b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br>
            <a:endPar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endParaRP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b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br>
            <a:endPar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endParaRPr>
          </a:p>
          <a:p>
            <a:pPr algn="just" defTabSz="520700" eaLnBrk="0" hangingPunct="0">
              <a:lnSpc>
                <a:spcPct val="125000"/>
              </a:lnSpc>
              <a:spcBef>
                <a:spcPts val="600"/>
              </a:spcBef>
              <a:spcAft>
                <a:spcPts val="600"/>
              </a:spcAft>
              <a:defRPr/>
            </a:pPr>
            <a:b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br>
            <a:endPar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endParaRPr>
          </a:p>
          <a:p>
            <a:pPr algn="just" defTabSz="520700" eaLnBrk="0" hangingPunct="0">
              <a:lnSpc>
                <a:spcPct val="125000"/>
              </a:lnSpc>
              <a:spcBef>
                <a:spcPts val="600"/>
              </a:spcBef>
              <a:spcAft>
                <a:spcPts val="600"/>
              </a:spcAft>
              <a:defRPr/>
            </a:pPr>
            <a:b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br>
            <a:endPar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endParaRPr>
          </a:p>
        </p:txBody>
      </p:sp>
      <p:grpSp>
        <p:nvGrpSpPr>
          <p:cNvPr id="28" name="그룹 27">
            <a:extLst>
              <a:ext uri="{FF2B5EF4-FFF2-40B4-BE49-F238E27FC236}">
                <a16:creationId xmlns:a16="http://schemas.microsoft.com/office/drawing/2014/main" id="{4A1DEC6A-F4E2-4E81-A76B-3019E054C6FB}"/>
              </a:ext>
            </a:extLst>
          </p:cNvPr>
          <p:cNvGrpSpPr/>
          <p:nvPr/>
        </p:nvGrpSpPr>
        <p:grpSpPr>
          <a:xfrm>
            <a:off x="162169" y="2321087"/>
            <a:ext cx="1813778" cy="2792063"/>
            <a:chOff x="162169" y="1816262"/>
            <a:chExt cx="1813778" cy="2792063"/>
          </a:xfrm>
        </p:grpSpPr>
        <p:sp>
          <p:nvSpPr>
            <p:cNvPr id="29" name="TextBox 28">
              <a:extLst>
                <a:ext uri="{FF2B5EF4-FFF2-40B4-BE49-F238E27FC236}">
                  <a16:creationId xmlns:a16="http://schemas.microsoft.com/office/drawing/2014/main" id="{E6999A7B-8E49-46EE-8E68-E7DF834EB402}"/>
                </a:ext>
              </a:extLst>
            </p:cNvPr>
            <p:cNvSpPr txBox="1"/>
            <p:nvPr/>
          </p:nvSpPr>
          <p:spPr>
            <a:xfrm>
              <a:off x="1427843" y="3407996"/>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sp>
          <p:nvSpPr>
            <p:cNvPr id="30" name="TextBox 29">
              <a:extLst>
                <a:ext uri="{FF2B5EF4-FFF2-40B4-BE49-F238E27FC236}">
                  <a16:creationId xmlns:a16="http://schemas.microsoft.com/office/drawing/2014/main" id="{6CE16CC2-684E-4969-9E6D-112CC9245425}"/>
                </a:ext>
              </a:extLst>
            </p:cNvPr>
            <p:cNvSpPr txBox="1"/>
            <p:nvPr/>
          </p:nvSpPr>
          <p:spPr>
            <a:xfrm>
              <a:off x="162169" y="1816262"/>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dirty="0">
                  <a:solidFill>
                    <a:srgbClr val="ACEAFF"/>
                  </a:solidFill>
                </a:rPr>
                <a:t>“</a:t>
              </a:r>
              <a:endParaRPr lang="ko-KR" altLang="en-US" dirty="0">
                <a:solidFill>
                  <a:srgbClr val="ACEAFF"/>
                </a:solidFill>
              </a:endParaRPr>
            </a:p>
          </p:txBody>
        </p:sp>
        <p:sp>
          <p:nvSpPr>
            <p:cNvPr id="31" name="TextBox 30">
              <a:extLst>
                <a:ext uri="{FF2B5EF4-FFF2-40B4-BE49-F238E27FC236}">
                  <a16:creationId xmlns:a16="http://schemas.microsoft.com/office/drawing/2014/main" id="{83C0EF0D-5375-4DDF-A575-D6AE4E89EFD8}"/>
                </a:ext>
              </a:extLst>
            </p:cNvPr>
            <p:cNvSpPr txBox="1"/>
            <p:nvPr/>
          </p:nvSpPr>
          <p:spPr>
            <a:xfrm>
              <a:off x="405765" y="2248598"/>
              <a:ext cx="1570182" cy="1223733"/>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en-US" altLang="ko-KR" spc="-20" dirty="0">
                  <a:solidFill>
                    <a:schemeClr val="accent4"/>
                  </a:solidFill>
                </a:rPr>
                <a:t>2022</a:t>
              </a:r>
              <a:r>
                <a:rPr lang="ko-KR" altLang="en-US" spc="-20" dirty="0">
                  <a:solidFill>
                    <a:schemeClr val="accent4"/>
                  </a:solidFill>
                </a:rPr>
                <a:t>년 세컨더리 마켓에서 </a:t>
              </a:r>
              <a:r>
                <a:rPr lang="en-US" altLang="ko-KR" spc="-20" dirty="0">
                  <a:solidFill>
                    <a:schemeClr val="accent4"/>
                  </a:solidFill>
                </a:rPr>
                <a:t>GP </a:t>
              </a:r>
              <a:r>
                <a:rPr lang="ko-KR" altLang="en-US" spc="-20" dirty="0">
                  <a:solidFill>
                    <a:schemeClr val="accent4"/>
                  </a:solidFill>
                </a:rPr>
                <a:t>주도형 거래는 </a:t>
              </a:r>
              <a:r>
                <a:rPr lang="en-US" altLang="ko-KR" spc="-20" dirty="0">
                  <a:solidFill>
                    <a:schemeClr val="accent4"/>
                  </a:solidFill>
                </a:rPr>
                <a:t>440</a:t>
              </a:r>
              <a:r>
                <a:rPr lang="ko-KR" altLang="en-US" spc="-20" dirty="0">
                  <a:solidFill>
                    <a:schemeClr val="accent4"/>
                  </a:solidFill>
                </a:rPr>
                <a:t>억 달러를 기록하며 전체 세컨더리 시장 거래 비중의 </a:t>
              </a:r>
              <a:r>
                <a:rPr lang="en-US" altLang="ko-KR" spc="-20" dirty="0">
                  <a:solidFill>
                    <a:schemeClr val="accent4"/>
                  </a:solidFill>
                </a:rPr>
                <a:t>43%</a:t>
              </a:r>
              <a:r>
                <a:rPr lang="ko-KR" altLang="en-US" spc="-20" dirty="0">
                  <a:solidFill>
                    <a:schemeClr val="accent4"/>
                  </a:solidFill>
                </a:rPr>
                <a:t>까지 급증</a:t>
              </a:r>
              <a:endParaRPr lang="en-US" altLang="ko-KR" spc="-20" dirty="0">
                <a:solidFill>
                  <a:schemeClr val="accent4"/>
                </a:solidFill>
              </a:endParaRPr>
            </a:p>
          </p:txBody>
        </p:sp>
      </p:grpSp>
      <p:cxnSp>
        <p:nvCxnSpPr>
          <p:cNvPr id="61" name="직선 연결선 60">
            <a:extLst>
              <a:ext uri="{FF2B5EF4-FFF2-40B4-BE49-F238E27FC236}">
                <a16:creationId xmlns:a16="http://schemas.microsoft.com/office/drawing/2014/main" id="{58881B49-E7F3-4AFC-ADF7-3D01655E7DCF}"/>
              </a:ext>
            </a:extLst>
          </p:cNvPr>
          <p:cNvCxnSpPr>
            <a:cxnSpLocks/>
          </p:cNvCxnSpPr>
          <p:nvPr/>
        </p:nvCxnSpPr>
        <p:spPr>
          <a:xfrm>
            <a:off x="1957388" y="1281113"/>
            <a:ext cx="0" cy="363600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 name="Rectangle 8">
            <a:extLst>
              <a:ext uri="{FF2B5EF4-FFF2-40B4-BE49-F238E27FC236}">
                <a16:creationId xmlns:a16="http://schemas.microsoft.com/office/drawing/2014/main" id="{F3043D20-EDC1-C0F2-92D1-87D14291E647}"/>
              </a:ext>
            </a:extLst>
          </p:cNvPr>
          <p:cNvSpPr>
            <a:spLocks noChangeArrowheads="1"/>
          </p:cNvSpPr>
          <p:nvPr/>
        </p:nvSpPr>
        <p:spPr bwMode="auto">
          <a:xfrm>
            <a:off x="333375" y="668338"/>
            <a:ext cx="5268935" cy="307777"/>
          </a:xfrm>
          <a:prstGeom prst="rect">
            <a:avLst/>
          </a:prstGeom>
          <a:ln>
            <a:solidFill>
              <a:schemeClr val="accent1">
                <a:alpha val="0"/>
              </a:schemeClr>
            </a:solidFill>
          </a:ln>
        </p:spPr>
        <p:txBody>
          <a:bodyPr wrap="square" lIns="0" tIns="0" bIns="0">
            <a:spAutoFit/>
          </a:bodyPr>
          <a:lstStyle/>
          <a:p>
            <a:pPr defTabSz="495285" latinLnBrk="1"/>
            <a:r>
              <a:rPr lang="ko-KR" altLang="en-US" sz="2000" b="1" spc="-50"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rPr>
              <a:t>컨티뉴에이션 펀드 시장 동향 </a:t>
            </a:r>
          </a:p>
        </p:txBody>
      </p:sp>
      <p:sp>
        <p:nvSpPr>
          <p:cNvPr id="23" name="TextBox 22">
            <a:extLst>
              <a:ext uri="{FF2B5EF4-FFF2-40B4-BE49-F238E27FC236}">
                <a16:creationId xmlns:a16="http://schemas.microsoft.com/office/drawing/2014/main" id="{CE9D9B74-BEED-41ED-DC81-85A80E6D071A}"/>
              </a:ext>
            </a:extLst>
          </p:cNvPr>
          <p:cNvSpPr txBox="1"/>
          <p:nvPr/>
        </p:nvSpPr>
        <p:spPr>
          <a:xfrm>
            <a:off x="332417" y="4793208"/>
            <a:ext cx="2952000" cy="545978"/>
          </a:xfrm>
          <a:prstGeom prst="rect">
            <a:avLst/>
          </a:prstGeom>
          <a:ln w="3175">
            <a:noFill/>
          </a:ln>
        </p:spPr>
        <p:txBody>
          <a:bodyPr wrap="square" lIns="0" tIns="108000" rIns="0" bIns="0" anchor="ctr" anchorCtr="0">
            <a:no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r>
              <a:rPr lang="en-US" altLang="ko-KR" dirty="0">
                <a:solidFill>
                  <a:schemeClr val="tx1">
                    <a:lumMod val="85000"/>
                    <a:lumOff val="15000"/>
                  </a:schemeClr>
                </a:solidFill>
              </a:rPr>
              <a:t>[ </a:t>
            </a:r>
            <a:r>
              <a:rPr lang="ko-KR" altLang="en-US" dirty="0">
                <a:solidFill>
                  <a:schemeClr val="tx1">
                    <a:lumMod val="85000"/>
                    <a:lumOff val="15000"/>
                  </a:schemeClr>
                </a:solidFill>
              </a:rPr>
              <a:t>글로벌 세컨더리 마켓 거래량 추이 </a:t>
            </a:r>
            <a:r>
              <a:rPr lang="en-US" altLang="ko-KR" dirty="0">
                <a:solidFill>
                  <a:schemeClr val="tx1">
                    <a:lumMod val="85000"/>
                    <a:lumOff val="15000"/>
                  </a:schemeClr>
                </a:solidFill>
              </a:rPr>
              <a:t>]</a:t>
            </a:r>
            <a:endParaRPr lang="ko-KR" altLang="en-US" dirty="0">
              <a:solidFill>
                <a:schemeClr val="tx1">
                  <a:lumMod val="85000"/>
                  <a:lumOff val="15000"/>
                </a:schemeClr>
              </a:solidFill>
            </a:endParaRPr>
          </a:p>
        </p:txBody>
      </p:sp>
      <p:sp>
        <p:nvSpPr>
          <p:cNvPr id="24" name="직사각형 23">
            <a:extLst>
              <a:ext uri="{FF2B5EF4-FFF2-40B4-BE49-F238E27FC236}">
                <a16:creationId xmlns:a16="http://schemas.microsoft.com/office/drawing/2014/main" id="{4A24832A-ECF1-9855-4525-3D34DB8E52A2}"/>
              </a:ext>
            </a:extLst>
          </p:cNvPr>
          <p:cNvSpPr/>
          <p:nvPr/>
        </p:nvSpPr>
        <p:spPr>
          <a:xfrm>
            <a:off x="412501" y="8882387"/>
            <a:ext cx="5161135" cy="355276"/>
          </a:xfrm>
          <a:prstGeom prst="rect">
            <a:avLst/>
          </a:prstGeom>
          <a:noFill/>
          <a:ln w="3175">
            <a:noFill/>
          </a:ln>
        </p:spPr>
        <p:txBody>
          <a:bodyPr wrap="square" lIns="0" tIns="108000" rIns="0" bIns="0" rtlCol="0" anchor="b">
            <a:spAutoFit/>
          </a:bodyPr>
          <a:lstStyle/>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Source: Lazard(2023), ‘Secondary Market Report’, </a:t>
            </a:r>
            <a:r>
              <a:rPr lang="ko-KR" altLang="en-US" sz="800" dirty="0" err="1">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삼정</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KPMG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경제연구원 재구성</a:t>
            </a:r>
            <a:endPar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endParaRPr>
          </a:p>
        </p:txBody>
      </p:sp>
      <p:sp>
        <p:nvSpPr>
          <p:cNvPr id="34" name="TextBox 33">
            <a:extLst>
              <a:ext uri="{FF2B5EF4-FFF2-40B4-BE49-F238E27FC236}">
                <a16:creationId xmlns:a16="http://schemas.microsoft.com/office/drawing/2014/main" id="{EDA1EF7E-95B7-4931-C243-4A7EBF901EFF}"/>
              </a:ext>
            </a:extLst>
          </p:cNvPr>
          <p:cNvSpPr txBox="1"/>
          <p:nvPr/>
        </p:nvSpPr>
        <p:spPr>
          <a:xfrm>
            <a:off x="430539" y="5741086"/>
            <a:ext cx="1928778" cy="215444"/>
          </a:xfrm>
          <a:prstGeom prst="rect">
            <a:avLst/>
          </a:prstGeom>
          <a:noFill/>
        </p:spPr>
        <p:txBody>
          <a:bodyPr wrap="square" lIns="0" rIns="0">
            <a:spAutoFit/>
          </a:bodyPr>
          <a:lstStyle/>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십억 달러</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a:t>
            </a:r>
            <a:endParaRPr lang="ko-KR" altLang="en-US" sz="800" dirty="0">
              <a:solidFill>
                <a:schemeClr val="bg1">
                  <a:lumMod val="50000"/>
                </a:schemeClr>
              </a:solidFill>
            </a:endParaRPr>
          </a:p>
        </p:txBody>
      </p:sp>
    </p:spTree>
    <p:extLst>
      <p:ext uri="{BB962C8B-B14F-4D97-AF65-F5344CB8AC3E}">
        <p14:creationId xmlns:p14="http://schemas.microsoft.com/office/powerpoint/2010/main" val="1442542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직사각형 64">
            <a:extLst>
              <a:ext uri="{FF2B5EF4-FFF2-40B4-BE49-F238E27FC236}">
                <a16:creationId xmlns:a16="http://schemas.microsoft.com/office/drawing/2014/main" id="{4EBD081D-86F0-A6AC-1677-52B307FA93BE}"/>
              </a:ext>
            </a:extLst>
          </p:cNvPr>
          <p:cNvSpPr/>
          <p:nvPr/>
        </p:nvSpPr>
        <p:spPr>
          <a:xfrm>
            <a:off x="3622476" y="5471387"/>
            <a:ext cx="2905921" cy="540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100" dirty="0">
              <a:solidFill>
                <a:schemeClr val="accent3"/>
              </a:solidFill>
              <a:latin typeface="KoPub돋움체 Medium" panose="02020603020101020101" pitchFamily="18" charset="-127"/>
              <a:ea typeface="KoPub돋움체 Medium" panose="02020603020101020101" pitchFamily="18" charset="-127"/>
            </a:endParaRPr>
          </a:p>
        </p:txBody>
      </p:sp>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097088" y="1243535"/>
            <a:ext cx="4427537" cy="4553022"/>
          </a:xfrm>
          <a:prstGeom prst="rect">
            <a:avLst/>
          </a:prstGeom>
          <a:no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컨티뉴에이션</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펀드가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GP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주도형 거래의 절대적인 비중을 차지하고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이처럼 컨티뉴에이션 펀드는 우수한 성과를 기록 중이거나 향후 회수</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시 높은 수익률이 기대되는 일부 기업을 적극적으로 보유하기 위한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GP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의 대표적인 거래 전략으로 자리매김하였다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세컨더리 시장에서 단일자산 또는 집중도가 높은 포트폴리오를 구성하는 컨티뉴에이션 펀드의 활용이 두드러지는 가운데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전체 세컨더리 거래 중 단일자산 컨티뉴에이션 펀드</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(Single-asset Continuation Fund)</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의 비중은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2019</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28%</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에서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2022</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40%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까지 확대되었다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반면</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여러 포트폴리오 기업으로 구성된 다중자산 컨티뉴에이션 펀드</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(Multi-asset Continuation Fund)</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의 비중은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2019</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50%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에서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2022</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34%</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까지 감소세를 보였다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이전에는 복수자산 컨티뉴에이션 펀드를 중심으로 거래가 이루어졌으나</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2019</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년을 전후하여 유럽을 중심으로 단일자산 세컨더리 거래가 활발해졌다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2020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코로나</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19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팬데믹을</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맞이하며 회수를 위한 여건이 여의치 않은 상황에서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GP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들이 향후 세컨더리 투자자들의 인수 가능성이 높은 소수의 우량 포트폴리오 기업을 중심으로 단일자산 또는 집중도가 높은 포트폴리오로 구성된 컨티뉴에이션 펀드를 결성하는 사례가 늘어나면서</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초기 컨티뉴에이션 펀드와는 다른 양상으로 발전하는 것으로 판단된다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p>
          <a:p>
            <a:pPr algn="just" defTabSz="520700" eaLnBrk="0" hangingPunct="0">
              <a:lnSpc>
                <a:spcPct val="125000"/>
              </a:lnSpc>
              <a:spcBef>
                <a:spcPts val="600"/>
              </a:spcBef>
              <a:spcAft>
                <a:spcPts val="600"/>
              </a:spcAft>
              <a:defRPr/>
            </a:pPr>
            <a:b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br>
            <a:endPar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endParaRPr>
          </a:p>
        </p:txBody>
      </p:sp>
      <p:grpSp>
        <p:nvGrpSpPr>
          <p:cNvPr id="28" name="그룹 27">
            <a:extLst>
              <a:ext uri="{FF2B5EF4-FFF2-40B4-BE49-F238E27FC236}">
                <a16:creationId xmlns:a16="http://schemas.microsoft.com/office/drawing/2014/main" id="{4A1DEC6A-F4E2-4E81-A76B-3019E054C6FB}"/>
              </a:ext>
            </a:extLst>
          </p:cNvPr>
          <p:cNvGrpSpPr/>
          <p:nvPr/>
        </p:nvGrpSpPr>
        <p:grpSpPr>
          <a:xfrm>
            <a:off x="162169" y="2321087"/>
            <a:ext cx="1813778" cy="2792063"/>
            <a:chOff x="162169" y="1816262"/>
            <a:chExt cx="1813778" cy="2792063"/>
          </a:xfrm>
        </p:grpSpPr>
        <p:sp>
          <p:nvSpPr>
            <p:cNvPr id="29" name="TextBox 28">
              <a:extLst>
                <a:ext uri="{FF2B5EF4-FFF2-40B4-BE49-F238E27FC236}">
                  <a16:creationId xmlns:a16="http://schemas.microsoft.com/office/drawing/2014/main" id="{E6999A7B-8E49-46EE-8E68-E7DF834EB402}"/>
                </a:ext>
              </a:extLst>
            </p:cNvPr>
            <p:cNvSpPr txBox="1"/>
            <p:nvPr/>
          </p:nvSpPr>
          <p:spPr>
            <a:xfrm>
              <a:off x="1427843" y="3407996"/>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sp>
          <p:nvSpPr>
            <p:cNvPr id="30" name="TextBox 29">
              <a:extLst>
                <a:ext uri="{FF2B5EF4-FFF2-40B4-BE49-F238E27FC236}">
                  <a16:creationId xmlns:a16="http://schemas.microsoft.com/office/drawing/2014/main" id="{6CE16CC2-684E-4969-9E6D-112CC9245425}"/>
                </a:ext>
              </a:extLst>
            </p:cNvPr>
            <p:cNvSpPr txBox="1"/>
            <p:nvPr/>
          </p:nvSpPr>
          <p:spPr>
            <a:xfrm>
              <a:off x="162169" y="1816262"/>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a:solidFill>
                    <a:srgbClr val="ACEAFF"/>
                  </a:solidFill>
                </a:rPr>
                <a:t>“</a:t>
              </a:r>
              <a:endParaRPr lang="ko-KR" altLang="en-US">
                <a:solidFill>
                  <a:srgbClr val="ACEAFF"/>
                </a:solidFill>
              </a:endParaRPr>
            </a:p>
          </p:txBody>
        </p:sp>
        <p:sp>
          <p:nvSpPr>
            <p:cNvPr id="31" name="TextBox 30">
              <a:extLst>
                <a:ext uri="{FF2B5EF4-FFF2-40B4-BE49-F238E27FC236}">
                  <a16:creationId xmlns:a16="http://schemas.microsoft.com/office/drawing/2014/main" id="{83C0EF0D-5375-4DDF-A575-D6AE4E89EFD8}"/>
                </a:ext>
              </a:extLst>
            </p:cNvPr>
            <p:cNvSpPr txBox="1"/>
            <p:nvPr/>
          </p:nvSpPr>
          <p:spPr>
            <a:xfrm>
              <a:off x="405765" y="2248598"/>
              <a:ext cx="1570182" cy="1223733"/>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ko-KR" altLang="en-US" spc="-20" dirty="0">
                  <a:solidFill>
                    <a:schemeClr val="accent4"/>
                  </a:solidFill>
                </a:rPr>
                <a:t>컨티뉴에이션 펀드는 우량 포트폴리오 기업을 적극적으로 보유하기 위한 </a:t>
              </a:r>
              <a:r>
                <a:rPr lang="en-US" altLang="ko-KR" spc="-20" dirty="0">
                  <a:solidFill>
                    <a:schemeClr val="accent4"/>
                  </a:solidFill>
                </a:rPr>
                <a:t>GP</a:t>
              </a:r>
              <a:r>
                <a:rPr lang="ko-KR" altLang="en-US" spc="-20" dirty="0">
                  <a:solidFill>
                    <a:schemeClr val="accent4"/>
                  </a:solidFill>
                </a:rPr>
                <a:t>의 대표적인 거래 전략으로 자리매김</a:t>
              </a:r>
              <a:endParaRPr lang="en-US" altLang="ko-KR" spc="-20" dirty="0">
                <a:solidFill>
                  <a:schemeClr val="accent4"/>
                </a:solidFill>
              </a:endParaRPr>
            </a:p>
          </p:txBody>
        </p:sp>
      </p:grpSp>
      <p:cxnSp>
        <p:nvCxnSpPr>
          <p:cNvPr id="61" name="직선 연결선 60">
            <a:extLst>
              <a:ext uri="{FF2B5EF4-FFF2-40B4-BE49-F238E27FC236}">
                <a16:creationId xmlns:a16="http://schemas.microsoft.com/office/drawing/2014/main" id="{58881B49-E7F3-4AFC-ADF7-3D01655E7DCF}"/>
              </a:ext>
            </a:extLst>
          </p:cNvPr>
          <p:cNvCxnSpPr>
            <a:cxnSpLocks/>
          </p:cNvCxnSpPr>
          <p:nvPr/>
        </p:nvCxnSpPr>
        <p:spPr>
          <a:xfrm>
            <a:off x="1957388" y="1281113"/>
            <a:ext cx="0" cy="360000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1FD9D0DC-377E-BD87-A43E-544D630EB833}"/>
              </a:ext>
            </a:extLst>
          </p:cNvPr>
          <p:cNvSpPr txBox="1"/>
          <p:nvPr/>
        </p:nvSpPr>
        <p:spPr>
          <a:xfrm>
            <a:off x="3580538" y="4793208"/>
            <a:ext cx="2952000" cy="545978"/>
          </a:xfrm>
          <a:prstGeom prst="rect">
            <a:avLst/>
          </a:prstGeom>
          <a:ln w="3175">
            <a:noFill/>
          </a:ln>
        </p:spPr>
        <p:txBody>
          <a:bodyPr wrap="square" lIns="0" tIns="108000" rIns="0" bIns="0" anchor="ctr" anchorCtr="0">
            <a:no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r>
              <a:rPr lang="en-US" altLang="ko-KR" dirty="0">
                <a:solidFill>
                  <a:schemeClr val="tx1">
                    <a:lumMod val="85000"/>
                    <a:lumOff val="15000"/>
                  </a:schemeClr>
                </a:solidFill>
              </a:rPr>
              <a:t>[ GP </a:t>
            </a:r>
            <a:r>
              <a:rPr lang="ko-KR" altLang="en-US" dirty="0">
                <a:solidFill>
                  <a:schemeClr val="tx1">
                    <a:lumMod val="85000"/>
                    <a:lumOff val="15000"/>
                  </a:schemeClr>
                </a:solidFill>
              </a:rPr>
              <a:t>주도형 거래 </a:t>
            </a:r>
            <a:r>
              <a:rPr lang="ko-KR" altLang="en-US" dirty="0" err="1">
                <a:solidFill>
                  <a:schemeClr val="tx1">
                    <a:lumMod val="85000"/>
                    <a:lumOff val="15000"/>
                  </a:schemeClr>
                </a:solidFill>
              </a:rPr>
              <a:t>전략별</a:t>
            </a:r>
            <a:r>
              <a:rPr lang="ko-KR" altLang="en-US" dirty="0">
                <a:solidFill>
                  <a:schemeClr val="tx1">
                    <a:lumMod val="85000"/>
                    <a:lumOff val="15000"/>
                  </a:schemeClr>
                </a:solidFill>
              </a:rPr>
              <a:t> 비중 </a:t>
            </a:r>
            <a:r>
              <a:rPr lang="en-US" altLang="ko-KR" dirty="0">
                <a:solidFill>
                  <a:schemeClr val="tx1">
                    <a:lumMod val="85000"/>
                    <a:lumOff val="15000"/>
                  </a:schemeClr>
                </a:solidFill>
              </a:rPr>
              <a:t>]</a:t>
            </a:r>
            <a:endParaRPr lang="ko-KR" altLang="en-US" dirty="0">
              <a:solidFill>
                <a:schemeClr val="tx1">
                  <a:lumMod val="85000"/>
                  <a:lumOff val="15000"/>
                </a:schemeClr>
              </a:solidFill>
            </a:endParaRPr>
          </a:p>
        </p:txBody>
      </p:sp>
      <p:sp>
        <p:nvSpPr>
          <p:cNvPr id="40" name="TextBox 39">
            <a:extLst>
              <a:ext uri="{FF2B5EF4-FFF2-40B4-BE49-F238E27FC236}">
                <a16:creationId xmlns:a16="http://schemas.microsoft.com/office/drawing/2014/main" id="{DB78DF89-60D2-27B9-FE00-BE6E3741C157}"/>
              </a:ext>
            </a:extLst>
          </p:cNvPr>
          <p:cNvSpPr txBox="1"/>
          <p:nvPr/>
        </p:nvSpPr>
        <p:spPr>
          <a:xfrm>
            <a:off x="332417" y="4793208"/>
            <a:ext cx="2952000" cy="545978"/>
          </a:xfrm>
          <a:prstGeom prst="rect">
            <a:avLst/>
          </a:prstGeom>
          <a:ln w="3175">
            <a:noFill/>
          </a:ln>
        </p:spPr>
        <p:txBody>
          <a:bodyPr wrap="square" lIns="0" tIns="108000" rIns="0" bIns="0" anchor="ctr" anchorCtr="0">
            <a:no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r>
              <a:rPr lang="en-US" altLang="ko-KR" dirty="0">
                <a:solidFill>
                  <a:schemeClr val="tx1">
                    <a:lumMod val="85000"/>
                    <a:lumOff val="15000"/>
                  </a:schemeClr>
                </a:solidFill>
              </a:rPr>
              <a:t>[ GP </a:t>
            </a:r>
            <a:r>
              <a:rPr lang="ko-KR" altLang="en-US" dirty="0">
                <a:solidFill>
                  <a:schemeClr val="tx1">
                    <a:lumMod val="85000"/>
                    <a:lumOff val="15000"/>
                  </a:schemeClr>
                </a:solidFill>
              </a:rPr>
              <a:t>주도형 거래 유형별 비중 </a:t>
            </a:r>
            <a:r>
              <a:rPr lang="en-US" altLang="ko-KR" dirty="0">
                <a:solidFill>
                  <a:schemeClr val="tx1">
                    <a:lumMod val="85000"/>
                    <a:lumOff val="15000"/>
                  </a:schemeClr>
                </a:solidFill>
              </a:rPr>
              <a:t>]</a:t>
            </a:r>
            <a:endParaRPr lang="ko-KR" altLang="en-US" dirty="0">
              <a:solidFill>
                <a:schemeClr val="tx1">
                  <a:lumMod val="85000"/>
                  <a:lumOff val="15000"/>
                </a:schemeClr>
              </a:solidFill>
            </a:endParaRPr>
          </a:p>
        </p:txBody>
      </p:sp>
      <p:sp>
        <p:nvSpPr>
          <p:cNvPr id="42" name="직사각형 41">
            <a:extLst>
              <a:ext uri="{FF2B5EF4-FFF2-40B4-BE49-F238E27FC236}">
                <a16:creationId xmlns:a16="http://schemas.microsoft.com/office/drawing/2014/main" id="{0B1D1852-8B6A-CD3E-3A15-3589CD7F86F1}"/>
              </a:ext>
            </a:extLst>
          </p:cNvPr>
          <p:cNvSpPr/>
          <p:nvPr/>
        </p:nvSpPr>
        <p:spPr>
          <a:xfrm>
            <a:off x="343641" y="5490753"/>
            <a:ext cx="2905921" cy="31350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100" dirty="0">
              <a:solidFill>
                <a:schemeClr val="accent3"/>
              </a:solidFill>
              <a:latin typeface="KoPub돋움체 Medium" panose="02020603020101020101" pitchFamily="18" charset="-127"/>
              <a:ea typeface="KoPub돋움체 Medium" panose="02020603020101020101" pitchFamily="18" charset="-127"/>
            </a:endParaRPr>
          </a:p>
        </p:txBody>
      </p:sp>
      <p:graphicFrame>
        <p:nvGraphicFramePr>
          <p:cNvPr id="43" name="차트 42">
            <a:extLst>
              <a:ext uri="{FF2B5EF4-FFF2-40B4-BE49-F238E27FC236}">
                <a16:creationId xmlns:a16="http://schemas.microsoft.com/office/drawing/2014/main" id="{304FB9CB-8193-D193-4E23-EA89CE92A4D9}"/>
              </a:ext>
            </a:extLst>
          </p:cNvPr>
          <p:cNvGraphicFramePr/>
          <p:nvPr>
            <p:extLst>
              <p:ext uri="{D42A27DB-BD31-4B8C-83A1-F6EECF244321}">
                <p14:modId xmlns:p14="http://schemas.microsoft.com/office/powerpoint/2010/main" val="626278102"/>
              </p:ext>
            </p:extLst>
          </p:nvPr>
        </p:nvGraphicFramePr>
        <p:xfrm>
          <a:off x="331143" y="5301556"/>
          <a:ext cx="3132000" cy="3744000"/>
        </p:xfrm>
        <a:graphic>
          <a:graphicData uri="http://schemas.openxmlformats.org/drawingml/2006/chart">
            <c:chart xmlns:c="http://schemas.openxmlformats.org/drawingml/2006/chart" xmlns:r="http://schemas.openxmlformats.org/officeDocument/2006/relationships" r:id="rId3"/>
          </a:graphicData>
        </a:graphic>
      </p:graphicFrame>
      <p:sp>
        <p:nvSpPr>
          <p:cNvPr id="44" name="TextBox 43">
            <a:extLst>
              <a:ext uri="{FF2B5EF4-FFF2-40B4-BE49-F238E27FC236}">
                <a16:creationId xmlns:a16="http://schemas.microsoft.com/office/drawing/2014/main" id="{960A8105-9C44-2592-A34D-D76DD8E6D1E9}"/>
              </a:ext>
            </a:extLst>
          </p:cNvPr>
          <p:cNvSpPr txBox="1"/>
          <p:nvPr/>
        </p:nvSpPr>
        <p:spPr>
          <a:xfrm>
            <a:off x="1771689" y="7563132"/>
            <a:ext cx="419655" cy="307777"/>
          </a:xfrm>
          <a:prstGeom prst="rect">
            <a:avLst/>
          </a:prstGeom>
          <a:noFill/>
        </p:spPr>
        <p:txBody>
          <a:bodyPr wrap="square" lIns="0" rIns="0">
            <a:spAutoFit/>
          </a:bodyPr>
          <a:lstStyle/>
          <a:p>
            <a:pPr algn="ctr"/>
            <a:r>
              <a:rPr lang="en-US" altLang="ko-KR" sz="900" dirty="0">
                <a:ln>
                  <a:solidFill>
                    <a:schemeClr val="accent1">
                      <a:alpha val="0"/>
                    </a:scheme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rPr>
              <a:t>+</a:t>
            </a:r>
            <a:r>
              <a:rPr lang="en-US" altLang="ko-KR" sz="1400" dirty="0">
                <a:ln>
                  <a:solidFill>
                    <a:schemeClr val="accent1">
                      <a:alpha val="0"/>
                    </a:schemeClr>
                  </a:solidFill>
                </a:ln>
                <a:solidFill>
                  <a:schemeClr val="tx1">
                    <a:lumMod val="50000"/>
                    <a:lumOff val="50000"/>
                  </a:schemeClr>
                </a:solidFill>
                <a:latin typeface="KPMG Bold" panose="020B0803030202040204" pitchFamily="34" charset="0"/>
                <a:ea typeface="KoPub돋움체 Medium" panose="02020603020101020101" pitchFamily="18" charset="-127"/>
              </a:rPr>
              <a:t>1ppt</a:t>
            </a:r>
            <a:endParaRPr lang="ko-KR" altLang="en-US" sz="1400" dirty="0">
              <a:ln>
                <a:solidFill>
                  <a:schemeClr val="accent1">
                    <a:alpha val="0"/>
                  </a:schemeClr>
                </a:solidFill>
              </a:ln>
              <a:solidFill>
                <a:schemeClr val="tx1">
                  <a:lumMod val="50000"/>
                  <a:lumOff val="50000"/>
                </a:schemeClr>
              </a:solidFill>
              <a:latin typeface="KPMG Bold" panose="020B0803030202040204" pitchFamily="34" charset="0"/>
              <a:ea typeface="KoPub돋움체 Medium" panose="02020603020101020101" pitchFamily="18" charset="-127"/>
            </a:endParaRPr>
          </a:p>
        </p:txBody>
      </p:sp>
      <p:sp>
        <p:nvSpPr>
          <p:cNvPr id="45" name="TextBox 44">
            <a:extLst>
              <a:ext uri="{FF2B5EF4-FFF2-40B4-BE49-F238E27FC236}">
                <a16:creationId xmlns:a16="http://schemas.microsoft.com/office/drawing/2014/main" id="{662BF059-B0C0-3691-1E5B-F839540C2A6C}"/>
              </a:ext>
            </a:extLst>
          </p:cNvPr>
          <p:cNvSpPr txBox="1"/>
          <p:nvPr/>
        </p:nvSpPr>
        <p:spPr>
          <a:xfrm>
            <a:off x="1762980" y="6551889"/>
            <a:ext cx="419655" cy="344181"/>
          </a:xfrm>
          <a:prstGeom prst="rect">
            <a:avLst/>
          </a:prstGeom>
          <a:noFill/>
        </p:spPr>
        <p:txBody>
          <a:bodyPr wrap="square" lIns="0" rIns="0">
            <a:spAutoFit/>
          </a:bodyPr>
          <a:lstStyle/>
          <a:p>
            <a:pPr algn="ctr"/>
            <a:r>
              <a:rPr lang="en-US" altLang="ko-KR" sz="900" dirty="0">
                <a:ln>
                  <a:solidFill>
                    <a:schemeClr val="accent1">
                      <a:alpha val="0"/>
                    </a:schemeClr>
                  </a:solidFill>
                </a:ln>
                <a:solidFill>
                  <a:srgbClr val="00338D"/>
                </a:solidFill>
                <a:latin typeface="KoPub돋움체 Medium" panose="02020603020101020101" pitchFamily="18" charset="-127"/>
                <a:ea typeface="KoPub돋움체 Medium" panose="02020603020101020101" pitchFamily="18" charset="-127"/>
              </a:rPr>
              <a:t>-</a:t>
            </a:r>
            <a:r>
              <a:rPr lang="en-US" altLang="ko-KR" sz="1400" dirty="0">
                <a:ln>
                  <a:solidFill>
                    <a:schemeClr val="accent1">
                      <a:alpha val="0"/>
                    </a:schemeClr>
                  </a:solidFill>
                </a:ln>
                <a:solidFill>
                  <a:schemeClr val="accent1"/>
                </a:solidFill>
                <a:latin typeface="KPMG Bold" panose="020B0803030202040204" pitchFamily="34" charset="0"/>
                <a:ea typeface="KoPub돋움체 Medium" panose="02020603020101020101" pitchFamily="18" charset="-127"/>
              </a:rPr>
              <a:t>5ppt</a:t>
            </a:r>
            <a:endParaRPr lang="ko-KR" altLang="en-US" sz="1400" dirty="0">
              <a:ln>
                <a:solidFill>
                  <a:schemeClr val="accent1">
                    <a:alpha val="0"/>
                  </a:schemeClr>
                </a:solidFill>
              </a:ln>
              <a:solidFill>
                <a:schemeClr val="accent1"/>
              </a:solidFill>
              <a:latin typeface="KPMG Bold" panose="020B0803030202040204" pitchFamily="34" charset="0"/>
              <a:ea typeface="KoPub돋움체 Medium" panose="02020603020101020101" pitchFamily="18" charset="-127"/>
            </a:endParaRPr>
          </a:p>
        </p:txBody>
      </p:sp>
      <p:sp>
        <p:nvSpPr>
          <p:cNvPr id="46" name="TextBox 45">
            <a:extLst>
              <a:ext uri="{FF2B5EF4-FFF2-40B4-BE49-F238E27FC236}">
                <a16:creationId xmlns:a16="http://schemas.microsoft.com/office/drawing/2014/main" id="{D299BEE9-DEB9-2152-6BF3-358331038CE3}"/>
              </a:ext>
            </a:extLst>
          </p:cNvPr>
          <p:cNvSpPr txBox="1"/>
          <p:nvPr/>
        </p:nvSpPr>
        <p:spPr>
          <a:xfrm>
            <a:off x="1762980" y="6286723"/>
            <a:ext cx="419655" cy="307777"/>
          </a:xfrm>
          <a:prstGeom prst="rect">
            <a:avLst/>
          </a:prstGeom>
          <a:noFill/>
        </p:spPr>
        <p:txBody>
          <a:bodyPr wrap="square" lIns="0" rIns="0">
            <a:spAutoFit/>
          </a:bodyPr>
          <a:lstStyle/>
          <a:p>
            <a:pPr algn="ctr"/>
            <a:r>
              <a:rPr lang="en-US" altLang="ko-KR" sz="900" dirty="0">
                <a:ln>
                  <a:solidFill>
                    <a:schemeClr val="accent1">
                      <a:alpha val="0"/>
                    </a:schemeClr>
                  </a:solidFill>
                </a:ln>
                <a:solidFill>
                  <a:schemeClr val="accent5"/>
                </a:solidFill>
                <a:latin typeface="KoPub돋움체 Medium" panose="02020603020101020101" pitchFamily="18" charset="-127"/>
                <a:ea typeface="KoPub돋움체 Medium" panose="02020603020101020101" pitchFamily="18" charset="-127"/>
              </a:rPr>
              <a:t>+</a:t>
            </a:r>
            <a:r>
              <a:rPr lang="en-US" altLang="ko-KR" sz="1400" dirty="0">
                <a:ln>
                  <a:solidFill>
                    <a:schemeClr val="accent1">
                      <a:alpha val="0"/>
                    </a:schemeClr>
                  </a:solidFill>
                </a:ln>
                <a:solidFill>
                  <a:schemeClr val="accent5"/>
                </a:solidFill>
                <a:latin typeface="KPMG Bold" panose="020B0803030202040204" pitchFamily="34" charset="0"/>
                <a:ea typeface="KoPub돋움체 Medium" panose="02020603020101020101" pitchFamily="18" charset="-127"/>
              </a:rPr>
              <a:t>1ppt</a:t>
            </a:r>
            <a:endParaRPr lang="ko-KR" altLang="en-US" sz="1400" dirty="0">
              <a:ln>
                <a:solidFill>
                  <a:schemeClr val="accent1">
                    <a:alpha val="0"/>
                  </a:schemeClr>
                </a:solidFill>
              </a:ln>
              <a:solidFill>
                <a:schemeClr val="accent5"/>
              </a:solidFill>
              <a:latin typeface="KPMG Bold" panose="020B0803030202040204" pitchFamily="34" charset="0"/>
              <a:ea typeface="KoPub돋움체 Medium" panose="02020603020101020101" pitchFamily="18" charset="-127"/>
            </a:endParaRPr>
          </a:p>
        </p:txBody>
      </p:sp>
      <p:sp>
        <p:nvSpPr>
          <p:cNvPr id="47" name="TextBox 46">
            <a:extLst>
              <a:ext uri="{FF2B5EF4-FFF2-40B4-BE49-F238E27FC236}">
                <a16:creationId xmlns:a16="http://schemas.microsoft.com/office/drawing/2014/main" id="{5E09D6F4-C03A-28AB-BB56-A08318D6D326}"/>
              </a:ext>
            </a:extLst>
          </p:cNvPr>
          <p:cNvSpPr txBox="1"/>
          <p:nvPr/>
        </p:nvSpPr>
        <p:spPr>
          <a:xfrm>
            <a:off x="1762980" y="6025551"/>
            <a:ext cx="419655" cy="344181"/>
          </a:xfrm>
          <a:prstGeom prst="rect">
            <a:avLst/>
          </a:prstGeom>
          <a:noFill/>
        </p:spPr>
        <p:txBody>
          <a:bodyPr wrap="square" lIns="0" rIns="0">
            <a:spAutoFit/>
          </a:bodyPr>
          <a:lstStyle/>
          <a:p>
            <a:pPr algn="ctr">
              <a:defRPr lang="en-US" altLang="ko-KR" sz="1400" b="0" i="0" u="none" strike="noStrike" kern="1200" baseline="0">
                <a:ln>
                  <a:solidFill>
                    <a:schemeClr val="accent1">
                      <a:alpha val="0"/>
                    </a:schemeClr>
                  </a:solidFill>
                </a:ln>
                <a:solidFill>
                  <a:schemeClr val="bg1">
                    <a:lumMod val="50000"/>
                  </a:schemeClr>
                </a:solidFill>
                <a:latin typeface="KPMG Bold" panose="020B0803030202040204" pitchFamily="34" charset="0"/>
                <a:ea typeface="KoPub돋움체 Medium" panose="02020603020101020101" pitchFamily="18" charset="-127"/>
                <a:cs typeface="+mn-cs"/>
              </a:defRPr>
            </a:pPr>
            <a:r>
              <a:rPr lang="en-US" altLang="ko-KR" sz="1400" dirty="0">
                <a:ln>
                  <a:solidFill>
                    <a:schemeClr val="accent1">
                      <a:alpha val="0"/>
                    </a:schemeClr>
                  </a:solidFill>
                </a:ln>
                <a:solidFill>
                  <a:srgbClr val="00B0F0"/>
                </a:solidFill>
                <a:latin typeface="KPMG Bold" panose="020B0803030202040204" pitchFamily="34" charset="0"/>
                <a:ea typeface="KoPub돋움체 Medium" panose="02020603020101020101" pitchFamily="18" charset="-127"/>
              </a:rPr>
              <a:t>+3ppt</a:t>
            </a:r>
            <a:endParaRPr lang="ko-KR" altLang="en-US" sz="1400" dirty="0">
              <a:ln>
                <a:solidFill>
                  <a:schemeClr val="accent1">
                    <a:alpha val="0"/>
                  </a:schemeClr>
                </a:solidFill>
              </a:ln>
              <a:solidFill>
                <a:srgbClr val="00B0F0"/>
              </a:solidFill>
              <a:latin typeface="KPMG Bold" panose="020B0803030202040204" pitchFamily="34" charset="0"/>
              <a:ea typeface="KoPub돋움체 Medium" panose="02020603020101020101" pitchFamily="18" charset="-127"/>
            </a:endParaRPr>
          </a:p>
        </p:txBody>
      </p:sp>
      <p:sp>
        <p:nvSpPr>
          <p:cNvPr id="48" name="직사각형 47">
            <a:extLst>
              <a:ext uri="{FF2B5EF4-FFF2-40B4-BE49-F238E27FC236}">
                <a16:creationId xmlns:a16="http://schemas.microsoft.com/office/drawing/2014/main" id="{D34769CC-49E1-42FB-5466-6B657760CDF9}"/>
              </a:ext>
            </a:extLst>
          </p:cNvPr>
          <p:cNvSpPr/>
          <p:nvPr/>
        </p:nvSpPr>
        <p:spPr>
          <a:xfrm>
            <a:off x="357795" y="9157898"/>
            <a:ext cx="2952000" cy="232165"/>
          </a:xfrm>
          <a:prstGeom prst="rect">
            <a:avLst/>
          </a:prstGeom>
          <a:noFill/>
          <a:ln w="3175">
            <a:noFill/>
          </a:ln>
        </p:spPr>
        <p:txBody>
          <a:bodyPr wrap="square" lIns="0" tIns="108000" rIns="0" bIns="0" rtlCol="0" anchor="b">
            <a:spAutoFit/>
          </a:bodyPr>
          <a:lstStyle/>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Source: Lazard(2023), ‘Secondary Market Report’, </a:t>
            </a:r>
            <a:r>
              <a:rPr lang="ko-KR" altLang="en-US" sz="800" dirty="0" err="1">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삼정</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KPMG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경제연구원 재구성</a:t>
            </a:r>
          </a:p>
        </p:txBody>
      </p:sp>
      <p:sp>
        <p:nvSpPr>
          <p:cNvPr id="56" name="직사각형 55">
            <a:extLst>
              <a:ext uri="{FF2B5EF4-FFF2-40B4-BE49-F238E27FC236}">
                <a16:creationId xmlns:a16="http://schemas.microsoft.com/office/drawing/2014/main" id="{FAF4C215-F29B-6F10-CB16-63E7908D54C9}"/>
              </a:ext>
            </a:extLst>
          </p:cNvPr>
          <p:cNvSpPr/>
          <p:nvPr/>
        </p:nvSpPr>
        <p:spPr>
          <a:xfrm>
            <a:off x="3580538" y="9034787"/>
            <a:ext cx="2952000" cy="355276"/>
          </a:xfrm>
          <a:prstGeom prst="rect">
            <a:avLst/>
          </a:prstGeom>
          <a:noFill/>
          <a:ln w="3175">
            <a:noFill/>
          </a:ln>
        </p:spPr>
        <p:txBody>
          <a:bodyPr wrap="square" lIns="0" tIns="108000" rIns="0" bIns="0" rtlCol="0" anchor="b">
            <a:spAutoFit/>
          </a:bodyPr>
          <a:lstStyle/>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Source: Lazard(2019~2023), ‘Secondary Market Report’, </a:t>
            </a:r>
            <a:r>
              <a:rPr lang="ko-KR" altLang="en-US" sz="800" dirty="0" err="1">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삼정</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KPMG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경제연구원 재구성</a:t>
            </a:r>
            <a:endPar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endParaRPr>
          </a:p>
        </p:txBody>
      </p:sp>
      <p:graphicFrame>
        <p:nvGraphicFramePr>
          <p:cNvPr id="66" name="차트 65">
            <a:extLst>
              <a:ext uri="{FF2B5EF4-FFF2-40B4-BE49-F238E27FC236}">
                <a16:creationId xmlns:a16="http://schemas.microsoft.com/office/drawing/2014/main" id="{3B0841FC-57CB-F148-5B2F-88E7FA803721}"/>
              </a:ext>
            </a:extLst>
          </p:cNvPr>
          <p:cNvGraphicFramePr/>
          <p:nvPr>
            <p:extLst>
              <p:ext uri="{D42A27DB-BD31-4B8C-83A1-F6EECF244321}">
                <p14:modId xmlns:p14="http://schemas.microsoft.com/office/powerpoint/2010/main" val="1005465397"/>
              </p:ext>
            </p:extLst>
          </p:nvPr>
        </p:nvGraphicFramePr>
        <p:xfrm>
          <a:off x="3509436" y="5301556"/>
          <a:ext cx="3132000" cy="3744000"/>
        </p:xfrm>
        <a:graphic>
          <a:graphicData uri="http://schemas.openxmlformats.org/drawingml/2006/chart">
            <c:chart xmlns:c="http://schemas.openxmlformats.org/drawingml/2006/chart" xmlns:r="http://schemas.openxmlformats.org/officeDocument/2006/relationships" r:id="rId4"/>
          </a:graphicData>
        </a:graphic>
      </p:graphicFrame>
      <p:sp>
        <p:nvSpPr>
          <p:cNvPr id="70" name="TextBox 69">
            <a:extLst>
              <a:ext uri="{FF2B5EF4-FFF2-40B4-BE49-F238E27FC236}">
                <a16:creationId xmlns:a16="http://schemas.microsoft.com/office/drawing/2014/main" id="{818249DA-1796-6514-87A5-5C31F99E3260}"/>
              </a:ext>
            </a:extLst>
          </p:cNvPr>
          <p:cNvSpPr txBox="1"/>
          <p:nvPr/>
        </p:nvSpPr>
        <p:spPr>
          <a:xfrm>
            <a:off x="4674981" y="7232591"/>
            <a:ext cx="381557" cy="366161"/>
          </a:xfrm>
          <a:prstGeom prst="rect">
            <a:avLst/>
          </a:prstGeom>
          <a:noFill/>
        </p:spPr>
        <p:txBody>
          <a:bodyPr wrap="square">
            <a:spAutoFit/>
          </a:bodyPr>
          <a:lstStyle/>
          <a:p>
            <a:r>
              <a:rPr lang="en-US" altLang="ko-KR" sz="1800">
                <a:ln>
                  <a:solidFill>
                    <a:schemeClr val="accent1">
                      <a:alpha val="0"/>
                    </a:schemeClr>
                  </a:solidFill>
                </a:ln>
                <a:latin typeface="KoPub돋움체 Medium" panose="02020603020101020101" pitchFamily="18" charset="-127"/>
                <a:ea typeface="KoPub돋움체 Medium" panose="02020603020101020101" pitchFamily="18" charset="-127"/>
              </a:rPr>
              <a:t>…</a:t>
            </a:r>
            <a:endParaRPr lang="ko-KR" altLang="en-US" dirty="0"/>
          </a:p>
        </p:txBody>
      </p:sp>
    </p:spTree>
    <p:extLst>
      <p:ext uri="{BB962C8B-B14F-4D97-AF65-F5344CB8AC3E}">
        <p14:creationId xmlns:p14="http://schemas.microsoft.com/office/powerpoint/2010/main" val="3503962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097088" y="1243535"/>
            <a:ext cx="4427537" cy="4553022"/>
          </a:xfrm>
          <a:prstGeom prst="rect">
            <a:avLst/>
          </a:prstGeom>
          <a:no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라자드가</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실시한 설문조사에 따르면</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GP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주도형 거래에 참여한 응답자의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87%</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는 투자에 참여한 펀드가 결성된 해를 의미하는 빈티지</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(Vintage)</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2015</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이후라고 응답하였다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이는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GP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주도형 거래가 최근 몇 년간 주로 이루어졌거나</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거래가 증가하고 있다는 것을 의미하며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시장에서 컨티뉴에이션 펀드가 활성화된 기간이 비교적 길지 않음을 보여준다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이와 더불어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87%</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의 응답자는 단일자산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(Single-asset)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세컨더리 시장에서 자산의 평균 보유기간은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5</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미만이라고 응답하였는데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이는 단일자산 세컨더리 시장이 단기적인 수익을 추구하는 투자자들에게 인기있는 수단으로 활용되고 있음을 의미한다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세컨더리 시장 거래량과 관련하여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2022</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년에는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2021</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년의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1,260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억 달러 대비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19%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감소한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1,020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억 달러를 기록하며 부진한 모습을 보였다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그러나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라자드에</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따르면</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2023</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세컨더리 시장 거래량은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2022</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대비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32.4%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증가한 약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1,350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억 달러</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2024</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년에는 전년대비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11.1%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증가한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1,500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억 달러에 이를 것으로 추정하며 향후 세컨더리 시장의 건실한 성장세를 전망하였다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이는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PE</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시장의 성장과 더불어 최근 컨티뉴에이션 펀드가 회수를 위한 효과적인 수단이라는 인식이 확대되고</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시중 유동성 감소 등으로 세컨더리 시장을 찾는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투자자가 증가하였으며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향후에도 컨티뉴에이션 펀드를 특정자산에 대한 장기 보유</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재투자를 위한 긍정적인 수단으로 고려하는 점 등이 반영된 것으로 판단된다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endPar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endParaRPr>
          </a:p>
          <a:p>
            <a:pPr algn="just" defTabSz="520700" eaLnBrk="0" hangingPunct="0">
              <a:lnSpc>
                <a:spcPct val="125000"/>
              </a:lnSpc>
              <a:spcBef>
                <a:spcPts val="600"/>
              </a:spcBef>
              <a:spcAft>
                <a:spcPts val="600"/>
              </a:spcAft>
              <a:defRPr/>
            </a:pPr>
            <a:endPar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endParaRPr>
          </a:p>
        </p:txBody>
      </p:sp>
      <p:grpSp>
        <p:nvGrpSpPr>
          <p:cNvPr id="28" name="그룹 27">
            <a:extLst>
              <a:ext uri="{FF2B5EF4-FFF2-40B4-BE49-F238E27FC236}">
                <a16:creationId xmlns:a16="http://schemas.microsoft.com/office/drawing/2014/main" id="{4A1DEC6A-F4E2-4E81-A76B-3019E054C6FB}"/>
              </a:ext>
            </a:extLst>
          </p:cNvPr>
          <p:cNvGrpSpPr/>
          <p:nvPr/>
        </p:nvGrpSpPr>
        <p:grpSpPr>
          <a:xfrm>
            <a:off x="162169" y="2321087"/>
            <a:ext cx="1813778" cy="2792063"/>
            <a:chOff x="162169" y="1816262"/>
            <a:chExt cx="1813778" cy="2792063"/>
          </a:xfrm>
        </p:grpSpPr>
        <p:sp>
          <p:nvSpPr>
            <p:cNvPr id="29" name="TextBox 28">
              <a:extLst>
                <a:ext uri="{FF2B5EF4-FFF2-40B4-BE49-F238E27FC236}">
                  <a16:creationId xmlns:a16="http://schemas.microsoft.com/office/drawing/2014/main" id="{E6999A7B-8E49-46EE-8E68-E7DF834EB402}"/>
                </a:ext>
              </a:extLst>
            </p:cNvPr>
            <p:cNvSpPr txBox="1"/>
            <p:nvPr/>
          </p:nvSpPr>
          <p:spPr>
            <a:xfrm>
              <a:off x="1427843" y="3407996"/>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sp>
          <p:nvSpPr>
            <p:cNvPr id="30" name="TextBox 29">
              <a:extLst>
                <a:ext uri="{FF2B5EF4-FFF2-40B4-BE49-F238E27FC236}">
                  <a16:creationId xmlns:a16="http://schemas.microsoft.com/office/drawing/2014/main" id="{6CE16CC2-684E-4969-9E6D-112CC9245425}"/>
                </a:ext>
              </a:extLst>
            </p:cNvPr>
            <p:cNvSpPr txBox="1"/>
            <p:nvPr/>
          </p:nvSpPr>
          <p:spPr>
            <a:xfrm>
              <a:off x="162169" y="1816262"/>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a:solidFill>
                    <a:srgbClr val="ACEAFF"/>
                  </a:solidFill>
                </a:rPr>
                <a:t>“</a:t>
              </a:r>
              <a:endParaRPr lang="ko-KR" altLang="en-US">
                <a:solidFill>
                  <a:srgbClr val="ACEAFF"/>
                </a:solidFill>
              </a:endParaRPr>
            </a:p>
          </p:txBody>
        </p:sp>
        <p:sp>
          <p:nvSpPr>
            <p:cNvPr id="31" name="TextBox 30">
              <a:extLst>
                <a:ext uri="{FF2B5EF4-FFF2-40B4-BE49-F238E27FC236}">
                  <a16:creationId xmlns:a16="http://schemas.microsoft.com/office/drawing/2014/main" id="{83C0EF0D-5375-4DDF-A575-D6AE4E89EFD8}"/>
                </a:ext>
              </a:extLst>
            </p:cNvPr>
            <p:cNvSpPr txBox="1"/>
            <p:nvPr/>
          </p:nvSpPr>
          <p:spPr>
            <a:xfrm>
              <a:off x="405765" y="2248598"/>
              <a:ext cx="1570182" cy="1223733"/>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ko-KR" altLang="en-US" spc="-20" dirty="0">
                  <a:solidFill>
                    <a:schemeClr val="accent4"/>
                  </a:solidFill>
                </a:rPr>
                <a:t>세컨더리 시장은 향후에도 성장을 지속하여 </a:t>
              </a:r>
              <a:r>
                <a:rPr lang="en-US" altLang="ko-KR" spc="-20" dirty="0">
                  <a:solidFill>
                    <a:schemeClr val="accent4"/>
                  </a:solidFill>
                </a:rPr>
                <a:t>2023</a:t>
              </a:r>
              <a:r>
                <a:rPr lang="ko-KR" altLang="en-US" spc="-20" dirty="0">
                  <a:solidFill>
                    <a:schemeClr val="accent4"/>
                  </a:solidFill>
                </a:rPr>
                <a:t>년 거래량은 약 </a:t>
              </a:r>
              <a:r>
                <a:rPr lang="en-US" altLang="ko-KR" spc="-20" dirty="0">
                  <a:solidFill>
                    <a:schemeClr val="accent4"/>
                  </a:solidFill>
                </a:rPr>
                <a:t>1,350</a:t>
              </a:r>
              <a:r>
                <a:rPr lang="ko-KR" altLang="en-US" spc="-20" dirty="0">
                  <a:solidFill>
                    <a:schemeClr val="accent4"/>
                  </a:solidFill>
                </a:rPr>
                <a:t>억 달러</a:t>
              </a:r>
              <a:r>
                <a:rPr lang="en-US" altLang="ko-KR" spc="-20" dirty="0">
                  <a:solidFill>
                    <a:schemeClr val="accent4"/>
                  </a:solidFill>
                </a:rPr>
                <a:t>, 2024</a:t>
              </a:r>
              <a:r>
                <a:rPr lang="ko-KR" altLang="en-US" spc="-20" dirty="0">
                  <a:solidFill>
                    <a:schemeClr val="accent4"/>
                  </a:solidFill>
                </a:rPr>
                <a:t>년에는 </a:t>
              </a:r>
              <a:r>
                <a:rPr lang="en-US" altLang="ko-KR" spc="-20" dirty="0">
                  <a:solidFill>
                    <a:schemeClr val="accent4"/>
                  </a:solidFill>
                </a:rPr>
                <a:t>1,500</a:t>
              </a:r>
              <a:r>
                <a:rPr lang="ko-KR" altLang="en-US" spc="-20" dirty="0">
                  <a:solidFill>
                    <a:schemeClr val="accent4"/>
                  </a:solidFill>
                </a:rPr>
                <a:t>억 달러로 증가할 것으로 추정 </a:t>
              </a:r>
              <a:endParaRPr lang="en-US" altLang="ko-KR" spc="-20" dirty="0">
                <a:solidFill>
                  <a:schemeClr val="accent4"/>
                </a:solidFill>
              </a:endParaRPr>
            </a:p>
          </p:txBody>
        </p:sp>
      </p:grpSp>
      <p:cxnSp>
        <p:nvCxnSpPr>
          <p:cNvPr id="61" name="직선 연결선 60">
            <a:extLst>
              <a:ext uri="{FF2B5EF4-FFF2-40B4-BE49-F238E27FC236}">
                <a16:creationId xmlns:a16="http://schemas.microsoft.com/office/drawing/2014/main" id="{58881B49-E7F3-4AFC-ADF7-3D01655E7DCF}"/>
              </a:ext>
            </a:extLst>
          </p:cNvPr>
          <p:cNvCxnSpPr>
            <a:cxnSpLocks/>
          </p:cNvCxnSpPr>
          <p:nvPr/>
        </p:nvCxnSpPr>
        <p:spPr>
          <a:xfrm>
            <a:off x="1957388" y="1281113"/>
            <a:ext cx="0" cy="345600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9E5CB00F-92F2-D4AF-D1F3-EDF29EB604C0}"/>
              </a:ext>
            </a:extLst>
          </p:cNvPr>
          <p:cNvSpPr txBox="1"/>
          <p:nvPr/>
        </p:nvSpPr>
        <p:spPr>
          <a:xfrm>
            <a:off x="315009" y="4671288"/>
            <a:ext cx="2952000" cy="545978"/>
          </a:xfrm>
          <a:prstGeom prst="rect">
            <a:avLst/>
          </a:prstGeom>
          <a:ln w="3175">
            <a:noFill/>
          </a:ln>
        </p:spPr>
        <p:txBody>
          <a:bodyPr wrap="square" lIns="0" tIns="108000" rIns="0" bIns="0" anchor="ctr" anchorCtr="0">
            <a:no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r>
              <a:rPr lang="en-US" altLang="ko-KR" dirty="0">
                <a:solidFill>
                  <a:schemeClr val="tx1">
                    <a:lumMod val="85000"/>
                    <a:lumOff val="15000"/>
                  </a:schemeClr>
                </a:solidFill>
              </a:rPr>
              <a:t>[ </a:t>
            </a:r>
            <a:r>
              <a:rPr lang="ko-KR" altLang="en-US" dirty="0">
                <a:solidFill>
                  <a:schemeClr val="tx1">
                    <a:lumMod val="85000"/>
                    <a:lumOff val="15000"/>
                  </a:schemeClr>
                </a:solidFill>
              </a:rPr>
              <a:t>세컨더리 마켓 관련 설문조사 결과 </a:t>
            </a:r>
            <a:r>
              <a:rPr lang="en-US" altLang="ko-KR" dirty="0">
                <a:solidFill>
                  <a:schemeClr val="tx1">
                    <a:lumMod val="85000"/>
                    <a:lumOff val="15000"/>
                  </a:schemeClr>
                </a:solidFill>
              </a:rPr>
              <a:t>]</a:t>
            </a:r>
            <a:endParaRPr lang="ko-KR" altLang="en-US" dirty="0">
              <a:solidFill>
                <a:schemeClr val="tx1">
                  <a:lumMod val="85000"/>
                  <a:lumOff val="15000"/>
                </a:schemeClr>
              </a:solidFill>
            </a:endParaRPr>
          </a:p>
        </p:txBody>
      </p:sp>
      <p:sp>
        <p:nvSpPr>
          <p:cNvPr id="21" name="object 7">
            <a:extLst>
              <a:ext uri="{FF2B5EF4-FFF2-40B4-BE49-F238E27FC236}">
                <a16:creationId xmlns:a16="http://schemas.microsoft.com/office/drawing/2014/main" id="{C7A5FEA8-5FD8-67BA-FD76-9EC898984EB7}"/>
              </a:ext>
            </a:extLst>
          </p:cNvPr>
          <p:cNvSpPr txBox="1"/>
          <p:nvPr/>
        </p:nvSpPr>
        <p:spPr>
          <a:xfrm>
            <a:off x="1824038" y="5639295"/>
            <a:ext cx="1332000" cy="717825"/>
          </a:xfrm>
          <a:prstGeom prst="rect">
            <a:avLst/>
          </a:prstGeom>
        </p:spPr>
        <p:txBody>
          <a:bodyPr vert="horz" wrap="square" lIns="0" tIns="12700" rIns="0" bIns="0" rtlCol="0">
            <a:spAutoFit/>
          </a:bodyPr>
          <a:lstStyle/>
          <a:p>
            <a:pPr marL="38100" marR="30480">
              <a:lnSpc>
                <a:spcPct val="105200"/>
              </a:lnSpc>
              <a:spcBef>
                <a:spcPts val="100"/>
              </a:spcBef>
            </a:pPr>
            <a:r>
              <a:rPr lang="en-US" altLang="ko-KR" sz="1100" b="1" spc="-50" dirty="0">
                <a:ln>
                  <a:solidFill>
                    <a:schemeClr val="bg1">
                      <a:lumMod val="75000"/>
                      <a:alpha val="0"/>
                    </a:scheme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GP </a:t>
            </a:r>
            <a:r>
              <a:rPr lang="ko-KR" altLang="en-US" sz="1100" b="1" spc="-50" dirty="0">
                <a:ln>
                  <a:solidFill>
                    <a:schemeClr val="bg1">
                      <a:lumMod val="75000"/>
                      <a:alpha val="0"/>
                    </a:scheme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주도형 거래에 참여한 응답자의 </a:t>
            </a:r>
            <a:r>
              <a:rPr lang="en-US" altLang="ko-KR" sz="1100" b="1" spc="-50" dirty="0">
                <a:ln>
                  <a:solidFill>
                    <a:schemeClr val="bg1">
                      <a:lumMod val="75000"/>
                      <a:alpha val="0"/>
                    </a:scheme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87%</a:t>
            </a:r>
            <a:r>
              <a:rPr lang="ko-KR" altLang="en-US" sz="1100" b="1" spc="-50" dirty="0">
                <a:ln>
                  <a:solidFill>
                    <a:schemeClr val="bg1">
                      <a:lumMod val="75000"/>
                      <a:alpha val="0"/>
                    </a:scheme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는 해당 거래가 </a:t>
            </a:r>
            <a:r>
              <a:rPr lang="en-US" altLang="ko-KR" sz="1100" b="1" spc="-50" dirty="0">
                <a:ln>
                  <a:solidFill>
                    <a:schemeClr val="bg1">
                      <a:lumMod val="75000"/>
                      <a:alpha val="0"/>
                    </a:scheme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2015</a:t>
            </a:r>
            <a:r>
              <a:rPr lang="ko-KR" altLang="en-US" sz="1100" b="1" spc="-50" dirty="0">
                <a:ln>
                  <a:solidFill>
                    <a:schemeClr val="bg1">
                      <a:lumMod val="75000"/>
                      <a:alpha val="0"/>
                    </a:scheme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년 이후에 이루어졌다고 응답</a:t>
            </a:r>
          </a:p>
        </p:txBody>
      </p:sp>
      <p:sp>
        <p:nvSpPr>
          <p:cNvPr id="22" name="object 7">
            <a:extLst>
              <a:ext uri="{FF2B5EF4-FFF2-40B4-BE49-F238E27FC236}">
                <a16:creationId xmlns:a16="http://schemas.microsoft.com/office/drawing/2014/main" id="{3AD29DA9-1C0C-1260-4A8A-DDA652E5C112}"/>
              </a:ext>
            </a:extLst>
          </p:cNvPr>
          <p:cNvSpPr txBox="1"/>
          <p:nvPr/>
        </p:nvSpPr>
        <p:spPr>
          <a:xfrm>
            <a:off x="1824038" y="7388937"/>
            <a:ext cx="1332000" cy="1073307"/>
          </a:xfrm>
          <a:prstGeom prst="rect">
            <a:avLst/>
          </a:prstGeom>
        </p:spPr>
        <p:txBody>
          <a:bodyPr vert="horz" wrap="square" lIns="0" tIns="12700" rIns="0" bIns="0" rtlCol="0">
            <a:spAutoFit/>
          </a:bodyPr>
          <a:lstStyle/>
          <a:p>
            <a:pPr marL="38100" marR="30480">
              <a:lnSpc>
                <a:spcPct val="105200"/>
              </a:lnSpc>
              <a:spcBef>
                <a:spcPts val="100"/>
              </a:spcBef>
            </a:pPr>
            <a:r>
              <a:rPr lang="en-US" altLang="ko-KR" sz="1100" b="1" spc="-50" dirty="0">
                <a:ln>
                  <a:solidFill>
                    <a:schemeClr val="bg1">
                      <a:lumMod val="75000"/>
                      <a:alpha val="0"/>
                    </a:scheme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GP </a:t>
            </a:r>
            <a:r>
              <a:rPr lang="ko-KR" altLang="en-US" sz="1100" b="1" spc="-50" dirty="0">
                <a:ln>
                  <a:solidFill>
                    <a:schemeClr val="bg1">
                      <a:lumMod val="75000"/>
                      <a:alpha val="0"/>
                    </a:scheme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주도형 거래에 참여한 응답자의 </a:t>
            </a:r>
            <a:r>
              <a:rPr lang="en-US" altLang="ko-KR" sz="1100" b="1" spc="-50" dirty="0">
                <a:ln>
                  <a:solidFill>
                    <a:schemeClr val="bg1">
                      <a:lumMod val="75000"/>
                      <a:alpha val="0"/>
                    </a:scheme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82%</a:t>
            </a:r>
            <a:r>
              <a:rPr lang="ko-KR" altLang="en-US" sz="1100" b="1" spc="-50" dirty="0">
                <a:ln>
                  <a:solidFill>
                    <a:schemeClr val="bg1">
                      <a:lumMod val="75000"/>
                      <a:alpha val="0"/>
                    </a:scheme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는 단일자산 세컨더리 시장에서 평균 자산보유 기간이 </a:t>
            </a:r>
            <a:r>
              <a:rPr lang="en-US" altLang="ko-KR" sz="1100" b="1" spc="-50" dirty="0">
                <a:ln>
                  <a:solidFill>
                    <a:schemeClr val="bg1">
                      <a:lumMod val="75000"/>
                      <a:alpha val="0"/>
                    </a:scheme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5</a:t>
            </a:r>
            <a:r>
              <a:rPr lang="ko-KR" altLang="en-US" sz="1100" b="1" spc="-50" dirty="0">
                <a:ln>
                  <a:solidFill>
                    <a:schemeClr val="bg1">
                      <a:lumMod val="75000"/>
                      <a:alpha val="0"/>
                    </a:scheme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년 미만이라고 응답</a:t>
            </a:r>
          </a:p>
        </p:txBody>
      </p:sp>
      <p:grpSp>
        <p:nvGrpSpPr>
          <p:cNvPr id="37" name="그룹 36">
            <a:extLst>
              <a:ext uri="{FF2B5EF4-FFF2-40B4-BE49-F238E27FC236}">
                <a16:creationId xmlns:a16="http://schemas.microsoft.com/office/drawing/2014/main" id="{D097C1CF-39C5-98A2-CB63-961CE6D11E89}"/>
              </a:ext>
            </a:extLst>
          </p:cNvPr>
          <p:cNvGrpSpPr/>
          <p:nvPr/>
        </p:nvGrpSpPr>
        <p:grpSpPr>
          <a:xfrm>
            <a:off x="315009" y="4967163"/>
            <a:ext cx="1570182" cy="2062088"/>
            <a:chOff x="1247820" y="4702556"/>
            <a:chExt cx="1722800" cy="2394805"/>
          </a:xfrm>
        </p:grpSpPr>
        <p:graphicFrame>
          <p:nvGraphicFramePr>
            <p:cNvPr id="38" name="차트 37">
              <a:extLst>
                <a:ext uri="{FF2B5EF4-FFF2-40B4-BE49-F238E27FC236}">
                  <a16:creationId xmlns:a16="http://schemas.microsoft.com/office/drawing/2014/main" id="{B739808E-8691-C6E4-2CE9-23491BF34C05}"/>
                </a:ext>
              </a:extLst>
            </p:cNvPr>
            <p:cNvGraphicFramePr/>
            <p:nvPr>
              <p:extLst>
                <p:ext uri="{D42A27DB-BD31-4B8C-83A1-F6EECF244321}">
                  <p14:modId xmlns:p14="http://schemas.microsoft.com/office/powerpoint/2010/main" val="1674178871"/>
                </p:ext>
              </p:extLst>
            </p:nvPr>
          </p:nvGraphicFramePr>
          <p:xfrm>
            <a:off x="1247820" y="4702556"/>
            <a:ext cx="1722800" cy="2394805"/>
          </p:xfrm>
          <a:graphic>
            <a:graphicData uri="http://schemas.openxmlformats.org/drawingml/2006/chart">
              <c:chart xmlns:c="http://schemas.openxmlformats.org/drawingml/2006/chart" xmlns:r="http://schemas.openxmlformats.org/officeDocument/2006/relationships" r:id="rId3"/>
            </a:graphicData>
          </a:graphic>
        </p:graphicFrame>
        <p:sp>
          <p:nvSpPr>
            <p:cNvPr id="39" name="object 22">
              <a:extLst>
                <a:ext uri="{FF2B5EF4-FFF2-40B4-BE49-F238E27FC236}">
                  <a16:creationId xmlns:a16="http://schemas.microsoft.com/office/drawing/2014/main" id="{292B7A01-C7F6-53AB-82A6-DE88FB18E8BE}"/>
                </a:ext>
              </a:extLst>
            </p:cNvPr>
            <p:cNvSpPr txBox="1"/>
            <p:nvPr/>
          </p:nvSpPr>
          <p:spPr>
            <a:xfrm>
              <a:off x="1565677" y="5448355"/>
              <a:ext cx="1078836" cy="893342"/>
            </a:xfrm>
            <a:prstGeom prst="rect">
              <a:avLst/>
            </a:prstGeom>
          </p:spPr>
          <p:txBody>
            <a:bodyPr vert="horz" wrap="square" lIns="0" tIns="111760" rIns="0" bIns="0" rtlCol="0" anchor="ctr">
              <a:noAutofit/>
            </a:bodyPr>
            <a:lstStyle>
              <a:defPPr>
                <a:defRPr lang="en-US"/>
              </a:defPPr>
              <a:lvl1pPr marR="5080" algn="ctr">
                <a:lnSpc>
                  <a:spcPct val="105300"/>
                </a:lnSpc>
                <a:spcBef>
                  <a:spcPts val="880"/>
                </a:spcBef>
                <a:defRPr sz="4400" b="1" i="0" spc="5">
                  <a:solidFill>
                    <a:srgbClr val="01219A"/>
                  </a:solidFill>
                  <a:latin typeface="KPMG Bold" panose="020B0803030202040204" pitchFamily="34" charset="0"/>
                  <a:cs typeface="Tahoma"/>
                </a:defRPr>
              </a:lvl1pPr>
            </a:lstStyle>
            <a:p>
              <a:r>
                <a:rPr lang="en-US" altLang="ko-KR" sz="3200" dirty="0"/>
                <a:t>87</a:t>
              </a:r>
              <a:r>
                <a:rPr sz="3200" dirty="0"/>
                <a:t>%</a:t>
              </a:r>
            </a:p>
          </p:txBody>
        </p:sp>
      </p:grpSp>
      <p:graphicFrame>
        <p:nvGraphicFramePr>
          <p:cNvPr id="52" name="차트 51">
            <a:extLst>
              <a:ext uri="{FF2B5EF4-FFF2-40B4-BE49-F238E27FC236}">
                <a16:creationId xmlns:a16="http://schemas.microsoft.com/office/drawing/2014/main" id="{CC61E678-E11D-EF89-8C79-6B6DE871CAAB}"/>
              </a:ext>
            </a:extLst>
          </p:cNvPr>
          <p:cNvGraphicFramePr/>
          <p:nvPr>
            <p:extLst>
              <p:ext uri="{D42A27DB-BD31-4B8C-83A1-F6EECF244321}">
                <p14:modId xmlns:p14="http://schemas.microsoft.com/office/powerpoint/2010/main" val="1877338518"/>
              </p:ext>
            </p:extLst>
          </p:nvPr>
        </p:nvGraphicFramePr>
        <p:xfrm>
          <a:off x="3324237" y="4956059"/>
          <a:ext cx="3564000" cy="3744000"/>
        </p:xfrm>
        <a:graphic>
          <a:graphicData uri="http://schemas.openxmlformats.org/drawingml/2006/chart">
            <c:chart xmlns:c="http://schemas.openxmlformats.org/drawingml/2006/chart" xmlns:r="http://schemas.openxmlformats.org/officeDocument/2006/relationships" r:id="rId4"/>
          </a:graphicData>
        </a:graphic>
      </p:graphicFrame>
      <p:grpSp>
        <p:nvGrpSpPr>
          <p:cNvPr id="56" name="그룹 55">
            <a:extLst>
              <a:ext uri="{FF2B5EF4-FFF2-40B4-BE49-F238E27FC236}">
                <a16:creationId xmlns:a16="http://schemas.microsoft.com/office/drawing/2014/main" id="{28AB15F9-6200-401A-DC3E-A5A2947D4754}"/>
              </a:ext>
            </a:extLst>
          </p:cNvPr>
          <p:cNvGrpSpPr/>
          <p:nvPr/>
        </p:nvGrpSpPr>
        <p:grpSpPr>
          <a:xfrm>
            <a:off x="315009" y="6801581"/>
            <a:ext cx="1570182" cy="2062088"/>
            <a:chOff x="1247820" y="4702556"/>
            <a:chExt cx="1722800" cy="2394805"/>
          </a:xfrm>
        </p:grpSpPr>
        <p:graphicFrame>
          <p:nvGraphicFramePr>
            <p:cNvPr id="57" name="차트 56">
              <a:extLst>
                <a:ext uri="{FF2B5EF4-FFF2-40B4-BE49-F238E27FC236}">
                  <a16:creationId xmlns:a16="http://schemas.microsoft.com/office/drawing/2014/main" id="{D9C1B334-40C5-3D64-A09D-74C6B8D87267}"/>
                </a:ext>
              </a:extLst>
            </p:cNvPr>
            <p:cNvGraphicFramePr/>
            <p:nvPr>
              <p:extLst>
                <p:ext uri="{D42A27DB-BD31-4B8C-83A1-F6EECF244321}">
                  <p14:modId xmlns:p14="http://schemas.microsoft.com/office/powerpoint/2010/main" val="3619197904"/>
                </p:ext>
              </p:extLst>
            </p:nvPr>
          </p:nvGraphicFramePr>
          <p:xfrm>
            <a:off x="1247820" y="4702556"/>
            <a:ext cx="1722800" cy="2394805"/>
          </p:xfrm>
          <a:graphic>
            <a:graphicData uri="http://schemas.openxmlformats.org/drawingml/2006/chart">
              <c:chart xmlns:c="http://schemas.openxmlformats.org/drawingml/2006/chart" xmlns:r="http://schemas.openxmlformats.org/officeDocument/2006/relationships" r:id="rId5"/>
            </a:graphicData>
          </a:graphic>
        </p:graphicFrame>
        <p:sp>
          <p:nvSpPr>
            <p:cNvPr id="58" name="object 22">
              <a:extLst>
                <a:ext uri="{FF2B5EF4-FFF2-40B4-BE49-F238E27FC236}">
                  <a16:creationId xmlns:a16="http://schemas.microsoft.com/office/drawing/2014/main" id="{4F447301-21DB-4E6E-9A88-848B601732F4}"/>
                </a:ext>
              </a:extLst>
            </p:cNvPr>
            <p:cNvSpPr txBox="1"/>
            <p:nvPr/>
          </p:nvSpPr>
          <p:spPr>
            <a:xfrm>
              <a:off x="1565677" y="5448355"/>
              <a:ext cx="1078836" cy="893342"/>
            </a:xfrm>
            <a:prstGeom prst="rect">
              <a:avLst/>
            </a:prstGeom>
          </p:spPr>
          <p:txBody>
            <a:bodyPr vert="horz" wrap="square" lIns="0" tIns="111760" rIns="0" bIns="0" rtlCol="0" anchor="ctr">
              <a:noAutofit/>
            </a:bodyPr>
            <a:lstStyle>
              <a:defPPr>
                <a:defRPr lang="en-US"/>
              </a:defPPr>
              <a:lvl1pPr marR="5080" algn="ctr">
                <a:lnSpc>
                  <a:spcPct val="105300"/>
                </a:lnSpc>
                <a:spcBef>
                  <a:spcPts val="880"/>
                </a:spcBef>
                <a:defRPr sz="4400" b="1" i="0" spc="5">
                  <a:solidFill>
                    <a:srgbClr val="01219A"/>
                  </a:solidFill>
                  <a:latin typeface="KPMG Bold" panose="020B0803030202040204" pitchFamily="34" charset="0"/>
                  <a:cs typeface="Tahoma"/>
                </a:defRPr>
              </a:lvl1pPr>
            </a:lstStyle>
            <a:p>
              <a:r>
                <a:rPr lang="en-US" altLang="ko-KR" sz="3200" dirty="0"/>
                <a:t>82</a:t>
              </a:r>
              <a:r>
                <a:rPr sz="3200" dirty="0"/>
                <a:t>%</a:t>
              </a:r>
            </a:p>
          </p:txBody>
        </p:sp>
      </p:grpSp>
      <p:sp>
        <p:nvSpPr>
          <p:cNvPr id="59" name="TextBox 58">
            <a:extLst>
              <a:ext uri="{FF2B5EF4-FFF2-40B4-BE49-F238E27FC236}">
                <a16:creationId xmlns:a16="http://schemas.microsoft.com/office/drawing/2014/main" id="{22548E30-40F7-F648-A3C6-33D35EB84727}"/>
              </a:ext>
            </a:extLst>
          </p:cNvPr>
          <p:cNvSpPr txBox="1"/>
          <p:nvPr/>
        </p:nvSpPr>
        <p:spPr>
          <a:xfrm>
            <a:off x="3324237" y="4671288"/>
            <a:ext cx="2952000" cy="545978"/>
          </a:xfrm>
          <a:prstGeom prst="rect">
            <a:avLst/>
          </a:prstGeom>
          <a:ln w="3175">
            <a:noFill/>
          </a:ln>
        </p:spPr>
        <p:txBody>
          <a:bodyPr wrap="square" lIns="0" tIns="108000" rIns="0" bIns="0" anchor="ctr" anchorCtr="0">
            <a:no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r>
              <a:rPr lang="en-US" altLang="ko-KR" dirty="0">
                <a:solidFill>
                  <a:schemeClr val="tx1">
                    <a:lumMod val="85000"/>
                    <a:lumOff val="15000"/>
                  </a:schemeClr>
                </a:solidFill>
              </a:rPr>
              <a:t>[ </a:t>
            </a:r>
            <a:r>
              <a:rPr lang="ko-KR" altLang="en-US" dirty="0">
                <a:solidFill>
                  <a:schemeClr val="tx1">
                    <a:lumMod val="85000"/>
                    <a:lumOff val="15000"/>
                  </a:schemeClr>
                </a:solidFill>
              </a:rPr>
              <a:t>세컨더리 마켓 거래량 추이 및 향후 전망 </a:t>
            </a:r>
            <a:r>
              <a:rPr lang="en-US" altLang="ko-KR" dirty="0">
                <a:solidFill>
                  <a:schemeClr val="tx1">
                    <a:lumMod val="85000"/>
                    <a:lumOff val="15000"/>
                  </a:schemeClr>
                </a:solidFill>
              </a:rPr>
              <a:t>]</a:t>
            </a:r>
            <a:endParaRPr lang="ko-KR" altLang="en-US" dirty="0">
              <a:solidFill>
                <a:schemeClr val="tx1">
                  <a:lumMod val="85000"/>
                  <a:lumOff val="15000"/>
                </a:schemeClr>
              </a:solidFill>
            </a:endParaRPr>
          </a:p>
        </p:txBody>
      </p:sp>
      <p:sp>
        <p:nvSpPr>
          <p:cNvPr id="62" name="직사각형 61">
            <a:extLst>
              <a:ext uri="{FF2B5EF4-FFF2-40B4-BE49-F238E27FC236}">
                <a16:creationId xmlns:a16="http://schemas.microsoft.com/office/drawing/2014/main" id="{718E3EC7-7807-01F9-96BD-81F06E335A5F}"/>
              </a:ext>
            </a:extLst>
          </p:cNvPr>
          <p:cNvSpPr/>
          <p:nvPr/>
        </p:nvSpPr>
        <p:spPr>
          <a:xfrm>
            <a:off x="333376" y="8882387"/>
            <a:ext cx="2952000" cy="355276"/>
          </a:xfrm>
          <a:prstGeom prst="rect">
            <a:avLst/>
          </a:prstGeom>
          <a:noFill/>
          <a:ln w="3175">
            <a:noFill/>
          </a:ln>
        </p:spPr>
        <p:txBody>
          <a:bodyPr wrap="square" lIns="0" tIns="108000" rIns="0" bIns="0" rtlCol="0" anchor="b">
            <a:spAutoFit/>
          </a:bodyPr>
          <a:lstStyle/>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Source: Lazard(2023), ‘Secondary Market Report’, </a:t>
            </a:r>
            <a:r>
              <a:rPr lang="ko-KR" altLang="en-US" sz="800" dirty="0" err="1">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삼정</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KPMG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경제연구원 재구성</a:t>
            </a:r>
            <a:endPar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endParaRPr>
          </a:p>
        </p:txBody>
      </p:sp>
      <p:sp>
        <p:nvSpPr>
          <p:cNvPr id="63" name="직사각형 62">
            <a:extLst>
              <a:ext uri="{FF2B5EF4-FFF2-40B4-BE49-F238E27FC236}">
                <a16:creationId xmlns:a16="http://schemas.microsoft.com/office/drawing/2014/main" id="{74C9128B-681D-5F96-16BD-2615228B48A5}"/>
              </a:ext>
            </a:extLst>
          </p:cNvPr>
          <p:cNvSpPr/>
          <p:nvPr/>
        </p:nvSpPr>
        <p:spPr>
          <a:xfrm>
            <a:off x="3324237" y="8636166"/>
            <a:ext cx="2952000" cy="601497"/>
          </a:xfrm>
          <a:prstGeom prst="rect">
            <a:avLst/>
          </a:prstGeom>
          <a:noFill/>
          <a:ln w="3175">
            <a:noFill/>
          </a:ln>
        </p:spPr>
        <p:txBody>
          <a:bodyPr wrap="square" lIns="0" tIns="108000" rIns="0" bIns="0" rtlCol="0" anchor="b">
            <a:spAutoFit/>
          </a:bodyPr>
          <a:lstStyle/>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Source: Lazard(2023), ‘Secondary Market Report’, </a:t>
            </a:r>
            <a:r>
              <a:rPr lang="ko-KR" altLang="en-US" sz="800" dirty="0" err="1">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삼정</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KPMG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경제연구원 재구성</a:t>
            </a:r>
            <a:endPar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endParaRPr>
          </a:p>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Note: 2023</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년</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2024</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년 전망치는 상향</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기본</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하향 시나리오 중 기본 시나리오 전망치를 사용</a:t>
            </a:r>
            <a:endPar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endParaRPr>
          </a:p>
        </p:txBody>
      </p:sp>
      <p:sp>
        <p:nvSpPr>
          <p:cNvPr id="2" name="TextBox 1">
            <a:extLst>
              <a:ext uri="{FF2B5EF4-FFF2-40B4-BE49-F238E27FC236}">
                <a16:creationId xmlns:a16="http://schemas.microsoft.com/office/drawing/2014/main" id="{1A59BBB5-AD28-91EB-D1F2-935E9E82E1DE}"/>
              </a:ext>
            </a:extLst>
          </p:cNvPr>
          <p:cNvSpPr txBox="1"/>
          <p:nvPr/>
        </p:nvSpPr>
        <p:spPr>
          <a:xfrm>
            <a:off x="3272046" y="5246063"/>
            <a:ext cx="1103198" cy="230832"/>
          </a:xfrm>
          <a:prstGeom prst="rect">
            <a:avLst/>
          </a:prstGeom>
          <a:noFill/>
        </p:spPr>
        <p:txBody>
          <a:bodyPr wrap="square" lIns="0" rIns="0">
            <a:spAutoFit/>
          </a:bodyPr>
          <a:lstStyle/>
          <a:p>
            <a:r>
              <a:rPr lang="en-US" altLang="ko-KR" sz="9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a:t>
            </a:r>
            <a:r>
              <a:rPr lang="ko-KR" altLang="en-US" sz="9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십억 달러</a:t>
            </a:r>
            <a:r>
              <a:rPr lang="en-US" altLang="ko-KR" sz="9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a:t>
            </a:r>
            <a:endParaRPr lang="ko-KR" altLang="en-US" sz="900" dirty="0">
              <a:solidFill>
                <a:schemeClr val="bg1">
                  <a:lumMod val="50000"/>
                </a:schemeClr>
              </a:solidFill>
            </a:endParaRPr>
          </a:p>
        </p:txBody>
      </p:sp>
    </p:spTree>
    <p:extLst>
      <p:ext uri="{BB962C8B-B14F-4D97-AF65-F5344CB8AC3E}">
        <p14:creationId xmlns:p14="http://schemas.microsoft.com/office/powerpoint/2010/main" val="1383056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직선 연결선 60">
            <a:extLst>
              <a:ext uri="{FF2B5EF4-FFF2-40B4-BE49-F238E27FC236}">
                <a16:creationId xmlns:a16="http://schemas.microsoft.com/office/drawing/2014/main" id="{58881B49-E7F3-4AFC-ADF7-3D01655E7DCF}"/>
              </a:ext>
            </a:extLst>
          </p:cNvPr>
          <p:cNvCxnSpPr>
            <a:cxnSpLocks/>
          </p:cNvCxnSpPr>
          <p:nvPr/>
        </p:nvCxnSpPr>
        <p:spPr>
          <a:xfrm>
            <a:off x="1957388" y="1281113"/>
            <a:ext cx="0" cy="111600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6" name="Rectangle 5">
            <a:extLst>
              <a:ext uri="{FF2B5EF4-FFF2-40B4-BE49-F238E27FC236}">
                <a16:creationId xmlns:a16="http://schemas.microsoft.com/office/drawing/2014/main" id="{AB786A8B-FF22-42FE-9662-62FDB54B2D28}"/>
              </a:ext>
            </a:extLst>
          </p:cNvPr>
          <p:cNvSpPr>
            <a:spLocks noChangeArrowheads="1"/>
          </p:cNvSpPr>
          <p:nvPr/>
        </p:nvSpPr>
        <p:spPr bwMode="auto">
          <a:xfrm>
            <a:off x="2097088" y="1243535"/>
            <a:ext cx="4427537" cy="2304782"/>
          </a:xfrm>
          <a:prstGeom prst="rect">
            <a:avLst/>
          </a:prstGeom>
          <a:no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r>
              <a:rPr lang="ko-KR" altLang="en-US"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회수기법의 새로운 축으로 재조명 받는 컨티뉴에이션 펀드</a:t>
            </a:r>
            <a:endParaRPr lang="en-US" altLang="ko-KR"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endParaRP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새로운 개념은 아니지만</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해외에서는 수년 전부터 컨티뉴에이션 펀드가 주목받아 왔으며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투자시장 침체로 회수가 여의치 않자 해외의 많은 사모펀드들이 컨티뉴에이션 펀드에 눈을 돌리고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이번 장에서는 해외에서 발생한 주요 컨티뉴에이션 펀드의 실제 케이스를 알아보기로 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p>
        </p:txBody>
      </p:sp>
      <p:sp>
        <p:nvSpPr>
          <p:cNvPr id="4" name="Rectangle 8">
            <a:extLst>
              <a:ext uri="{FF2B5EF4-FFF2-40B4-BE49-F238E27FC236}">
                <a16:creationId xmlns:a16="http://schemas.microsoft.com/office/drawing/2014/main" id="{359C69D6-86F4-8C18-2BF5-8C6689C67DA3}"/>
              </a:ext>
            </a:extLst>
          </p:cNvPr>
          <p:cNvSpPr>
            <a:spLocks noChangeArrowheads="1"/>
          </p:cNvSpPr>
          <p:nvPr/>
        </p:nvSpPr>
        <p:spPr bwMode="auto">
          <a:xfrm>
            <a:off x="333375" y="668338"/>
            <a:ext cx="5268935" cy="307777"/>
          </a:xfrm>
          <a:prstGeom prst="rect">
            <a:avLst/>
          </a:prstGeom>
          <a:ln>
            <a:solidFill>
              <a:schemeClr val="accent1">
                <a:alpha val="0"/>
              </a:schemeClr>
            </a:solidFill>
          </a:ln>
        </p:spPr>
        <p:txBody>
          <a:bodyPr wrap="square" lIns="0" tIns="0" bIns="0">
            <a:spAutoFit/>
          </a:bodyPr>
          <a:lstStyle/>
          <a:p>
            <a:pPr defTabSz="495285" latinLnBrk="1"/>
            <a:r>
              <a:rPr lang="ko-KR" altLang="en-US" sz="2000" b="1" spc="-50"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rPr>
              <a:t>컨티뉴에이션 펀드 주요 사례와 </a:t>
            </a:r>
            <a:r>
              <a:rPr lang="en-US" altLang="ko-KR" sz="2000" b="1" spc="-50"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rPr>
              <a:t>Case Study</a:t>
            </a:r>
          </a:p>
        </p:txBody>
      </p:sp>
      <p:sp>
        <p:nvSpPr>
          <p:cNvPr id="5" name="직사각형 4">
            <a:extLst>
              <a:ext uri="{FF2B5EF4-FFF2-40B4-BE49-F238E27FC236}">
                <a16:creationId xmlns:a16="http://schemas.microsoft.com/office/drawing/2014/main" id="{00F4E6D8-01E6-E231-A49B-9D43B6992F20}"/>
              </a:ext>
            </a:extLst>
          </p:cNvPr>
          <p:cNvSpPr/>
          <p:nvPr/>
        </p:nvSpPr>
        <p:spPr>
          <a:xfrm>
            <a:off x="333376" y="9005498"/>
            <a:ext cx="6191249" cy="232165"/>
          </a:xfrm>
          <a:prstGeom prst="rect">
            <a:avLst/>
          </a:prstGeom>
          <a:noFill/>
          <a:ln w="3175">
            <a:noFill/>
          </a:ln>
        </p:spPr>
        <p:txBody>
          <a:bodyPr wrap="square" lIns="0" tIns="108000" rIns="0" bIns="0" rtlCol="0" anchor="b">
            <a:spAutoFit/>
          </a:bodyPr>
          <a:lstStyle/>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Source: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각 사 홈페이지</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언론보도 종합</a:t>
            </a:r>
          </a:p>
        </p:txBody>
      </p:sp>
      <p:graphicFrame>
        <p:nvGraphicFramePr>
          <p:cNvPr id="2" name="표 1">
            <a:extLst>
              <a:ext uri="{FF2B5EF4-FFF2-40B4-BE49-F238E27FC236}">
                <a16:creationId xmlns:a16="http://schemas.microsoft.com/office/drawing/2014/main" id="{F1C7FBF7-B976-26CF-4605-482A9FD37E57}"/>
              </a:ext>
            </a:extLst>
          </p:cNvPr>
          <p:cNvGraphicFramePr>
            <a:graphicFrameLocks noGrp="1"/>
          </p:cNvGraphicFramePr>
          <p:nvPr>
            <p:extLst>
              <p:ext uri="{D42A27DB-BD31-4B8C-83A1-F6EECF244321}">
                <p14:modId xmlns:p14="http://schemas.microsoft.com/office/powerpoint/2010/main" val="1732265168"/>
              </p:ext>
            </p:extLst>
          </p:nvPr>
        </p:nvGraphicFramePr>
        <p:xfrm>
          <a:off x="342900" y="2975212"/>
          <a:ext cx="6178413" cy="6094732"/>
        </p:xfrm>
        <a:graphic>
          <a:graphicData uri="http://schemas.openxmlformats.org/drawingml/2006/table">
            <a:tbl>
              <a:tblPr>
                <a:tableStyleId>{5C22544A-7EE6-4342-B048-85BDC9FD1C3A}</a:tableStyleId>
              </a:tblPr>
              <a:tblGrid>
                <a:gridCol w="844455">
                  <a:extLst>
                    <a:ext uri="{9D8B030D-6E8A-4147-A177-3AD203B41FA5}">
                      <a16:colId xmlns:a16="http://schemas.microsoft.com/office/drawing/2014/main" val="77205621"/>
                    </a:ext>
                  </a:extLst>
                </a:gridCol>
                <a:gridCol w="1155416">
                  <a:extLst>
                    <a:ext uri="{9D8B030D-6E8A-4147-A177-3AD203B41FA5}">
                      <a16:colId xmlns:a16="http://schemas.microsoft.com/office/drawing/2014/main" val="1667322738"/>
                    </a:ext>
                  </a:extLst>
                </a:gridCol>
                <a:gridCol w="1205647">
                  <a:extLst>
                    <a:ext uri="{9D8B030D-6E8A-4147-A177-3AD203B41FA5}">
                      <a16:colId xmlns:a16="http://schemas.microsoft.com/office/drawing/2014/main" val="2905430146"/>
                    </a:ext>
                  </a:extLst>
                </a:gridCol>
                <a:gridCol w="1604895">
                  <a:extLst>
                    <a:ext uri="{9D8B030D-6E8A-4147-A177-3AD203B41FA5}">
                      <a16:colId xmlns:a16="http://schemas.microsoft.com/office/drawing/2014/main" val="4239252145"/>
                    </a:ext>
                  </a:extLst>
                </a:gridCol>
                <a:gridCol w="1368000">
                  <a:extLst>
                    <a:ext uri="{9D8B030D-6E8A-4147-A177-3AD203B41FA5}">
                      <a16:colId xmlns:a16="http://schemas.microsoft.com/office/drawing/2014/main" val="163528322"/>
                    </a:ext>
                  </a:extLst>
                </a:gridCol>
              </a:tblGrid>
              <a:tr h="302979">
                <a:tc>
                  <a:txBody>
                    <a:bodyPr/>
                    <a:lstStyle/>
                    <a:p>
                      <a:pPr marL="0" algn="ctr" defTabSz="495285" rtl="0" eaLnBrk="1" fontAlgn="ctr" latinLnBrk="0" hangingPunct="1"/>
                      <a:r>
                        <a:rPr lang="ko-KR" altLang="en-US" sz="1000" b="1" kern="1200" dirty="0">
                          <a:ln>
                            <a:solidFill>
                              <a:schemeClr val="accent1">
                                <a:alpha val="0"/>
                              </a:schemeClr>
                            </a:solidFill>
                          </a:ln>
                          <a:gradFill>
                            <a:gsLst>
                              <a:gs pos="0">
                                <a:schemeClr val="bg1"/>
                              </a:gs>
                              <a:gs pos="100000">
                                <a:schemeClr val="bg1"/>
                              </a:gs>
                            </a:gsLst>
                            <a:lin ang="5400000" scaled="1"/>
                          </a:gradFill>
                          <a:latin typeface="KoPub돋움체 Medium" panose="02020603020101020101" pitchFamily="18" charset="-127"/>
                          <a:ea typeface="KoPub돋움체 Medium" panose="02020603020101020101" pitchFamily="18" charset="-127"/>
                          <a:cs typeface="+mn-cs"/>
                        </a:rPr>
                        <a:t>운용사</a:t>
                      </a:r>
                    </a:p>
                  </a:txBody>
                  <a:tcPr marL="36000" marR="36000" marT="36000" marB="36000" anchor="ctr">
                    <a:lnR w="6350"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1">
                        <a:lumMod val="65000"/>
                        <a:lumOff val="35000"/>
                      </a:schemeClr>
                    </a:solidFill>
                  </a:tcPr>
                </a:tc>
                <a:tc>
                  <a:txBody>
                    <a:bodyPr/>
                    <a:lstStyle/>
                    <a:p>
                      <a:pPr marL="0" algn="ctr" defTabSz="495285" rtl="0" eaLnBrk="1" fontAlgn="ctr" latinLnBrk="0" hangingPunct="1"/>
                      <a:r>
                        <a:rPr lang="ko-KR" altLang="en-US" sz="1000" b="1" kern="1200" dirty="0">
                          <a:ln>
                            <a:solidFill>
                              <a:schemeClr val="accent1">
                                <a:alpha val="0"/>
                              </a:schemeClr>
                            </a:solidFill>
                          </a:ln>
                          <a:gradFill>
                            <a:gsLst>
                              <a:gs pos="0">
                                <a:schemeClr val="bg1"/>
                              </a:gs>
                              <a:gs pos="100000">
                                <a:schemeClr val="bg1"/>
                              </a:gs>
                            </a:gsLst>
                            <a:lin ang="5400000" scaled="1"/>
                          </a:gradFill>
                          <a:latin typeface="KoPub돋움체 Medium" panose="02020603020101020101" pitchFamily="18" charset="-127"/>
                          <a:ea typeface="KoPub돋움체 Medium" panose="02020603020101020101" pitchFamily="18" charset="-127"/>
                          <a:cs typeface="+mn-cs"/>
                        </a:rPr>
                        <a:t>프라이머리 펀드</a:t>
                      </a: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1">
                        <a:lumMod val="65000"/>
                        <a:lumOff val="35000"/>
                      </a:schemeClr>
                    </a:solidFill>
                  </a:tcPr>
                </a:tc>
                <a:tc>
                  <a:txBody>
                    <a:bodyPr/>
                    <a:lstStyle/>
                    <a:p>
                      <a:pPr marL="0" algn="ctr" defTabSz="495285" rtl="0" eaLnBrk="1" fontAlgn="ctr" latinLnBrk="0" hangingPunct="1"/>
                      <a:r>
                        <a:rPr lang="ko-KR" altLang="en-US" sz="1000" b="1" kern="1200" dirty="0">
                          <a:ln>
                            <a:solidFill>
                              <a:schemeClr val="accent1">
                                <a:alpha val="0"/>
                              </a:schemeClr>
                            </a:solidFill>
                          </a:ln>
                          <a:gradFill>
                            <a:gsLst>
                              <a:gs pos="0">
                                <a:schemeClr val="bg1"/>
                              </a:gs>
                              <a:gs pos="100000">
                                <a:schemeClr val="bg1"/>
                              </a:gs>
                            </a:gsLst>
                            <a:lin ang="5400000" scaled="1"/>
                          </a:gradFill>
                          <a:latin typeface="KoPub돋움체 Medium" panose="02020603020101020101" pitchFamily="18" charset="-127"/>
                          <a:ea typeface="KoPub돋움체 Medium" panose="02020603020101020101" pitchFamily="18" charset="-127"/>
                          <a:cs typeface="+mn-cs"/>
                        </a:rPr>
                        <a:t>컨티뉴에이션 펀드 </a:t>
                      </a: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1">
                        <a:lumMod val="65000"/>
                        <a:lumOff val="35000"/>
                      </a:schemeClr>
                    </a:solidFill>
                  </a:tcPr>
                </a:tc>
                <a:tc>
                  <a:txBody>
                    <a:bodyPr/>
                    <a:lstStyle/>
                    <a:p>
                      <a:pPr marL="0" algn="ctr" defTabSz="495285" rtl="0" eaLnBrk="1" fontAlgn="ctr" latinLnBrk="0" hangingPunct="1"/>
                      <a:r>
                        <a:rPr lang="en-US" altLang="ko-KR" sz="1000" b="1" kern="1200" dirty="0">
                          <a:ln>
                            <a:solidFill>
                              <a:schemeClr val="accent1">
                                <a:alpha val="0"/>
                              </a:schemeClr>
                            </a:solidFill>
                          </a:ln>
                          <a:gradFill>
                            <a:gsLst>
                              <a:gs pos="0">
                                <a:schemeClr val="bg1"/>
                              </a:gs>
                              <a:gs pos="100000">
                                <a:schemeClr val="bg1"/>
                              </a:gs>
                            </a:gsLst>
                            <a:lin ang="5400000" scaled="1"/>
                          </a:gradFill>
                          <a:latin typeface="KoPub돋움체 Medium" panose="02020603020101020101" pitchFamily="18" charset="-127"/>
                          <a:ea typeface="KoPub돋움체 Medium" panose="02020603020101020101" pitchFamily="18" charset="-127"/>
                          <a:cs typeface="+mn-cs"/>
                        </a:rPr>
                        <a:t>LP</a:t>
                      </a:r>
                      <a:r>
                        <a:rPr lang="ko-KR" altLang="en-US" sz="1000" b="1" kern="1200" dirty="0">
                          <a:ln>
                            <a:solidFill>
                              <a:schemeClr val="accent1">
                                <a:alpha val="0"/>
                              </a:schemeClr>
                            </a:solidFill>
                          </a:ln>
                          <a:gradFill>
                            <a:gsLst>
                              <a:gs pos="0">
                                <a:schemeClr val="bg1"/>
                              </a:gs>
                              <a:gs pos="100000">
                                <a:schemeClr val="bg1"/>
                              </a:gs>
                            </a:gsLst>
                            <a:lin ang="5400000" scaled="1"/>
                          </a:gradFill>
                          <a:latin typeface="KoPub돋움체 Medium" panose="02020603020101020101" pitchFamily="18" charset="-127"/>
                          <a:ea typeface="KoPub돋움체 Medium" panose="02020603020101020101" pitchFamily="18" charset="-127"/>
                          <a:cs typeface="+mn-cs"/>
                        </a:rPr>
                        <a:t>투자자</a:t>
                      </a:r>
                      <a:endParaRPr lang="en-US" altLang="ko-KR" sz="1000" b="1" kern="1200" dirty="0">
                        <a:ln>
                          <a:solidFill>
                            <a:schemeClr val="accent1">
                              <a:alpha val="0"/>
                            </a:schemeClr>
                          </a:solidFill>
                        </a:ln>
                        <a:gradFill>
                          <a:gsLst>
                            <a:gs pos="0">
                              <a:schemeClr val="bg1"/>
                            </a:gs>
                            <a:gs pos="100000">
                              <a:schemeClr val="bg1"/>
                            </a:gs>
                          </a:gsLst>
                          <a:lin ang="5400000" scaled="1"/>
                        </a:gra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1">
                        <a:lumMod val="65000"/>
                        <a:lumOff val="35000"/>
                      </a:schemeClr>
                    </a:solidFill>
                  </a:tcPr>
                </a:tc>
                <a:tc>
                  <a:txBody>
                    <a:bodyPr/>
                    <a:lstStyle/>
                    <a:p>
                      <a:pPr marL="0" algn="ctr" defTabSz="495285" rtl="0" eaLnBrk="1" fontAlgn="ctr" latinLnBrk="0" hangingPunct="1"/>
                      <a:r>
                        <a:rPr lang="ko-KR" altLang="en-US" sz="1000" b="1" kern="1200" dirty="0">
                          <a:ln>
                            <a:solidFill>
                              <a:schemeClr val="accent1">
                                <a:alpha val="0"/>
                              </a:schemeClr>
                            </a:solidFill>
                          </a:ln>
                          <a:gradFill>
                            <a:gsLst>
                              <a:gs pos="0">
                                <a:schemeClr val="bg1"/>
                              </a:gs>
                              <a:gs pos="100000">
                                <a:schemeClr val="bg1"/>
                              </a:gs>
                            </a:gsLst>
                            <a:lin ang="5400000" scaled="1"/>
                          </a:gradFill>
                          <a:latin typeface="KoPub돋움체 Medium" panose="02020603020101020101" pitchFamily="18" charset="-127"/>
                          <a:ea typeface="KoPub돋움체 Medium" panose="02020603020101020101" pitchFamily="18" charset="-127"/>
                          <a:cs typeface="+mn-cs"/>
                        </a:rPr>
                        <a:t>이전 포트폴리오 회사 </a:t>
                      </a:r>
                    </a:p>
                  </a:txBody>
                  <a:tcPr marL="36000" marR="36000" marT="36000" marB="36000" anchor="ctr">
                    <a:lnL w="6350" cap="flat" cmpd="sng" algn="ctr">
                      <a:solidFill>
                        <a:schemeClr val="bg1">
                          <a:lumMod val="65000"/>
                        </a:schemeClr>
                      </a:solidFill>
                      <a:prstDash val="solid"/>
                      <a:round/>
                      <a:headEnd type="none" w="med" len="med"/>
                      <a:tailEnd type="none" w="med" len="med"/>
                    </a:lnL>
                    <a:lnT w="190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151677612"/>
                  </a:ext>
                </a:extLst>
              </a:tr>
              <a:tr h="1404684">
                <a:tc>
                  <a:txBody>
                    <a:bodyPr/>
                    <a:lstStyle/>
                    <a:p>
                      <a:pPr algn="ctr" fontAlgn="ctr" latinLnBrk="0">
                        <a:lnSpc>
                          <a:spcPct val="100000"/>
                        </a:lnSpc>
                      </a:pPr>
                      <a:r>
                        <a:rPr lang="en-US" sz="1000" b="1"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Blackstone</a:t>
                      </a:r>
                    </a:p>
                    <a:p>
                      <a:pPr marL="0" marR="0" lvl="0" indent="0" algn="ctr" defTabSz="495285" rtl="0" eaLnBrk="1" fontAlgn="ctr" latinLnBrk="0" hangingPunct="1">
                        <a:lnSpc>
                          <a:spcPct val="100000"/>
                        </a:lnSpc>
                        <a:spcBef>
                          <a:spcPts val="0"/>
                        </a:spcBef>
                        <a:spcAft>
                          <a:spcPts val="0"/>
                        </a:spcAft>
                        <a:buClrTx/>
                        <a:buSzTx/>
                        <a:buFontTx/>
                        <a:buNone/>
                        <a:tabLst/>
                        <a:defRPr/>
                      </a:pPr>
                      <a:r>
                        <a:rPr lang="en-US" altLang="ko-KR" sz="1000" b="1"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(New York, US)</a:t>
                      </a:r>
                    </a:p>
                  </a:txBody>
                  <a:tcPr marL="36000" marR="36000" marT="36000" marB="36000"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E5E5E5"/>
                    </a:solidFill>
                  </a:tcPr>
                </a:tc>
                <a:tc>
                  <a:txBody>
                    <a:bodyPr/>
                    <a:lstStyle/>
                    <a:p>
                      <a:pPr marL="171450" indent="-171450" algn="l" defTabSz="495285" rtl="0" eaLnBrk="1" fontAlgn="ctr" latinLnBrk="0" hangingPunct="1">
                        <a:lnSpc>
                          <a:spcPct val="100000"/>
                        </a:lnSpc>
                        <a:spcBef>
                          <a:spcPts val="0"/>
                        </a:spcBef>
                        <a:spcAft>
                          <a:spcPts val="600"/>
                        </a:spcAft>
                        <a:buFont typeface="Arial" panose="020B0604020202020204" pitchFamily="34" charset="0"/>
                        <a:buChar char="•"/>
                      </a:pP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연도</a:t>
                      </a: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 </a:t>
                      </a:r>
                      <a:r>
                        <a:rPr 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2016</a:t>
                      </a:r>
                    </a:p>
                    <a:p>
                      <a:pPr marL="171450" indent="-171450" algn="l" defTabSz="495285" rtl="0" eaLnBrk="1" fontAlgn="ctr" latinLnBrk="0" hangingPunct="1">
                        <a:lnSpc>
                          <a:spcPct val="100000"/>
                        </a:lnSpc>
                        <a:spcBef>
                          <a:spcPts val="0"/>
                        </a:spcBef>
                        <a:spcAft>
                          <a:spcPts val="600"/>
                        </a:spcAft>
                        <a:buFont typeface="Arial" panose="020B0604020202020204" pitchFamily="34" charset="0"/>
                        <a:buChar char="•"/>
                      </a:pPr>
                      <a:r>
                        <a:rPr 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Blackstone Real Estate Partners VIII(BREP VIII)</a:t>
                      </a:r>
                    </a:p>
                    <a:p>
                      <a:pPr marL="171450" indent="-171450" algn="l" defTabSz="495285" rtl="0" eaLnBrk="1" fontAlgn="ctr" latinLnBrk="0" hangingPunct="1">
                        <a:lnSpc>
                          <a:spcPct val="100000"/>
                        </a:lnSpc>
                        <a:spcBef>
                          <a:spcPts val="0"/>
                        </a:spcBef>
                        <a:spcAft>
                          <a:spcPts val="600"/>
                        </a:spcAft>
                        <a:buFont typeface="Arial" panose="020B0604020202020204" pitchFamily="34" charset="0"/>
                        <a:buChar char="•"/>
                      </a:pP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규모</a:t>
                      </a: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 </a:t>
                      </a:r>
                      <a:r>
                        <a:rPr 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150.8</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억 달러</a:t>
                      </a:r>
                    </a:p>
                  </a:txBody>
                  <a:tcPr marL="72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E4F6FF"/>
                    </a:solidFill>
                  </a:tcPr>
                </a:tc>
                <a:tc>
                  <a:txBody>
                    <a:bodyPr/>
                    <a:lstStyle/>
                    <a:p>
                      <a:pPr marL="171450" indent="-171450" algn="l" defTabSz="495285" rtl="0" eaLnBrk="1" fontAlgn="ctr" latinLnBrk="0" hangingPunct="1">
                        <a:lnSpc>
                          <a:spcPct val="100000"/>
                        </a:lnSpc>
                        <a:spcBef>
                          <a:spcPts val="0"/>
                        </a:spcBef>
                        <a:spcAft>
                          <a:spcPts val="600"/>
                        </a:spcAft>
                        <a:buFont typeface="Arial" panose="020B0604020202020204" pitchFamily="34" charset="0"/>
                        <a:buChar char="•"/>
                      </a:pP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연도</a:t>
                      </a: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 2020</a:t>
                      </a:r>
                    </a:p>
                    <a:p>
                      <a:pPr marL="171450" indent="-171450" algn="l" defTabSz="495285" rtl="0" eaLnBrk="1" fontAlgn="ctr" latinLnBrk="0" hangingPunct="1">
                        <a:lnSpc>
                          <a:spcPct val="100000"/>
                        </a:lnSpc>
                        <a:spcBef>
                          <a:spcPts val="0"/>
                        </a:spcBef>
                        <a:spcAft>
                          <a:spcPts val="600"/>
                        </a:spcAft>
                        <a:buFont typeface="Arial" panose="020B0604020202020204" pitchFamily="34" charset="0"/>
                        <a:buChar char="•"/>
                      </a:pP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Blackstone BioMed Life Science Real Estate</a:t>
                      </a:r>
                    </a:p>
                    <a:p>
                      <a:pPr marL="171450" marR="0" lvl="0" indent="-171450" algn="l" defTabSz="495285" rtl="0" eaLnBrk="1" fontAlgn="ctr" latinLnBrk="0" hangingPunct="1">
                        <a:lnSpc>
                          <a:spcPct val="100000"/>
                        </a:lnSpc>
                        <a:spcBef>
                          <a:spcPts val="0"/>
                        </a:spcBef>
                        <a:spcAft>
                          <a:spcPts val="600"/>
                        </a:spcAft>
                        <a:buClrTx/>
                        <a:buSzTx/>
                        <a:buFont typeface="Arial" panose="020B0604020202020204" pitchFamily="34" charset="0"/>
                        <a:buChar char="•"/>
                        <a:tabLst/>
                        <a:defRPr/>
                      </a:pP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규모</a:t>
                      </a: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 146</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억 달러</a:t>
                      </a:r>
                    </a:p>
                  </a:txBody>
                  <a:tcPr marL="72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E4F6FF"/>
                    </a:solidFill>
                  </a:tcPr>
                </a:tc>
                <a:tc>
                  <a:txBody>
                    <a:bodyPr/>
                    <a:lstStyle/>
                    <a:p>
                      <a:pPr marL="171450" indent="-171450" algn="l" defTabSz="495285" rtl="0" eaLnBrk="1" fontAlgn="ctr" latinLnBrk="0" hangingPunct="1">
                        <a:lnSpc>
                          <a:spcPct val="100000"/>
                        </a:lnSpc>
                        <a:spcBef>
                          <a:spcPts val="0"/>
                        </a:spcBef>
                        <a:spcAft>
                          <a:spcPts val="200"/>
                        </a:spcAft>
                        <a:buFont typeface="Arial" panose="020B0604020202020204" pitchFamily="34" charset="0"/>
                        <a:buChar char="•"/>
                      </a:pPr>
                      <a:r>
                        <a:rPr lang="en-US" altLang="ko-KR"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New Mexico State Investment Council</a:t>
                      </a:r>
                    </a:p>
                    <a:p>
                      <a:pPr marL="171450" indent="-171450" algn="l" defTabSz="495285" rtl="0" eaLnBrk="1" fontAlgn="ctr" latinLnBrk="0" hangingPunct="1">
                        <a:lnSpc>
                          <a:spcPct val="100000"/>
                        </a:lnSpc>
                        <a:spcBef>
                          <a:spcPts val="0"/>
                        </a:spcBef>
                        <a:spcAft>
                          <a:spcPts val="200"/>
                        </a:spcAft>
                        <a:buFont typeface="Arial" panose="020B0604020202020204" pitchFamily="34" charset="0"/>
                        <a:buChar char="•"/>
                      </a:pPr>
                      <a:r>
                        <a:rPr lang="en-US" altLang="ko-KR"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Indiana Public Retirement System</a:t>
                      </a:r>
                    </a:p>
                    <a:p>
                      <a:pPr marL="171450" indent="-171450" algn="l" defTabSz="495285" rtl="0" eaLnBrk="1" fontAlgn="ctr" latinLnBrk="0" hangingPunct="1">
                        <a:lnSpc>
                          <a:spcPct val="100000"/>
                        </a:lnSpc>
                        <a:spcBef>
                          <a:spcPts val="0"/>
                        </a:spcBef>
                        <a:spcAft>
                          <a:spcPts val="200"/>
                        </a:spcAft>
                        <a:buFont typeface="Arial" panose="020B0604020202020204" pitchFamily="34" charset="0"/>
                        <a:buChar char="•"/>
                      </a:pPr>
                      <a:r>
                        <a:rPr lang="en-US" altLang="ko-KR"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Connecticut State Employees Retirement System </a:t>
                      </a:r>
                      <a:r>
                        <a:rPr lang="ko-KR" alt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등</a:t>
                      </a:r>
                    </a:p>
                  </a:txBody>
                  <a:tcPr marL="72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E4F6FF"/>
                    </a:solidFill>
                  </a:tcPr>
                </a:tc>
                <a:tc>
                  <a:txBody>
                    <a:bodyPr/>
                    <a:lstStyle/>
                    <a:p>
                      <a:pPr marL="171450" indent="-171450" algn="l" defTabSz="495285" rtl="0" eaLnBrk="1" fontAlgn="ctr" latinLnBrk="0" hangingPunct="1">
                        <a:lnSpc>
                          <a:spcPct val="100000"/>
                        </a:lnSpc>
                        <a:spcBef>
                          <a:spcPts val="0"/>
                        </a:spcBef>
                        <a:spcAft>
                          <a:spcPts val="200"/>
                        </a:spcAft>
                        <a:buFont typeface="Arial" panose="020B0604020202020204" pitchFamily="34" charset="0"/>
                        <a:buChar char="•"/>
                      </a:pPr>
                      <a:r>
                        <a:rPr 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BioMed Realty Trust Inc.</a:t>
                      </a:r>
                    </a:p>
                  </a:txBody>
                  <a:tcPr marL="72000" marR="36000" marT="36000" marB="36000"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E4F6FF"/>
                    </a:solidFill>
                  </a:tcPr>
                </a:tc>
                <a:extLst>
                  <a:ext uri="{0D108BD9-81ED-4DB2-BD59-A6C34878D82A}">
                    <a16:rowId xmlns:a16="http://schemas.microsoft.com/office/drawing/2014/main" val="1659710538"/>
                  </a:ext>
                </a:extLst>
              </a:tr>
              <a:tr h="1404684">
                <a:tc rowSpan="2">
                  <a:txBody>
                    <a:bodyPr/>
                    <a:lstStyle/>
                    <a:p>
                      <a:pPr algn="ctr" fontAlgn="ctr" latinLnBrk="0">
                        <a:lnSpc>
                          <a:spcPct val="100000"/>
                        </a:lnSpc>
                      </a:pPr>
                      <a:r>
                        <a:rPr lang="en-US" sz="1000" b="1"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Accel-KKR</a:t>
                      </a:r>
                    </a:p>
                    <a:p>
                      <a:pPr marL="0" marR="0" lvl="0" indent="0" algn="ctr" defTabSz="495285" rtl="0" eaLnBrk="1" fontAlgn="ctr" latinLnBrk="0" hangingPunct="1">
                        <a:lnSpc>
                          <a:spcPct val="100000"/>
                        </a:lnSpc>
                        <a:spcBef>
                          <a:spcPts val="0"/>
                        </a:spcBef>
                        <a:spcAft>
                          <a:spcPts val="0"/>
                        </a:spcAft>
                        <a:buClrTx/>
                        <a:buSzTx/>
                        <a:buFontTx/>
                        <a:buNone/>
                        <a:tabLst/>
                        <a:defRPr/>
                      </a:pPr>
                      <a:r>
                        <a:rPr lang="en-US" altLang="ko-KR" sz="1000" b="1"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(Menlo Park, US)</a:t>
                      </a:r>
                    </a:p>
                  </a:txBody>
                  <a:tcPr marL="36000" marR="36000" marT="36000" marB="36000"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E5E5E5"/>
                    </a:solidFill>
                  </a:tcPr>
                </a:tc>
                <a:tc>
                  <a:txBody>
                    <a:bodyPr/>
                    <a:lstStyle/>
                    <a:p>
                      <a:pPr marL="171450" indent="-171450" algn="l" defTabSz="495285" rtl="0" eaLnBrk="1" fontAlgn="ctr" latinLnBrk="0" hangingPunct="1">
                        <a:lnSpc>
                          <a:spcPct val="100000"/>
                        </a:lnSpc>
                        <a:spcBef>
                          <a:spcPts val="0"/>
                        </a:spcBef>
                        <a:spcAft>
                          <a:spcPts val="600"/>
                        </a:spcAft>
                        <a:buFont typeface="Arial" panose="020B0604020202020204" pitchFamily="34" charset="0"/>
                        <a:buChar char="•"/>
                      </a:pP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연도</a:t>
                      </a: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 </a:t>
                      </a:r>
                      <a:r>
                        <a:rPr 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2008</a:t>
                      </a:r>
                    </a:p>
                    <a:p>
                      <a:pPr marL="171450" indent="-171450" algn="l" defTabSz="495285" rtl="0" eaLnBrk="1" fontAlgn="ctr" latinLnBrk="0" hangingPunct="1">
                        <a:lnSpc>
                          <a:spcPct val="100000"/>
                        </a:lnSpc>
                        <a:spcBef>
                          <a:spcPts val="0"/>
                        </a:spcBef>
                        <a:spcAft>
                          <a:spcPts val="600"/>
                        </a:spcAft>
                        <a:buFont typeface="Arial" panose="020B0604020202020204" pitchFamily="34" charset="0"/>
                        <a:buChar char="•"/>
                      </a:pPr>
                      <a:r>
                        <a:rPr 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Accel-KKR Capital Partners III</a:t>
                      </a:r>
                    </a:p>
                    <a:p>
                      <a:pPr marL="171450" indent="-171450" algn="l" defTabSz="495285" rtl="0" eaLnBrk="1" fontAlgn="ctr" latinLnBrk="0" hangingPunct="1">
                        <a:lnSpc>
                          <a:spcPct val="100000"/>
                        </a:lnSpc>
                        <a:spcBef>
                          <a:spcPts val="0"/>
                        </a:spcBef>
                        <a:spcAft>
                          <a:spcPts val="600"/>
                        </a:spcAft>
                        <a:buFont typeface="Arial" panose="020B0604020202020204" pitchFamily="34" charset="0"/>
                        <a:buChar char="•"/>
                      </a:pP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규모</a:t>
                      </a: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 </a:t>
                      </a:r>
                      <a:r>
                        <a:rPr 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6</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억 달러</a:t>
                      </a:r>
                    </a:p>
                  </a:txBody>
                  <a:tcPr marL="72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171450" indent="-171450" algn="l" defTabSz="495285" rtl="0" eaLnBrk="1" fontAlgn="ctr" latinLnBrk="0" hangingPunct="1">
                        <a:lnSpc>
                          <a:spcPct val="100000"/>
                        </a:lnSpc>
                        <a:spcBef>
                          <a:spcPts val="0"/>
                        </a:spcBef>
                        <a:spcAft>
                          <a:spcPts val="600"/>
                        </a:spcAft>
                        <a:buFont typeface="Arial" panose="020B0604020202020204" pitchFamily="34" charset="0"/>
                        <a:buChar char="•"/>
                      </a:pP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연도</a:t>
                      </a: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 </a:t>
                      </a:r>
                      <a:r>
                        <a:rPr 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2019</a:t>
                      </a:r>
                    </a:p>
                    <a:p>
                      <a:pPr marL="171450" indent="-171450" algn="l" defTabSz="495285" rtl="0" eaLnBrk="1" fontAlgn="ctr" latinLnBrk="0" hangingPunct="1">
                        <a:lnSpc>
                          <a:spcPct val="100000"/>
                        </a:lnSpc>
                        <a:spcBef>
                          <a:spcPts val="0"/>
                        </a:spcBef>
                        <a:spcAft>
                          <a:spcPts val="600"/>
                        </a:spcAft>
                        <a:buFont typeface="Arial" panose="020B0604020202020204" pitchFamily="34" charset="0"/>
                        <a:buChar char="•"/>
                      </a:pPr>
                      <a:r>
                        <a:rPr 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Accel-KKR Capital Partners CV III</a:t>
                      </a:r>
                    </a:p>
                    <a:p>
                      <a:pPr marL="171450" indent="-171450" algn="l" defTabSz="495285" rtl="0" eaLnBrk="1" fontAlgn="ctr" latinLnBrk="0" hangingPunct="1">
                        <a:lnSpc>
                          <a:spcPct val="100000"/>
                        </a:lnSpc>
                        <a:spcBef>
                          <a:spcPts val="0"/>
                        </a:spcBef>
                        <a:spcAft>
                          <a:spcPts val="600"/>
                        </a:spcAft>
                        <a:buFont typeface="Arial" panose="020B0604020202020204" pitchFamily="34" charset="0"/>
                        <a:buChar char="•"/>
                      </a:pP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규모</a:t>
                      </a: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 13.9</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억 달러</a:t>
                      </a:r>
                      <a:endPar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endParaRPr>
                    </a:p>
                  </a:txBody>
                  <a:tcPr marL="72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171450" indent="-171450" algn="l" defTabSz="495285" rtl="0" eaLnBrk="1" fontAlgn="ctr" latinLnBrk="0" hangingPunct="1">
                        <a:lnSpc>
                          <a:spcPct val="100000"/>
                        </a:lnSpc>
                        <a:spcBef>
                          <a:spcPts val="0"/>
                        </a:spcBef>
                        <a:spcAft>
                          <a:spcPts val="200"/>
                        </a:spcAft>
                        <a:buFont typeface="Arial" panose="020B0604020202020204" pitchFamily="34" charset="0"/>
                        <a:buChar char="•"/>
                      </a:pPr>
                      <a:r>
                        <a:rPr 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Adams Street Partners</a:t>
                      </a:r>
                    </a:p>
                    <a:p>
                      <a:pPr marL="171450" indent="-171450" algn="l" defTabSz="495285" rtl="0" eaLnBrk="1" fontAlgn="ctr" latinLnBrk="0" hangingPunct="1">
                        <a:lnSpc>
                          <a:spcPct val="100000"/>
                        </a:lnSpc>
                        <a:spcBef>
                          <a:spcPts val="0"/>
                        </a:spcBef>
                        <a:spcAft>
                          <a:spcPts val="200"/>
                        </a:spcAft>
                        <a:buFont typeface="Arial" panose="020B0604020202020204" pitchFamily="34" charset="0"/>
                        <a:buChar char="•"/>
                      </a:pPr>
                      <a:r>
                        <a:rPr 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GIC Private Investments</a:t>
                      </a:r>
                    </a:p>
                    <a:p>
                      <a:pPr marL="171450" indent="-171450" algn="l" defTabSz="495285" rtl="0" eaLnBrk="1" fontAlgn="ctr" latinLnBrk="0" hangingPunct="1">
                        <a:lnSpc>
                          <a:spcPct val="100000"/>
                        </a:lnSpc>
                        <a:spcBef>
                          <a:spcPts val="0"/>
                        </a:spcBef>
                        <a:spcAft>
                          <a:spcPts val="200"/>
                        </a:spcAft>
                        <a:buFont typeface="Arial" panose="020B0604020202020204" pitchFamily="34" charset="0"/>
                        <a:buChar char="•"/>
                      </a:pPr>
                      <a:r>
                        <a:rPr 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Goldman Sachs Asset Management</a:t>
                      </a:r>
                    </a:p>
                    <a:p>
                      <a:pPr marL="171450" indent="-171450" algn="l" defTabSz="495285" rtl="0" eaLnBrk="1" fontAlgn="ctr" latinLnBrk="0" hangingPunct="1">
                        <a:lnSpc>
                          <a:spcPct val="100000"/>
                        </a:lnSpc>
                        <a:spcBef>
                          <a:spcPts val="0"/>
                        </a:spcBef>
                        <a:spcAft>
                          <a:spcPts val="200"/>
                        </a:spcAft>
                        <a:buFont typeface="Arial" panose="020B0604020202020204" pitchFamily="34" charset="0"/>
                        <a:buChar char="•"/>
                      </a:pPr>
                      <a:r>
                        <a:rPr lang="en-US" altLang="ko-KR"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Indiana Public Retirement System </a:t>
                      </a:r>
                      <a:r>
                        <a:rPr lang="ko-KR" alt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등</a:t>
                      </a:r>
                      <a:endParaRPr lang="en-US" altLang="ko-KR"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72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171450" indent="-171450" algn="l" defTabSz="495285" rtl="0" eaLnBrk="1" fontAlgn="ctr" latinLnBrk="0" hangingPunct="1">
                        <a:lnSpc>
                          <a:spcPct val="100000"/>
                        </a:lnSpc>
                        <a:spcBef>
                          <a:spcPts val="0"/>
                        </a:spcBef>
                        <a:spcAft>
                          <a:spcPts val="200"/>
                        </a:spcAft>
                        <a:buFont typeface="Arial" panose="020B0604020202020204" pitchFamily="34" charset="0"/>
                        <a:buChar char="•"/>
                      </a:pPr>
                      <a:r>
                        <a:rPr lang="en-US" altLang="ko-KR" sz="950" b="0" kern="120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Paymentus</a:t>
                      </a:r>
                      <a:endParaRPr lang="en-US" altLang="ko-KR"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p>
                      <a:pPr marL="171450" indent="-171450" algn="l" defTabSz="495285" rtl="0" eaLnBrk="1" fontAlgn="ctr" latinLnBrk="0" hangingPunct="1">
                        <a:lnSpc>
                          <a:spcPct val="100000"/>
                        </a:lnSpc>
                        <a:spcBef>
                          <a:spcPts val="0"/>
                        </a:spcBef>
                        <a:spcAft>
                          <a:spcPts val="200"/>
                        </a:spcAft>
                        <a:buFont typeface="Arial" panose="020B0604020202020204" pitchFamily="34" charset="0"/>
                        <a:buChar char="•"/>
                      </a:pPr>
                      <a:r>
                        <a:rPr lang="en-US" altLang="ko-KR" sz="950" b="0" kern="120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iSolved</a:t>
                      </a:r>
                      <a:endParaRPr lang="en-US" altLang="ko-KR"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p>
                      <a:pPr marL="171450" indent="-171450" algn="l" defTabSz="495285" rtl="0" eaLnBrk="1" fontAlgn="ctr" latinLnBrk="0" hangingPunct="1">
                        <a:lnSpc>
                          <a:spcPct val="100000"/>
                        </a:lnSpc>
                        <a:spcBef>
                          <a:spcPts val="0"/>
                        </a:spcBef>
                        <a:spcAft>
                          <a:spcPts val="200"/>
                        </a:spcAft>
                        <a:buFont typeface="Arial" panose="020B0604020202020204" pitchFamily="34" charset="0"/>
                        <a:buChar char="•"/>
                      </a:pPr>
                      <a:r>
                        <a:rPr lang="en-US" altLang="ko-KR" sz="950" b="0" kern="120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TrueCommerce</a:t>
                      </a:r>
                      <a:endParaRPr lang="en-US" altLang="ko-KR"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p>
                      <a:pPr marL="171450" indent="-171450" algn="l" defTabSz="495285" rtl="0" eaLnBrk="1" fontAlgn="ctr" latinLnBrk="0" hangingPunct="1">
                        <a:lnSpc>
                          <a:spcPct val="100000"/>
                        </a:lnSpc>
                        <a:spcBef>
                          <a:spcPts val="0"/>
                        </a:spcBef>
                        <a:spcAft>
                          <a:spcPts val="200"/>
                        </a:spcAft>
                        <a:buFont typeface="Arial" panose="020B0604020202020204" pitchFamily="34" charset="0"/>
                        <a:buChar char="•"/>
                      </a:pPr>
                      <a:r>
                        <a:rPr lang="en-US" altLang="ko-KR"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Infinisource</a:t>
                      </a:r>
                    </a:p>
                  </a:txBody>
                  <a:tcPr marL="72000" marR="36000" marT="36000" marB="36000"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49592321"/>
                  </a:ext>
                </a:extLst>
              </a:tr>
              <a:tr h="1623426">
                <a:tc vMerge="1">
                  <a:txBody>
                    <a:bodyPr/>
                    <a:lstStyle/>
                    <a:p>
                      <a:pPr latinLnBrk="1"/>
                      <a:endParaRPr lang="ko-KR" altLang="en-US"/>
                    </a:p>
                  </a:txBody>
                  <a:tcPr/>
                </a:tc>
                <a:tc>
                  <a:txBody>
                    <a:bodyPr/>
                    <a:lstStyle/>
                    <a:p>
                      <a:pPr marL="171450" indent="-171450" algn="l" defTabSz="495285" rtl="0" eaLnBrk="1" fontAlgn="ctr" latinLnBrk="0" hangingPunct="1">
                        <a:lnSpc>
                          <a:spcPct val="100000"/>
                        </a:lnSpc>
                        <a:spcBef>
                          <a:spcPts val="0"/>
                        </a:spcBef>
                        <a:spcAft>
                          <a:spcPts val="600"/>
                        </a:spcAft>
                        <a:buFont typeface="Arial" panose="020B0604020202020204" pitchFamily="34" charset="0"/>
                        <a:buChar char="•"/>
                      </a:pP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연도</a:t>
                      </a: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 </a:t>
                      </a:r>
                      <a:r>
                        <a:rPr 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2013</a:t>
                      </a:r>
                    </a:p>
                    <a:p>
                      <a:pPr marL="171450" indent="-171450" algn="l" defTabSz="495285" rtl="0" eaLnBrk="1" fontAlgn="ctr" latinLnBrk="0" hangingPunct="1">
                        <a:lnSpc>
                          <a:spcPct val="100000"/>
                        </a:lnSpc>
                        <a:spcBef>
                          <a:spcPts val="0"/>
                        </a:spcBef>
                        <a:spcAft>
                          <a:spcPts val="600"/>
                        </a:spcAft>
                        <a:buFont typeface="Arial" panose="020B0604020202020204" pitchFamily="34" charset="0"/>
                        <a:buChar char="•"/>
                      </a:pPr>
                      <a:r>
                        <a:rPr 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Technology buyout fund</a:t>
                      </a:r>
                    </a:p>
                    <a:p>
                      <a:pPr marL="171450" indent="-171450" algn="l" defTabSz="495285" rtl="0" eaLnBrk="1" fontAlgn="ctr" latinLnBrk="0" hangingPunct="1">
                        <a:lnSpc>
                          <a:spcPct val="100000"/>
                        </a:lnSpc>
                        <a:spcBef>
                          <a:spcPts val="0"/>
                        </a:spcBef>
                        <a:spcAft>
                          <a:spcPts val="600"/>
                        </a:spcAft>
                        <a:buFont typeface="Arial" panose="020B0604020202020204" pitchFamily="34" charset="0"/>
                        <a:buChar char="•"/>
                      </a:pP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규모</a:t>
                      </a: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 </a:t>
                      </a:r>
                      <a:r>
                        <a:rPr 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8.75</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억 달러</a:t>
                      </a:r>
                    </a:p>
                  </a:txBody>
                  <a:tcPr marL="72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171450" indent="-171450" algn="l" defTabSz="495285" rtl="0" eaLnBrk="1" fontAlgn="ctr" latinLnBrk="0" hangingPunct="1">
                        <a:lnSpc>
                          <a:spcPct val="100000"/>
                        </a:lnSpc>
                        <a:spcBef>
                          <a:spcPts val="0"/>
                        </a:spcBef>
                        <a:spcAft>
                          <a:spcPts val="600"/>
                        </a:spcAft>
                        <a:buFont typeface="Arial" panose="020B0604020202020204" pitchFamily="34" charset="0"/>
                        <a:buChar char="•"/>
                      </a:pP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연도</a:t>
                      </a: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 </a:t>
                      </a:r>
                      <a:r>
                        <a:rPr 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2022</a:t>
                      </a:r>
                    </a:p>
                    <a:p>
                      <a:pPr marL="171450" indent="-171450" algn="l" defTabSz="495285" rtl="0" eaLnBrk="1" fontAlgn="ctr" latinLnBrk="0" hangingPunct="1">
                        <a:lnSpc>
                          <a:spcPct val="100000"/>
                        </a:lnSpc>
                        <a:spcBef>
                          <a:spcPts val="0"/>
                        </a:spcBef>
                        <a:spcAft>
                          <a:spcPts val="600"/>
                        </a:spcAft>
                        <a:buFont typeface="Arial" panose="020B0604020202020204" pitchFamily="34" charset="0"/>
                        <a:buChar char="•"/>
                      </a:pPr>
                      <a:r>
                        <a:rPr 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Accel-KKR Capital Partners CV IV</a:t>
                      </a:r>
                    </a:p>
                    <a:p>
                      <a:pPr marL="171450" marR="0" lvl="0" indent="-171450" algn="l" defTabSz="495285" rtl="0" eaLnBrk="1" fontAlgn="ctr" latinLnBrk="0" hangingPunct="1">
                        <a:lnSpc>
                          <a:spcPct val="100000"/>
                        </a:lnSpc>
                        <a:spcBef>
                          <a:spcPts val="0"/>
                        </a:spcBef>
                        <a:spcAft>
                          <a:spcPts val="600"/>
                        </a:spcAft>
                        <a:buClrTx/>
                        <a:buSzTx/>
                        <a:buFont typeface="Arial" panose="020B0604020202020204" pitchFamily="34" charset="0"/>
                        <a:buChar char="•"/>
                        <a:tabLst/>
                        <a:defRPr/>
                      </a:pP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규모</a:t>
                      </a: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 17.7</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억 달러</a:t>
                      </a:r>
                    </a:p>
                  </a:txBody>
                  <a:tcPr marL="72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171450" indent="-171450" algn="l" defTabSz="495285" rtl="0" eaLnBrk="1" fontAlgn="ctr" latinLnBrk="0" hangingPunct="1">
                        <a:lnSpc>
                          <a:spcPct val="100000"/>
                        </a:lnSpc>
                        <a:spcBef>
                          <a:spcPts val="0"/>
                        </a:spcBef>
                        <a:spcAft>
                          <a:spcPts val="200"/>
                        </a:spcAft>
                        <a:buFont typeface="Arial" panose="020B0604020202020204" pitchFamily="34" charset="0"/>
                        <a:buChar char="•"/>
                      </a:pPr>
                      <a:r>
                        <a:rPr 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Los Angeles County Employees Retirement Association</a:t>
                      </a:r>
                    </a:p>
                    <a:p>
                      <a:pPr marL="171450" indent="-171450" algn="l" defTabSz="495285" rtl="0" eaLnBrk="1" fontAlgn="ctr" latinLnBrk="0" hangingPunct="1">
                        <a:lnSpc>
                          <a:spcPct val="100000"/>
                        </a:lnSpc>
                        <a:spcBef>
                          <a:spcPts val="0"/>
                        </a:spcBef>
                        <a:spcAft>
                          <a:spcPts val="200"/>
                        </a:spcAft>
                        <a:buFont typeface="Arial" panose="020B0604020202020204" pitchFamily="34" charset="0"/>
                        <a:buChar char="•"/>
                      </a:pPr>
                      <a:r>
                        <a:rPr 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ATP Private Equity</a:t>
                      </a:r>
                    </a:p>
                    <a:p>
                      <a:pPr marL="171450" indent="-171450" algn="l" defTabSz="495285" rtl="0" eaLnBrk="1" fontAlgn="ctr" latinLnBrk="0" hangingPunct="1">
                        <a:lnSpc>
                          <a:spcPct val="100000"/>
                        </a:lnSpc>
                        <a:spcBef>
                          <a:spcPts val="0"/>
                        </a:spcBef>
                        <a:spcAft>
                          <a:spcPts val="200"/>
                        </a:spcAft>
                        <a:buFont typeface="Arial" panose="020B0604020202020204" pitchFamily="34" charset="0"/>
                        <a:buChar char="•"/>
                      </a:pPr>
                      <a:r>
                        <a:rPr lang="en-US" altLang="ko-KR"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Texas County &amp; District Retirement System</a:t>
                      </a:r>
                    </a:p>
                    <a:p>
                      <a:pPr marL="171450" indent="-171450" algn="l" defTabSz="495285" rtl="0" eaLnBrk="1" fontAlgn="ctr" latinLnBrk="0" hangingPunct="1">
                        <a:lnSpc>
                          <a:spcPct val="100000"/>
                        </a:lnSpc>
                        <a:spcBef>
                          <a:spcPts val="0"/>
                        </a:spcBef>
                        <a:spcAft>
                          <a:spcPts val="200"/>
                        </a:spcAft>
                        <a:buFont typeface="Arial" panose="020B0604020202020204" pitchFamily="34" charset="0"/>
                        <a:buChar char="•"/>
                      </a:pPr>
                      <a:r>
                        <a:rPr lang="en-US" altLang="ko-KR"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The ATP Group</a:t>
                      </a:r>
                    </a:p>
                    <a:p>
                      <a:pPr marL="171450" indent="-171450" algn="l" defTabSz="495285" rtl="0" eaLnBrk="1" fontAlgn="ctr" latinLnBrk="0" hangingPunct="1">
                        <a:lnSpc>
                          <a:spcPct val="100000"/>
                        </a:lnSpc>
                        <a:spcBef>
                          <a:spcPts val="0"/>
                        </a:spcBef>
                        <a:spcAft>
                          <a:spcPts val="200"/>
                        </a:spcAft>
                        <a:buFont typeface="Arial" panose="020B0604020202020204" pitchFamily="34" charset="0"/>
                        <a:buChar char="•"/>
                      </a:pPr>
                      <a:r>
                        <a:rPr lang="en-US" altLang="ko-KR"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University of Washington Endowment </a:t>
                      </a:r>
                      <a:r>
                        <a:rPr lang="ko-KR" alt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등</a:t>
                      </a:r>
                      <a:endParaRPr 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72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171450" indent="-171450" algn="l" defTabSz="495285" rtl="0" eaLnBrk="1" fontAlgn="ctr" latinLnBrk="0" hangingPunct="1">
                        <a:lnSpc>
                          <a:spcPct val="100000"/>
                        </a:lnSpc>
                        <a:spcBef>
                          <a:spcPts val="0"/>
                        </a:spcBef>
                        <a:spcAft>
                          <a:spcPts val="200"/>
                        </a:spcAft>
                        <a:buFont typeface="Arial" panose="020B0604020202020204" pitchFamily="34" charset="0"/>
                        <a:buChar char="•"/>
                      </a:pPr>
                      <a:r>
                        <a:rPr lang="en-US" altLang="ko-KR"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Abrigo</a:t>
                      </a:r>
                    </a:p>
                    <a:p>
                      <a:pPr marL="171450" indent="-171450" algn="l" defTabSz="495285" rtl="0" eaLnBrk="1" fontAlgn="ctr" latinLnBrk="0" hangingPunct="1">
                        <a:lnSpc>
                          <a:spcPct val="100000"/>
                        </a:lnSpc>
                        <a:spcBef>
                          <a:spcPts val="0"/>
                        </a:spcBef>
                        <a:spcAft>
                          <a:spcPts val="200"/>
                        </a:spcAft>
                        <a:buFont typeface="Arial" panose="020B0604020202020204" pitchFamily="34" charset="0"/>
                        <a:buChar char="•"/>
                      </a:pPr>
                      <a:r>
                        <a:rPr lang="en-US" altLang="ko-KR" sz="950" b="0" kern="120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Vitu</a:t>
                      </a:r>
                      <a:endParaRPr lang="en-US" altLang="ko-KR"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p>
                      <a:pPr marL="171450" indent="-171450" algn="l" defTabSz="495285" rtl="0" eaLnBrk="1" fontAlgn="ctr" latinLnBrk="0" hangingPunct="1">
                        <a:lnSpc>
                          <a:spcPct val="100000"/>
                        </a:lnSpc>
                        <a:spcBef>
                          <a:spcPts val="0"/>
                        </a:spcBef>
                        <a:spcAft>
                          <a:spcPts val="200"/>
                        </a:spcAft>
                        <a:buFont typeface="Arial" panose="020B0604020202020204" pitchFamily="34" charset="0"/>
                        <a:buChar char="•"/>
                      </a:pPr>
                      <a:r>
                        <a:rPr lang="en-US" altLang="ko-KR" sz="950" b="0" kern="120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Kerridge</a:t>
                      </a:r>
                      <a:r>
                        <a:rPr lang="en-US" altLang="ko-KR"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 Commercial Systems</a:t>
                      </a:r>
                    </a:p>
                    <a:p>
                      <a:pPr marL="171450" indent="-171450" algn="l" defTabSz="495285" rtl="0" eaLnBrk="1" fontAlgn="ctr" latinLnBrk="0" hangingPunct="1">
                        <a:lnSpc>
                          <a:spcPct val="100000"/>
                        </a:lnSpc>
                        <a:spcBef>
                          <a:spcPts val="0"/>
                        </a:spcBef>
                        <a:spcAft>
                          <a:spcPts val="200"/>
                        </a:spcAft>
                        <a:buFont typeface="Arial" panose="020B0604020202020204" pitchFamily="34" charset="0"/>
                        <a:buChar char="•"/>
                      </a:pPr>
                      <a:r>
                        <a:rPr lang="en-US" altLang="ko-KR"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Energy Services Group</a:t>
                      </a:r>
                    </a:p>
                    <a:p>
                      <a:pPr marL="171450" indent="-171450" algn="l" defTabSz="495285" rtl="0" eaLnBrk="1" fontAlgn="ctr" latinLnBrk="0" hangingPunct="1">
                        <a:lnSpc>
                          <a:spcPct val="100000"/>
                        </a:lnSpc>
                        <a:spcBef>
                          <a:spcPts val="0"/>
                        </a:spcBef>
                        <a:spcAft>
                          <a:spcPts val="200"/>
                        </a:spcAft>
                        <a:buFont typeface="Arial" panose="020B0604020202020204" pitchFamily="34" charset="0"/>
                        <a:buChar char="•"/>
                      </a:pPr>
                      <a:r>
                        <a:rPr lang="en-US" altLang="ko-KR" sz="950" b="0" kern="120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IntergrimChain</a:t>
                      </a:r>
                      <a:endParaRPr lang="en-US" altLang="ko-KR"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p>
                      <a:pPr marL="171450" indent="-171450" algn="l" defTabSz="495285" rtl="0" eaLnBrk="1" fontAlgn="ctr" latinLnBrk="0" hangingPunct="1">
                        <a:lnSpc>
                          <a:spcPct val="100000"/>
                        </a:lnSpc>
                        <a:spcBef>
                          <a:spcPts val="0"/>
                        </a:spcBef>
                        <a:spcAft>
                          <a:spcPts val="200"/>
                        </a:spcAft>
                        <a:buFont typeface="Arial" panose="020B0604020202020204" pitchFamily="34" charset="0"/>
                        <a:buChar char="•"/>
                      </a:pPr>
                      <a:r>
                        <a:rPr lang="en-US" altLang="ko-KR" sz="950" b="0" kern="120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ClickDimensions</a:t>
                      </a:r>
                      <a:endParaRPr lang="en-US" altLang="ko-KR"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p>
                      <a:pPr marL="171450" indent="-171450" algn="l" defTabSz="495285" rtl="0" eaLnBrk="1" fontAlgn="ctr" latinLnBrk="0" hangingPunct="1">
                        <a:lnSpc>
                          <a:spcPct val="100000"/>
                        </a:lnSpc>
                        <a:spcBef>
                          <a:spcPts val="0"/>
                        </a:spcBef>
                        <a:spcAft>
                          <a:spcPts val="200"/>
                        </a:spcAft>
                        <a:buFont typeface="Arial" panose="020B0604020202020204" pitchFamily="34" charset="0"/>
                        <a:buChar char="•"/>
                      </a:pPr>
                      <a:r>
                        <a:rPr lang="en-US" altLang="ko-KR" sz="950" b="0" kern="120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TrueCommerce</a:t>
                      </a:r>
                      <a:endParaRPr lang="en-US" altLang="ko-KR"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72000" marR="36000" marT="36000" marB="36000"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40302910"/>
                  </a:ext>
                </a:extLst>
              </a:tr>
              <a:tr h="1310185">
                <a:tc>
                  <a:txBody>
                    <a:bodyPr/>
                    <a:lstStyle/>
                    <a:p>
                      <a:pPr algn="ctr" fontAlgn="ctr" latinLnBrk="0">
                        <a:lnSpc>
                          <a:spcPct val="100000"/>
                        </a:lnSpc>
                      </a:pPr>
                      <a:r>
                        <a:rPr lang="en-US" sz="1000" b="1"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BC Partners</a:t>
                      </a:r>
                    </a:p>
                    <a:p>
                      <a:pPr marL="0" marR="0" lvl="0" indent="0" algn="ctr" defTabSz="495285" rtl="0" eaLnBrk="1" fontAlgn="ctr" latinLnBrk="0" hangingPunct="1">
                        <a:lnSpc>
                          <a:spcPct val="100000"/>
                        </a:lnSpc>
                        <a:spcBef>
                          <a:spcPts val="0"/>
                        </a:spcBef>
                        <a:spcAft>
                          <a:spcPts val="0"/>
                        </a:spcAft>
                        <a:buClrTx/>
                        <a:buSzTx/>
                        <a:buFontTx/>
                        <a:buNone/>
                        <a:tabLst/>
                        <a:defRPr/>
                      </a:pPr>
                      <a:r>
                        <a:rPr lang="en-US" altLang="ko-KR" sz="1000" b="1"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(London, England)</a:t>
                      </a:r>
                    </a:p>
                  </a:txBody>
                  <a:tcPr marL="36000" marR="36000" marT="36000" marB="36000"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solidFill>
                      <a:srgbClr val="E5E5E5"/>
                    </a:solidFill>
                  </a:tcPr>
                </a:tc>
                <a:tc>
                  <a:txBody>
                    <a:bodyPr/>
                    <a:lstStyle/>
                    <a:p>
                      <a:pPr marL="171450" indent="-171450" algn="l" defTabSz="495285" rtl="0" eaLnBrk="1" fontAlgn="ctr" latinLnBrk="0" hangingPunct="1">
                        <a:lnSpc>
                          <a:spcPct val="100000"/>
                        </a:lnSpc>
                        <a:spcBef>
                          <a:spcPts val="0"/>
                        </a:spcBef>
                        <a:spcAft>
                          <a:spcPts val="600"/>
                        </a:spcAft>
                        <a:buFont typeface="Arial" panose="020B0604020202020204" pitchFamily="34" charset="0"/>
                        <a:buChar char="•"/>
                      </a:pP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연도</a:t>
                      </a: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 </a:t>
                      </a:r>
                      <a:r>
                        <a:rPr 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2011</a:t>
                      </a:r>
                    </a:p>
                    <a:p>
                      <a:pPr marL="171450" indent="-171450" algn="l" defTabSz="495285" rtl="0" eaLnBrk="1" fontAlgn="ctr" latinLnBrk="0" hangingPunct="1">
                        <a:lnSpc>
                          <a:spcPct val="100000"/>
                        </a:lnSpc>
                        <a:spcBef>
                          <a:spcPts val="0"/>
                        </a:spcBef>
                        <a:spcAft>
                          <a:spcPts val="600"/>
                        </a:spcAft>
                        <a:buFont typeface="Arial" panose="020B0604020202020204" pitchFamily="34" charset="0"/>
                        <a:buChar char="•"/>
                      </a:pPr>
                      <a:r>
                        <a:rPr 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Fund IX</a:t>
                      </a:r>
                    </a:p>
                    <a:p>
                      <a:pPr marL="171450" indent="-171450" algn="l" defTabSz="495285" rtl="0" eaLnBrk="1" fontAlgn="ctr" latinLnBrk="0" hangingPunct="1">
                        <a:lnSpc>
                          <a:spcPct val="100000"/>
                        </a:lnSpc>
                        <a:spcBef>
                          <a:spcPts val="0"/>
                        </a:spcBef>
                        <a:spcAft>
                          <a:spcPts val="600"/>
                        </a:spcAft>
                        <a:buFont typeface="Arial" panose="020B0604020202020204" pitchFamily="34" charset="0"/>
                        <a:buChar char="•"/>
                      </a:pP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규모</a:t>
                      </a: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 N/A</a:t>
                      </a:r>
                      <a:endParaRPr 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endParaRPr>
                    </a:p>
                  </a:txBody>
                  <a:tcPr marL="72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solidFill>
                      <a:srgbClr val="E4F6FF"/>
                    </a:solidFill>
                  </a:tcPr>
                </a:tc>
                <a:tc>
                  <a:txBody>
                    <a:bodyPr/>
                    <a:lstStyle/>
                    <a:p>
                      <a:pPr marL="171450" indent="-171450" algn="l" defTabSz="495285" rtl="0" eaLnBrk="1" fontAlgn="ctr" latinLnBrk="0" hangingPunct="1">
                        <a:lnSpc>
                          <a:spcPct val="100000"/>
                        </a:lnSpc>
                        <a:spcBef>
                          <a:spcPts val="0"/>
                        </a:spcBef>
                        <a:spcAft>
                          <a:spcPts val="600"/>
                        </a:spcAft>
                        <a:buFont typeface="Arial" panose="020B0604020202020204" pitchFamily="34" charset="0"/>
                        <a:buChar char="•"/>
                      </a:pP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연도</a:t>
                      </a: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 </a:t>
                      </a:r>
                      <a:r>
                        <a:rPr 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2021</a:t>
                      </a:r>
                    </a:p>
                    <a:p>
                      <a:pPr marL="171450" indent="-171450" algn="l" defTabSz="495285" rtl="0" eaLnBrk="1" fontAlgn="ctr" latinLnBrk="0" hangingPunct="1">
                        <a:lnSpc>
                          <a:spcPct val="100000"/>
                        </a:lnSpc>
                        <a:spcBef>
                          <a:spcPts val="0"/>
                        </a:spcBef>
                        <a:spcAft>
                          <a:spcPts val="600"/>
                        </a:spcAft>
                        <a:buFont typeface="Arial" panose="020B0604020202020204" pitchFamily="34" charset="0"/>
                        <a:buChar char="•"/>
                      </a:pPr>
                      <a:r>
                        <a:rPr 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Springer Nature Acquisition Fund</a:t>
                      </a: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(Single Asset Acquisition Fund)</a:t>
                      </a:r>
                    </a:p>
                    <a:p>
                      <a:pPr marL="171450" indent="-171450" algn="l" defTabSz="495285" rtl="0" eaLnBrk="1" fontAlgn="ctr" latinLnBrk="0" hangingPunct="1">
                        <a:lnSpc>
                          <a:spcPct val="100000"/>
                        </a:lnSpc>
                        <a:spcBef>
                          <a:spcPts val="0"/>
                        </a:spcBef>
                        <a:spcAft>
                          <a:spcPts val="600"/>
                        </a:spcAft>
                        <a:buFont typeface="Arial" panose="020B0604020202020204" pitchFamily="34" charset="0"/>
                        <a:buChar char="•"/>
                      </a:pP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규모</a:t>
                      </a:r>
                      <a:r>
                        <a:rPr lang="en-US" altLang="ko-KR"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 40</a:t>
                      </a:r>
                      <a:r>
                        <a:rPr lang="ko-KR" alt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rPr>
                        <a:t>억 달러</a:t>
                      </a:r>
                      <a:endParaRPr lang="en-US" sz="950" b="0" kern="1200" dirty="0">
                        <a:ln>
                          <a:solidFill>
                            <a:schemeClr val="accent1">
                              <a:alpha val="0"/>
                            </a:schemeClr>
                          </a:solidFill>
                        </a:ln>
                        <a:gradFill>
                          <a:gsLst>
                            <a:gs pos="0">
                              <a:schemeClr val="tx1"/>
                            </a:gs>
                            <a:gs pos="100000">
                              <a:schemeClr val="tx1"/>
                            </a:gs>
                          </a:gsLst>
                          <a:lin ang="5400000" scaled="1"/>
                        </a:gradFill>
                        <a:latin typeface="KoPub돋움체 Medium" panose="02020603020101020101" pitchFamily="18" charset="-127"/>
                        <a:ea typeface="KoPub돋움체 Medium" panose="02020603020101020101" pitchFamily="18" charset="-127"/>
                        <a:cs typeface="+mn-cs"/>
                      </a:endParaRPr>
                    </a:p>
                  </a:txBody>
                  <a:tcPr marL="72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solidFill>
                      <a:srgbClr val="E4F6FF"/>
                    </a:solidFill>
                  </a:tcPr>
                </a:tc>
                <a:tc>
                  <a:txBody>
                    <a:bodyPr/>
                    <a:lstStyle/>
                    <a:p>
                      <a:pPr marL="171450" indent="-171450" algn="l" defTabSz="495285" rtl="0" eaLnBrk="1" fontAlgn="ctr" latinLnBrk="0" hangingPunct="1">
                        <a:lnSpc>
                          <a:spcPct val="100000"/>
                        </a:lnSpc>
                        <a:spcBef>
                          <a:spcPts val="0"/>
                        </a:spcBef>
                        <a:spcAft>
                          <a:spcPts val="200"/>
                        </a:spcAft>
                        <a:buFont typeface="Arial" panose="020B0604020202020204" pitchFamily="34" charset="0"/>
                        <a:buChar char="•"/>
                      </a:pPr>
                      <a:r>
                        <a:rPr lang="en-US" altLang="ko-KR"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Neuberger Berman </a:t>
                      </a:r>
                      <a:r>
                        <a:rPr lang="ko-KR" alt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등</a:t>
                      </a:r>
                      <a:endParaRPr lang="en-US" altLang="ko-KR"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72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solidFill>
                      <a:srgbClr val="E4F6FF"/>
                    </a:solidFill>
                  </a:tcPr>
                </a:tc>
                <a:tc>
                  <a:txBody>
                    <a:bodyPr/>
                    <a:lstStyle/>
                    <a:p>
                      <a:pPr marL="171450" indent="-171450" algn="l" defTabSz="495285" rtl="0" eaLnBrk="1" fontAlgn="ctr" latinLnBrk="0" hangingPunct="1">
                        <a:lnSpc>
                          <a:spcPct val="100000"/>
                        </a:lnSpc>
                        <a:spcBef>
                          <a:spcPts val="0"/>
                        </a:spcBef>
                        <a:spcAft>
                          <a:spcPts val="200"/>
                        </a:spcAft>
                        <a:buFont typeface="Arial" panose="020B0604020202020204" pitchFamily="34" charset="0"/>
                        <a:buChar char="•"/>
                      </a:pPr>
                      <a:r>
                        <a:rPr lang="en-US" altLang="ko-KR"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Springer Nature</a:t>
                      </a:r>
                      <a:endParaRPr lang="ko-KR" alt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72000" marR="36000" marT="36000" marB="36000"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solidFill>
                      <a:srgbClr val="E4F6FF"/>
                    </a:solidFill>
                  </a:tcPr>
                </a:tc>
                <a:extLst>
                  <a:ext uri="{0D108BD9-81ED-4DB2-BD59-A6C34878D82A}">
                    <a16:rowId xmlns:a16="http://schemas.microsoft.com/office/drawing/2014/main" val="1166862972"/>
                  </a:ext>
                </a:extLst>
              </a:tr>
            </a:tbl>
          </a:graphicData>
        </a:graphic>
      </p:graphicFrame>
      <p:sp>
        <p:nvSpPr>
          <p:cNvPr id="3" name="TextBox 2">
            <a:extLst>
              <a:ext uri="{FF2B5EF4-FFF2-40B4-BE49-F238E27FC236}">
                <a16:creationId xmlns:a16="http://schemas.microsoft.com/office/drawing/2014/main" id="{FA16A707-A3ED-BACD-19FF-FC0183267983}"/>
              </a:ext>
            </a:extLst>
          </p:cNvPr>
          <p:cNvSpPr txBox="1"/>
          <p:nvPr/>
        </p:nvSpPr>
        <p:spPr>
          <a:xfrm>
            <a:off x="373246" y="2457504"/>
            <a:ext cx="2952000" cy="545978"/>
          </a:xfrm>
          <a:prstGeom prst="rect">
            <a:avLst/>
          </a:prstGeom>
          <a:ln w="3175">
            <a:noFill/>
          </a:ln>
        </p:spPr>
        <p:txBody>
          <a:bodyPr wrap="square" lIns="0" tIns="108000" rIns="0" bIns="0" anchor="ctr" anchorCtr="0">
            <a:no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r>
              <a:rPr lang="en-US" altLang="ko-KR" dirty="0">
                <a:solidFill>
                  <a:schemeClr val="tx1">
                    <a:lumMod val="85000"/>
                    <a:lumOff val="15000"/>
                  </a:schemeClr>
                </a:solidFill>
              </a:rPr>
              <a:t>[ </a:t>
            </a:r>
            <a:r>
              <a:rPr lang="ko-KR" altLang="en-US" dirty="0">
                <a:solidFill>
                  <a:schemeClr val="tx1">
                    <a:lumMod val="85000"/>
                    <a:lumOff val="15000"/>
                  </a:schemeClr>
                </a:solidFill>
              </a:rPr>
              <a:t>해외 주요 컨티뉴에이션 펀드 현황 </a:t>
            </a:r>
            <a:r>
              <a:rPr lang="en-US" altLang="ko-KR" dirty="0">
                <a:solidFill>
                  <a:schemeClr val="tx1">
                    <a:lumMod val="85000"/>
                    <a:lumOff val="15000"/>
                  </a:schemeClr>
                </a:solidFill>
              </a:rPr>
              <a:t>]</a:t>
            </a:r>
            <a:endParaRPr lang="ko-KR" altLang="en-US" dirty="0">
              <a:solidFill>
                <a:schemeClr val="tx1">
                  <a:lumMod val="85000"/>
                  <a:lumOff val="15000"/>
                </a:schemeClr>
              </a:solidFill>
            </a:endParaRPr>
          </a:p>
        </p:txBody>
      </p:sp>
    </p:spTree>
    <p:extLst>
      <p:ext uri="{BB962C8B-B14F-4D97-AF65-F5344CB8AC3E}">
        <p14:creationId xmlns:p14="http://schemas.microsoft.com/office/powerpoint/2010/main" val="20545501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0971EDE7-DF7E-9552-2EC3-B3096B17E2BF}"/>
              </a:ext>
            </a:extLst>
          </p:cNvPr>
          <p:cNvSpPr/>
          <p:nvPr/>
        </p:nvSpPr>
        <p:spPr>
          <a:xfrm>
            <a:off x="333376" y="9005498"/>
            <a:ext cx="6191249" cy="232165"/>
          </a:xfrm>
          <a:prstGeom prst="rect">
            <a:avLst/>
          </a:prstGeom>
          <a:noFill/>
          <a:ln w="3175">
            <a:noFill/>
          </a:ln>
        </p:spPr>
        <p:txBody>
          <a:bodyPr wrap="square" lIns="0" tIns="108000" rIns="0" bIns="0" rtlCol="0" anchor="b">
            <a:spAutoFit/>
          </a:bodyPr>
          <a:lstStyle/>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Source: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각 사 홈페이지</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언론보도 종합</a:t>
            </a:r>
          </a:p>
        </p:txBody>
      </p:sp>
      <p:graphicFrame>
        <p:nvGraphicFramePr>
          <p:cNvPr id="2" name="표 1">
            <a:extLst>
              <a:ext uri="{FF2B5EF4-FFF2-40B4-BE49-F238E27FC236}">
                <a16:creationId xmlns:a16="http://schemas.microsoft.com/office/drawing/2014/main" id="{BBA7FAE3-9310-61C9-31DA-815643287163}"/>
              </a:ext>
            </a:extLst>
          </p:cNvPr>
          <p:cNvGraphicFramePr>
            <a:graphicFrameLocks noGrp="1"/>
          </p:cNvGraphicFramePr>
          <p:nvPr>
            <p:extLst>
              <p:ext uri="{D42A27DB-BD31-4B8C-83A1-F6EECF244321}">
                <p14:modId xmlns:p14="http://schemas.microsoft.com/office/powerpoint/2010/main" val="1134937184"/>
              </p:ext>
            </p:extLst>
          </p:nvPr>
        </p:nvGraphicFramePr>
        <p:xfrm>
          <a:off x="333375" y="1281113"/>
          <a:ext cx="6181200" cy="7697576"/>
        </p:xfrm>
        <a:graphic>
          <a:graphicData uri="http://schemas.openxmlformats.org/drawingml/2006/table">
            <a:tbl>
              <a:tblPr>
                <a:tableStyleId>{5C22544A-7EE6-4342-B048-85BDC9FD1C3A}</a:tableStyleId>
              </a:tblPr>
              <a:tblGrid>
                <a:gridCol w="922219">
                  <a:extLst>
                    <a:ext uri="{9D8B030D-6E8A-4147-A177-3AD203B41FA5}">
                      <a16:colId xmlns:a16="http://schemas.microsoft.com/office/drawing/2014/main" val="77205621"/>
                    </a:ext>
                  </a:extLst>
                </a:gridCol>
                <a:gridCol w="1079381">
                  <a:extLst>
                    <a:ext uri="{9D8B030D-6E8A-4147-A177-3AD203B41FA5}">
                      <a16:colId xmlns:a16="http://schemas.microsoft.com/office/drawing/2014/main" val="1667322738"/>
                    </a:ext>
                  </a:extLst>
                </a:gridCol>
                <a:gridCol w="1220400">
                  <a:extLst>
                    <a:ext uri="{9D8B030D-6E8A-4147-A177-3AD203B41FA5}">
                      <a16:colId xmlns:a16="http://schemas.microsoft.com/office/drawing/2014/main" val="2905430146"/>
                    </a:ext>
                  </a:extLst>
                </a:gridCol>
                <a:gridCol w="1591200">
                  <a:extLst>
                    <a:ext uri="{9D8B030D-6E8A-4147-A177-3AD203B41FA5}">
                      <a16:colId xmlns:a16="http://schemas.microsoft.com/office/drawing/2014/main" val="4239252145"/>
                    </a:ext>
                  </a:extLst>
                </a:gridCol>
                <a:gridCol w="1368000">
                  <a:extLst>
                    <a:ext uri="{9D8B030D-6E8A-4147-A177-3AD203B41FA5}">
                      <a16:colId xmlns:a16="http://schemas.microsoft.com/office/drawing/2014/main" val="163528322"/>
                    </a:ext>
                  </a:extLst>
                </a:gridCol>
              </a:tblGrid>
              <a:tr h="302400">
                <a:tc>
                  <a:txBody>
                    <a:bodyPr/>
                    <a:lstStyle/>
                    <a:p>
                      <a:pPr algn="ctr" fontAlgn="ctr" latinLnBrk="0"/>
                      <a:r>
                        <a:rPr lang="ko-KR" altLang="en-US" sz="1000" b="1" kern="1200" dirty="0">
                          <a:ln>
                            <a:solidFill>
                              <a:schemeClr val="accent1">
                                <a:alpha val="0"/>
                              </a:schemeClr>
                            </a:solidFill>
                          </a:ln>
                          <a:gradFill>
                            <a:gsLst>
                              <a:gs pos="0">
                                <a:schemeClr val="bg1"/>
                              </a:gs>
                              <a:gs pos="100000">
                                <a:schemeClr val="bg1"/>
                              </a:gs>
                            </a:gsLst>
                            <a:lin ang="5400000" scaled="1"/>
                          </a:gradFill>
                          <a:latin typeface="KoPub돋움체 Medium" panose="02020603020101020101" pitchFamily="18" charset="-127"/>
                          <a:ea typeface="KoPub돋움체 Medium" panose="02020603020101020101" pitchFamily="18" charset="-127"/>
                          <a:cs typeface="+mn-cs"/>
                        </a:rPr>
                        <a:t>운용사</a:t>
                      </a:r>
                    </a:p>
                  </a:txBody>
                  <a:tcPr marL="36000" marR="36000" marT="36000" marB="36000" anchor="ctr">
                    <a:lnR w="6350"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1">
                        <a:lumMod val="65000"/>
                        <a:lumOff val="35000"/>
                      </a:schemeClr>
                    </a:solidFill>
                  </a:tcPr>
                </a:tc>
                <a:tc>
                  <a:txBody>
                    <a:bodyPr/>
                    <a:lstStyle/>
                    <a:p>
                      <a:pPr algn="ctr" fontAlgn="ctr" latinLnBrk="0"/>
                      <a:r>
                        <a:rPr lang="ko-KR" altLang="en-US" sz="1000" b="1" kern="1200" dirty="0">
                          <a:ln>
                            <a:solidFill>
                              <a:schemeClr val="accent1">
                                <a:alpha val="0"/>
                              </a:schemeClr>
                            </a:solidFill>
                          </a:ln>
                          <a:gradFill>
                            <a:gsLst>
                              <a:gs pos="0">
                                <a:schemeClr val="bg1"/>
                              </a:gs>
                              <a:gs pos="100000">
                                <a:schemeClr val="bg1"/>
                              </a:gs>
                            </a:gsLst>
                            <a:lin ang="5400000" scaled="1"/>
                          </a:gradFill>
                          <a:latin typeface="KoPub돋움체 Medium" panose="02020603020101020101" pitchFamily="18" charset="-127"/>
                          <a:ea typeface="KoPub돋움체 Medium" panose="02020603020101020101" pitchFamily="18" charset="-127"/>
                          <a:cs typeface="+mn-cs"/>
                        </a:rPr>
                        <a:t>프라이머리 펀드</a:t>
                      </a: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1">
                        <a:lumMod val="65000"/>
                        <a:lumOff val="35000"/>
                      </a:schemeClr>
                    </a:solidFill>
                  </a:tcPr>
                </a:tc>
                <a:tc>
                  <a:txBody>
                    <a:bodyPr/>
                    <a:lstStyle/>
                    <a:p>
                      <a:pPr algn="ctr" fontAlgn="ctr" latinLnBrk="0"/>
                      <a:r>
                        <a:rPr lang="ko-KR" altLang="en-US" sz="1000" b="1" kern="1200" dirty="0">
                          <a:ln>
                            <a:solidFill>
                              <a:schemeClr val="accent1">
                                <a:alpha val="0"/>
                              </a:schemeClr>
                            </a:solidFill>
                          </a:ln>
                          <a:gradFill>
                            <a:gsLst>
                              <a:gs pos="0">
                                <a:schemeClr val="bg1"/>
                              </a:gs>
                              <a:gs pos="100000">
                                <a:schemeClr val="bg1"/>
                              </a:gs>
                            </a:gsLst>
                            <a:lin ang="5400000" scaled="1"/>
                          </a:gradFill>
                          <a:latin typeface="KoPub돋움체 Medium" panose="02020603020101020101" pitchFamily="18" charset="-127"/>
                          <a:ea typeface="KoPub돋움체 Medium" panose="02020603020101020101" pitchFamily="18" charset="-127"/>
                          <a:cs typeface="+mn-cs"/>
                        </a:rPr>
                        <a:t>컨티뉴에이션 펀드 </a:t>
                      </a: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1">
                        <a:lumMod val="65000"/>
                        <a:lumOff val="35000"/>
                      </a:schemeClr>
                    </a:solidFill>
                  </a:tcPr>
                </a:tc>
                <a:tc>
                  <a:txBody>
                    <a:bodyPr/>
                    <a:lstStyle/>
                    <a:p>
                      <a:pPr algn="ctr" fontAlgn="ctr" latinLnBrk="0"/>
                      <a:r>
                        <a:rPr lang="en-US" altLang="ko-KR" sz="1000" b="1" kern="1200" dirty="0">
                          <a:ln>
                            <a:solidFill>
                              <a:schemeClr val="accent1">
                                <a:alpha val="0"/>
                              </a:schemeClr>
                            </a:solidFill>
                          </a:ln>
                          <a:gradFill>
                            <a:gsLst>
                              <a:gs pos="0">
                                <a:schemeClr val="bg1"/>
                              </a:gs>
                              <a:gs pos="100000">
                                <a:schemeClr val="bg1"/>
                              </a:gs>
                            </a:gsLst>
                            <a:lin ang="5400000" scaled="1"/>
                          </a:gradFill>
                          <a:latin typeface="KoPub돋움체 Medium" panose="02020603020101020101" pitchFamily="18" charset="-127"/>
                          <a:ea typeface="KoPub돋움체 Medium" panose="02020603020101020101" pitchFamily="18" charset="-127"/>
                          <a:cs typeface="+mn-cs"/>
                        </a:rPr>
                        <a:t>LP</a:t>
                      </a:r>
                      <a:r>
                        <a:rPr lang="ko-KR" altLang="en-US" sz="1000" b="1" kern="1200" dirty="0">
                          <a:ln>
                            <a:solidFill>
                              <a:schemeClr val="accent1">
                                <a:alpha val="0"/>
                              </a:schemeClr>
                            </a:solidFill>
                          </a:ln>
                          <a:gradFill>
                            <a:gsLst>
                              <a:gs pos="0">
                                <a:schemeClr val="bg1"/>
                              </a:gs>
                              <a:gs pos="100000">
                                <a:schemeClr val="bg1"/>
                              </a:gs>
                            </a:gsLst>
                            <a:lin ang="5400000" scaled="1"/>
                          </a:gradFill>
                          <a:latin typeface="KoPub돋움체 Medium" panose="02020603020101020101" pitchFamily="18" charset="-127"/>
                          <a:ea typeface="KoPub돋움체 Medium" panose="02020603020101020101" pitchFamily="18" charset="-127"/>
                          <a:cs typeface="+mn-cs"/>
                        </a:rPr>
                        <a:t>투자자</a:t>
                      </a:r>
                      <a:endParaRPr lang="en-US" altLang="ko-KR" sz="1000" b="1" kern="1200" dirty="0">
                        <a:ln>
                          <a:solidFill>
                            <a:schemeClr val="accent1">
                              <a:alpha val="0"/>
                            </a:schemeClr>
                          </a:solidFill>
                        </a:ln>
                        <a:gradFill>
                          <a:gsLst>
                            <a:gs pos="0">
                              <a:schemeClr val="bg1"/>
                            </a:gs>
                            <a:gs pos="100000">
                              <a:schemeClr val="bg1"/>
                            </a:gs>
                          </a:gsLst>
                          <a:lin ang="5400000" scaled="1"/>
                        </a:gradFill>
                        <a:latin typeface="KoPub돋움체 Medium" panose="02020603020101020101" pitchFamily="18" charset="-127"/>
                        <a:ea typeface="KoPub돋움체 Medium" panose="02020603020101020101" pitchFamily="18" charset="-127"/>
                        <a:cs typeface="+mn-cs"/>
                      </a:endParaRPr>
                    </a:p>
                  </a:txBody>
                  <a:tcPr marL="36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1">
                        <a:lumMod val="65000"/>
                        <a:lumOff val="35000"/>
                      </a:schemeClr>
                    </a:solidFill>
                  </a:tcPr>
                </a:tc>
                <a:tc>
                  <a:txBody>
                    <a:bodyPr/>
                    <a:lstStyle/>
                    <a:p>
                      <a:pPr algn="ctr" fontAlgn="ctr" latinLnBrk="0"/>
                      <a:r>
                        <a:rPr lang="ko-KR" altLang="en-US" sz="1000" b="1" kern="1200" dirty="0">
                          <a:ln>
                            <a:solidFill>
                              <a:schemeClr val="accent1">
                                <a:alpha val="0"/>
                              </a:schemeClr>
                            </a:solidFill>
                          </a:ln>
                          <a:gradFill>
                            <a:gsLst>
                              <a:gs pos="0">
                                <a:schemeClr val="bg1"/>
                              </a:gs>
                              <a:gs pos="100000">
                                <a:schemeClr val="bg1"/>
                              </a:gs>
                            </a:gsLst>
                            <a:lin ang="5400000" scaled="1"/>
                          </a:gradFill>
                          <a:latin typeface="KoPub돋움체 Medium" panose="02020603020101020101" pitchFamily="18" charset="-127"/>
                          <a:ea typeface="KoPub돋움체 Medium" panose="02020603020101020101" pitchFamily="18" charset="-127"/>
                          <a:cs typeface="+mn-cs"/>
                        </a:rPr>
                        <a:t>이전 포트폴리오 회사 </a:t>
                      </a:r>
                    </a:p>
                  </a:txBody>
                  <a:tcPr marL="36000" marR="36000" marT="36000" marB="36000" anchor="ctr">
                    <a:lnL w="6350" cap="flat" cmpd="sng" algn="ctr">
                      <a:solidFill>
                        <a:schemeClr val="bg1">
                          <a:lumMod val="65000"/>
                        </a:schemeClr>
                      </a:solidFill>
                      <a:prstDash val="solid"/>
                      <a:round/>
                      <a:headEnd type="none" w="med" len="med"/>
                      <a:tailEnd type="none" w="med" len="med"/>
                    </a:lnL>
                    <a:lnT w="190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151677612"/>
                  </a:ext>
                </a:extLst>
              </a:tr>
              <a:tr h="1828072">
                <a:tc>
                  <a:txBody>
                    <a:bodyPr/>
                    <a:lstStyle/>
                    <a:p>
                      <a:pPr algn="ctr" fontAlgn="ctr" latinLnBrk="0"/>
                      <a:r>
                        <a:rPr lang="en-US" sz="1000" b="1"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Hellman &amp; Friedman</a:t>
                      </a:r>
                    </a:p>
                    <a:p>
                      <a:pPr marL="0" marR="0" lvl="0" indent="0" algn="ctr" defTabSz="495285" rtl="0" eaLnBrk="1" fontAlgn="ctr" latinLnBrk="0" hangingPunct="1">
                        <a:lnSpc>
                          <a:spcPct val="100000"/>
                        </a:lnSpc>
                        <a:spcBef>
                          <a:spcPts val="0"/>
                        </a:spcBef>
                        <a:spcAft>
                          <a:spcPts val="0"/>
                        </a:spcAft>
                        <a:buClrTx/>
                        <a:buSzTx/>
                        <a:buFontTx/>
                        <a:buNone/>
                        <a:tabLst/>
                        <a:defRPr/>
                      </a:pPr>
                      <a:r>
                        <a:rPr lang="en-US" altLang="ko-KR" sz="900" b="1"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(San Francisco, California, US)</a:t>
                      </a:r>
                    </a:p>
                  </a:txBody>
                  <a:tcPr marL="36000" marR="36000" marT="36000" marB="36000"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E5E5E5"/>
                    </a:solidFill>
                  </a:tcPr>
                </a:tc>
                <a:tc>
                  <a:txBody>
                    <a:bodyPr/>
                    <a:lstStyle/>
                    <a:p>
                      <a:pPr marL="171450" indent="-171450" algn="l" defTabSz="495285" rtl="0" eaLnBrk="1" fontAlgn="ctr" latinLnBrk="0" hangingPunct="1">
                        <a:spcBef>
                          <a:spcPts val="0"/>
                        </a:spcBef>
                        <a:spcAft>
                          <a:spcPts val="600"/>
                        </a:spcAft>
                        <a:buFont typeface="Arial" panose="020B0604020202020204" pitchFamily="34" charset="0"/>
                        <a:buChar char="•"/>
                      </a:pPr>
                      <a:r>
                        <a:rPr lang="ko-KR" alt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연도</a:t>
                      </a:r>
                      <a:r>
                        <a:rPr lang="en-US" altLang="ko-KR"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2009</a:t>
                      </a:r>
                    </a:p>
                    <a:p>
                      <a:pPr marL="171450" indent="-171450" algn="l" defTabSz="495285" rtl="0" eaLnBrk="1" fontAlgn="ctr" latinLnBrk="0" hangingPunct="1">
                        <a:spcBef>
                          <a:spcPts val="0"/>
                        </a:spcBef>
                        <a:spcAft>
                          <a:spcPts val="600"/>
                        </a:spcAft>
                        <a:buFont typeface="Arial" panose="020B0604020202020204" pitchFamily="34" charset="0"/>
                        <a:buChar char="•"/>
                      </a:pPr>
                      <a:r>
                        <a:rPr 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Hellman &amp; Friedman Capital Partners VII</a:t>
                      </a:r>
                    </a:p>
                    <a:p>
                      <a:pPr marL="171450" indent="-171450" algn="l" defTabSz="495285" rtl="0" eaLnBrk="1" fontAlgn="ctr" latinLnBrk="0" hangingPunct="1">
                        <a:spcBef>
                          <a:spcPts val="0"/>
                        </a:spcBef>
                        <a:spcAft>
                          <a:spcPts val="600"/>
                        </a:spcAft>
                        <a:buFont typeface="Arial" panose="020B0604020202020204" pitchFamily="34" charset="0"/>
                        <a:buChar char="•"/>
                      </a:pPr>
                      <a:r>
                        <a:rPr lang="ko-KR" alt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규모</a:t>
                      </a:r>
                      <a:r>
                        <a:rPr lang="en-US" altLang="ko-KR"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8</a:t>
                      </a:r>
                      <a:r>
                        <a:rPr lang="en-US" altLang="ko-KR"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9.2</a:t>
                      </a:r>
                      <a:r>
                        <a:rPr lang="ko-KR" alt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억 달러</a:t>
                      </a:r>
                    </a:p>
                  </a:txBody>
                  <a:tcPr marL="72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171450" indent="-171450" algn="l" defTabSz="495285" rtl="0" eaLnBrk="1" fontAlgn="ctr" latinLnBrk="0" hangingPunct="1">
                        <a:spcBef>
                          <a:spcPts val="0"/>
                        </a:spcBef>
                        <a:spcAft>
                          <a:spcPts val="600"/>
                        </a:spcAft>
                        <a:buFont typeface="Arial" panose="020B0604020202020204" pitchFamily="34" charset="0"/>
                        <a:buChar char="•"/>
                      </a:pPr>
                      <a:r>
                        <a:rPr lang="ko-KR" alt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연도</a:t>
                      </a:r>
                      <a:r>
                        <a:rPr lang="en-US" altLang="ko-KR"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 2018</a:t>
                      </a:r>
                    </a:p>
                    <a:p>
                      <a:pPr marL="171450" indent="-171450" algn="l" defTabSz="495285" rtl="0" eaLnBrk="1" fontAlgn="ctr" latinLnBrk="0" hangingPunct="1">
                        <a:spcBef>
                          <a:spcPts val="0"/>
                        </a:spcBef>
                        <a:spcAft>
                          <a:spcPts val="600"/>
                        </a:spcAft>
                        <a:buFont typeface="Arial" panose="020B0604020202020204" pitchFamily="34" charset="0"/>
                        <a:buChar char="•"/>
                      </a:pPr>
                      <a:r>
                        <a:rPr lang="en-US" altLang="ko-KR"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Hellman &amp; Friedman Capital Partners IX</a:t>
                      </a:r>
                    </a:p>
                    <a:p>
                      <a:pPr marL="171450" indent="-171450" algn="l" defTabSz="495285" rtl="0" eaLnBrk="1" fontAlgn="ctr" latinLnBrk="0" hangingPunct="1">
                        <a:spcBef>
                          <a:spcPts val="0"/>
                        </a:spcBef>
                        <a:spcAft>
                          <a:spcPts val="600"/>
                        </a:spcAft>
                        <a:buFont typeface="Arial" panose="020B0604020202020204" pitchFamily="34" charset="0"/>
                        <a:buChar char="•"/>
                      </a:pPr>
                      <a:r>
                        <a:rPr lang="ko-KR" alt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규모</a:t>
                      </a:r>
                      <a:r>
                        <a:rPr lang="en-US" altLang="ko-KR"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 165.2</a:t>
                      </a:r>
                      <a:r>
                        <a:rPr lang="ko-KR" alt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억 달러</a:t>
                      </a:r>
                    </a:p>
                  </a:txBody>
                  <a:tcPr marL="72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171450" indent="-171450" algn="l" defTabSz="495285" rtl="0" eaLnBrk="1" fontAlgn="ctr" latinLnBrk="0" hangingPunct="1">
                        <a:spcBef>
                          <a:spcPts val="0"/>
                        </a:spcBef>
                        <a:spcAft>
                          <a:spcPts val="200"/>
                        </a:spcAft>
                        <a:buFont typeface="Arial" panose="020B0604020202020204" pitchFamily="34" charset="0"/>
                        <a:buChar char="•"/>
                      </a:pPr>
                      <a:r>
                        <a:rPr 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Alaska Permanent Fund</a:t>
                      </a:r>
                    </a:p>
                    <a:p>
                      <a:pPr marL="171450" indent="-171450" algn="l" defTabSz="495285" rtl="0" eaLnBrk="1" fontAlgn="ctr" latinLnBrk="0" hangingPunct="1">
                        <a:spcBef>
                          <a:spcPts val="0"/>
                        </a:spcBef>
                        <a:spcAft>
                          <a:spcPts val="200"/>
                        </a:spcAft>
                        <a:buFont typeface="Arial" panose="020B0604020202020204" pitchFamily="34" charset="0"/>
                        <a:buChar char="•"/>
                      </a:pPr>
                      <a:r>
                        <a:rPr 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AP </a:t>
                      </a:r>
                      <a:r>
                        <a:rPr lang="en-US" sz="950" b="0" kern="120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Fonden</a:t>
                      </a:r>
                      <a:r>
                        <a:rPr 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 2</a:t>
                      </a:r>
                    </a:p>
                    <a:p>
                      <a:pPr marL="171450" indent="-171450" algn="l" defTabSz="495285" rtl="0" eaLnBrk="1" fontAlgn="ctr" latinLnBrk="0" hangingPunct="1">
                        <a:spcBef>
                          <a:spcPts val="0"/>
                        </a:spcBef>
                        <a:spcAft>
                          <a:spcPts val="200"/>
                        </a:spcAft>
                        <a:buFont typeface="Arial" panose="020B0604020202020204" pitchFamily="34" charset="0"/>
                        <a:buChar char="•"/>
                      </a:pPr>
                      <a:r>
                        <a:rPr 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Bell Atlantic Master Trust</a:t>
                      </a:r>
                    </a:p>
                    <a:p>
                      <a:pPr marL="171450" indent="-171450" algn="l" defTabSz="495285" rtl="0" eaLnBrk="1" fontAlgn="ctr" latinLnBrk="0" hangingPunct="1">
                        <a:spcBef>
                          <a:spcPts val="0"/>
                        </a:spcBef>
                        <a:spcAft>
                          <a:spcPts val="200"/>
                        </a:spcAft>
                        <a:buFont typeface="Arial" panose="020B0604020202020204" pitchFamily="34" charset="0"/>
                        <a:buChar char="•"/>
                      </a:pPr>
                      <a:r>
                        <a:rPr 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BP Master Trust For Employee Pension Plans</a:t>
                      </a:r>
                    </a:p>
                    <a:p>
                      <a:pPr marL="171450" indent="-171450" algn="l" defTabSz="495285" rtl="0" eaLnBrk="1" fontAlgn="ctr" latinLnBrk="0" hangingPunct="1">
                        <a:spcBef>
                          <a:spcPts val="0"/>
                        </a:spcBef>
                        <a:spcAft>
                          <a:spcPts val="200"/>
                        </a:spcAft>
                        <a:buFont typeface="Arial" panose="020B0604020202020204" pitchFamily="34" charset="0"/>
                        <a:buChar char="•"/>
                      </a:pPr>
                      <a:r>
                        <a:rPr 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California Public Employees' Retirement System </a:t>
                      </a:r>
                      <a:r>
                        <a:rPr lang="ko-KR" alt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등</a:t>
                      </a:r>
                      <a:endParaRPr 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72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171450" indent="-171450" algn="l" defTabSz="495285" rtl="0" eaLnBrk="1" fontAlgn="ctr" latinLnBrk="0" hangingPunct="1">
                        <a:spcBef>
                          <a:spcPts val="0"/>
                        </a:spcBef>
                        <a:spcAft>
                          <a:spcPts val="200"/>
                        </a:spcAft>
                        <a:buFont typeface="Arial" panose="020B0604020202020204" pitchFamily="34" charset="0"/>
                        <a:buChar char="•"/>
                      </a:pPr>
                      <a:r>
                        <a:rPr lang="en-US" sz="950" b="0" kern="120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Verisure</a:t>
                      </a:r>
                      <a:endParaRPr 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72000" marR="36000" marT="36000" marB="36000"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06469322"/>
                  </a:ext>
                </a:extLst>
              </a:tr>
              <a:tr h="1828072">
                <a:tc>
                  <a:txBody>
                    <a:bodyPr/>
                    <a:lstStyle/>
                    <a:p>
                      <a:pPr algn="ctr" fontAlgn="ctr" latinLnBrk="0"/>
                      <a:r>
                        <a:rPr lang="en-US" sz="1000" b="1"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Nordic Capital</a:t>
                      </a:r>
                    </a:p>
                    <a:p>
                      <a:pPr marL="0" marR="0" lvl="0" indent="0" algn="ctr" defTabSz="495285" rtl="0" eaLnBrk="1" fontAlgn="ctr" latinLnBrk="0" hangingPunct="1">
                        <a:lnSpc>
                          <a:spcPct val="100000"/>
                        </a:lnSpc>
                        <a:spcBef>
                          <a:spcPts val="0"/>
                        </a:spcBef>
                        <a:spcAft>
                          <a:spcPts val="0"/>
                        </a:spcAft>
                        <a:buClrTx/>
                        <a:buSzTx/>
                        <a:buFontTx/>
                        <a:buNone/>
                        <a:tabLst/>
                        <a:defRPr/>
                      </a:pPr>
                      <a:r>
                        <a:rPr lang="en-US" altLang="ko-KR" sz="900" b="1"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(Copenhagen, </a:t>
                      </a:r>
                      <a:r>
                        <a:rPr lang="en-US" altLang="ko-KR" sz="900" b="1" kern="120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Hovedstaden</a:t>
                      </a:r>
                      <a:r>
                        <a:rPr lang="en-US" altLang="ko-KR" sz="900" b="1"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 Denmark)</a:t>
                      </a:r>
                    </a:p>
                  </a:txBody>
                  <a:tcPr marL="36000" marR="36000" marT="36000" marB="36000"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E5E5E5"/>
                    </a:solidFill>
                  </a:tcPr>
                </a:tc>
                <a:tc>
                  <a:txBody>
                    <a:bodyPr/>
                    <a:lstStyle/>
                    <a:p>
                      <a:pPr marL="171450" indent="-171450" algn="l" defTabSz="495285" rtl="0" eaLnBrk="1" fontAlgn="ctr" latinLnBrk="0" hangingPunct="1">
                        <a:spcBef>
                          <a:spcPts val="0"/>
                        </a:spcBef>
                        <a:spcAft>
                          <a:spcPts val="600"/>
                        </a:spcAft>
                        <a:buFont typeface="Arial" panose="020B0604020202020204" pitchFamily="34" charset="0"/>
                        <a:buChar char="•"/>
                      </a:pPr>
                      <a:r>
                        <a:rPr lang="ko-KR" alt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연도</a:t>
                      </a:r>
                      <a:r>
                        <a:rPr lang="en-US" altLang="ko-KR"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2008</a:t>
                      </a:r>
                    </a:p>
                    <a:p>
                      <a:pPr marL="171450" indent="-171450" algn="l" defTabSz="495285" rtl="0" eaLnBrk="1" fontAlgn="ctr" latinLnBrk="0" hangingPunct="1">
                        <a:spcBef>
                          <a:spcPts val="0"/>
                        </a:spcBef>
                        <a:spcAft>
                          <a:spcPts val="600"/>
                        </a:spcAft>
                        <a:buFont typeface="Arial" panose="020B0604020202020204" pitchFamily="34" charset="0"/>
                        <a:buChar char="•"/>
                      </a:pPr>
                      <a:r>
                        <a:rPr 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Nordic Capital VII</a:t>
                      </a:r>
                    </a:p>
                    <a:p>
                      <a:pPr marL="171450" indent="-171450" algn="l" defTabSz="495285" rtl="0" eaLnBrk="1" fontAlgn="ctr" latinLnBrk="0" hangingPunct="1">
                        <a:spcBef>
                          <a:spcPts val="0"/>
                        </a:spcBef>
                        <a:spcAft>
                          <a:spcPts val="600"/>
                        </a:spcAft>
                        <a:buFont typeface="Arial" panose="020B0604020202020204" pitchFamily="34" charset="0"/>
                        <a:buChar char="•"/>
                      </a:pPr>
                      <a:r>
                        <a:rPr lang="ko-KR" alt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규모</a:t>
                      </a:r>
                      <a:r>
                        <a:rPr lang="en-US" altLang="ko-KR"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 43</a:t>
                      </a:r>
                      <a:r>
                        <a:rPr lang="ko-KR" alt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억 유로</a:t>
                      </a:r>
                      <a:endParaRPr 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72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E4F6FF"/>
                    </a:solidFill>
                  </a:tcPr>
                </a:tc>
                <a:tc>
                  <a:txBody>
                    <a:bodyPr/>
                    <a:lstStyle/>
                    <a:p>
                      <a:pPr marL="171450" indent="-171450" algn="l" defTabSz="495285" rtl="0" eaLnBrk="1" fontAlgn="ctr" latinLnBrk="0" hangingPunct="1">
                        <a:spcBef>
                          <a:spcPts val="0"/>
                        </a:spcBef>
                        <a:spcAft>
                          <a:spcPts val="600"/>
                        </a:spcAft>
                        <a:buFont typeface="Arial" panose="020B0604020202020204" pitchFamily="34" charset="0"/>
                        <a:buChar char="•"/>
                      </a:pPr>
                      <a:r>
                        <a:rPr 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2018</a:t>
                      </a:r>
                    </a:p>
                    <a:p>
                      <a:pPr marL="171450" indent="-171450" algn="l" defTabSz="495285" rtl="0" eaLnBrk="1" fontAlgn="ctr" latinLnBrk="0" hangingPunct="1">
                        <a:spcBef>
                          <a:spcPts val="0"/>
                        </a:spcBef>
                        <a:spcAft>
                          <a:spcPts val="600"/>
                        </a:spcAft>
                        <a:buFont typeface="Arial" panose="020B0604020202020204" pitchFamily="34" charset="0"/>
                        <a:buChar char="•"/>
                      </a:pPr>
                      <a:r>
                        <a:rPr lang="en-US" altLang="ko-KR"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Nordic Capital </a:t>
                      </a:r>
                      <a:r>
                        <a:rPr 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CV1</a:t>
                      </a:r>
                    </a:p>
                    <a:p>
                      <a:pPr marL="171450" marR="0" lvl="0" indent="-171450" algn="l" defTabSz="495285" rtl="0" eaLnBrk="1" fontAlgn="ctr" latinLnBrk="0" hangingPunct="1">
                        <a:lnSpc>
                          <a:spcPct val="100000"/>
                        </a:lnSpc>
                        <a:spcBef>
                          <a:spcPts val="0"/>
                        </a:spcBef>
                        <a:spcAft>
                          <a:spcPts val="600"/>
                        </a:spcAft>
                        <a:buClrTx/>
                        <a:buSzTx/>
                        <a:buFont typeface="Arial" panose="020B0604020202020204" pitchFamily="34" charset="0"/>
                        <a:buChar char="•"/>
                        <a:tabLst/>
                        <a:defRPr/>
                      </a:pPr>
                      <a:r>
                        <a:rPr lang="ko-KR" alt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규모</a:t>
                      </a:r>
                      <a:r>
                        <a:rPr lang="en-US" altLang="ko-KR"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 30.2</a:t>
                      </a:r>
                      <a:r>
                        <a:rPr lang="ko-KR" alt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억 달러</a:t>
                      </a:r>
                      <a:br>
                        <a:rPr lang="ko-KR" alt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br>
                      <a:r>
                        <a:rPr lang="en-US" altLang="ko-KR"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(25</a:t>
                      </a:r>
                      <a:r>
                        <a:rPr lang="ko-KR" alt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억 유로</a:t>
                      </a:r>
                      <a:r>
                        <a:rPr lang="en-US" altLang="ko-KR"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p>
                  </a:txBody>
                  <a:tcPr marL="72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E4F6FF"/>
                    </a:solidFill>
                  </a:tcPr>
                </a:tc>
                <a:tc>
                  <a:txBody>
                    <a:bodyPr/>
                    <a:lstStyle/>
                    <a:p>
                      <a:pPr marL="171450" indent="-171450" algn="l" defTabSz="495285" rtl="0" eaLnBrk="1" fontAlgn="ctr" latinLnBrk="0" hangingPunct="1">
                        <a:spcBef>
                          <a:spcPts val="0"/>
                        </a:spcBef>
                        <a:spcAft>
                          <a:spcPts val="200"/>
                        </a:spcAft>
                        <a:buFont typeface="Arial" panose="020B0604020202020204" pitchFamily="34" charset="0"/>
                        <a:buChar char="•"/>
                      </a:pPr>
                      <a:r>
                        <a:rPr 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Massachusetts Pension Reserves Investment Trust</a:t>
                      </a:r>
                    </a:p>
                    <a:p>
                      <a:pPr marL="171450" indent="-171450" algn="l" defTabSz="495285" rtl="0" eaLnBrk="1" fontAlgn="ctr" latinLnBrk="0" hangingPunct="1">
                        <a:spcBef>
                          <a:spcPts val="0"/>
                        </a:spcBef>
                        <a:spcAft>
                          <a:spcPts val="200"/>
                        </a:spcAft>
                        <a:buFont typeface="Arial" panose="020B0604020202020204" pitchFamily="34" charset="0"/>
                        <a:buChar char="•"/>
                      </a:pPr>
                      <a:r>
                        <a:rPr 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Nordic Access Buyout Fund</a:t>
                      </a:r>
                    </a:p>
                    <a:p>
                      <a:pPr marL="171450" indent="-171450" algn="l" defTabSz="495285" rtl="0" eaLnBrk="1" fontAlgn="ctr" latinLnBrk="0" hangingPunct="1">
                        <a:spcBef>
                          <a:spcPts val="0"/>
                        </a:spcBef>
                        <a:spcAft>
                          <a:spcPts val="200"/>
                        </a:spcAft>
                        <a:buFont typeface="Arial" panose="020B0604020202020204" pitchFamily="34" charset="0"/>
                        <a:buChar char="•"/>
                      </a:pPr>
                      <a:r>
                        <a:rPr 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NAXS</a:t>
                      </a:r>
                    </a:p>
                    <a:p>
                      <a:pPr marL="171450" indent="-171450" algn="l" defTabSz="495285" rtl="0" eaLnBrk="1" fontAlgn="ctr" latinLnBrk="0" hangingPunct="1">
                        <a:spcBef>
                          <a:spcPts val="0"/>
                        </a:spcBef>
                        <a:spcAft>
                          <a:spcPts val="200"/>
                        </a:spcAft>
                        <a:buFont typeface="Arial" panose="020B0604020202020204" pitchFamily="34" charset="0"/>
                        <a:buChar char="•"/>
                      </a:pPr>
                      <a:r>
                        <a:rPr 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Nevada Public Employees Retirement System</a:t>
                      </a:r>
                    </a:p>
                    <a:p>
                      <a:pPr marL="171450" indent="-171450" algn="l" defTabSz="495285" rtl="0" eaLnBrk="1" fontAlgn="ctr" latinLnBrk="0" hangingPunct="1">
                        <a:spcBef>
                          <a:spcPts val="0"/>
                        </a:spcBef>
                        <a:spcAft>
                          <a:spcPts val="200"/>
                        </a:spcAft>
                        <a:buFont typeface="Arial" panose="020B0604020202020204" pitchFamily="34" charset="0"/>
                        <a:buChar char="•"/>
                      </a:pPr>
                      <a:r>
                        <a:rPr 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New York State Nurses Association Pension Plan </a:t>
                      </a:r>
                      <a:r>
                        <a:rPr lang="ko-KR" alt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등</a:t>
                      </a:r>
                      <a:endParaRPr 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72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E4F6FF"/>
                    </a:solidFill>
                  </a:tcPr>
                </a:tc>
                <a:tc>
                  <a:txBody>
                    <a:bodyPr/>
                    <a:lstStyle/>
                    <a:p>
                      <a:pPr marL="171450" indent="-171450" algn="l" defTabSz="495285" rtl="0" eaLnBrk="1" fontAlgn="ctr" latinLnBrk="0" hangingPunct="1">
                        <a:spcBef>
                          <a:spcPts val="0"/>
                        </a:spcBef>
                        <a:spcAft>
                          <a:spcPts val="200"/>
                        </a:spcAft>
                        <a:buFont typeface="Arial" panose="020B0604020202020204" pitchFamily="34" charset="0"/>
                        <a:buChar char="•"/>
                      </a:pPr>
                      <a:r>
                        <a:rPr 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Binding Site</a:t>
                      </a:r>
                    </a:p>
                    <a:p>
                      <a:pPr marL="171450" indent="-171450" algn="l" defTabSz="495285" rtl="0" eaLnBrk="1" fontAlgn="ctr" latinLnBrk="0" hangingPunct="1">
                        <a:spcBef>
                          <a:spcPts val="0"/>
                        </a:spcBef>
                        <a:spcAft>
                          <a:spcPts val="200"/>
                        </a:spcAft>
                        <a:buFont typeface="Arial" panose="020B0604020202020204" pitchFamily="34" charset="0"/>
                        <a:buChar char="•"/>
                      </a:pPr>
                      <a:r>
                        <a:rPr 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Sunrise Medical</a:t>
                      </a:r>
                    </a:p>
                    <a:p>
                      <a:pPr marL="171450" indent="-171450" algn="l" defTabSz="495285" rtl="0" eaLnBrk="1" fontAlgn="ctr" latinLnBrk="0" hangingPunct="1">
                        <a:spcBef>
                          <a:spcPts val="0"/>
                        </a:spcBef>
                        <a:spcAft>
                          <a:spcPts val="200"/>
                        </a:spcAft>
                        <a:buFont typeface="Arial" panose="020B0604020202020204" pitchFamily="34" charset="0"/>
                        <a:buChar char="•"/>
                      </a:pPr>
                      <a:r>
                        <a:rPr lang="en-US" sz="950" b="0" kern="120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Acino</a:t>
                      </a:r>
                      <a:endParaRPr 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p>
                      <a:pPr marL="171450" indent="-171450" algn="l" defTabSz="495285" rtl="0" eaLnBrk="1" fontAlgn="ctr" latinLnBrk="0" hangingPunct="1">
                        <a:spcBef>
                          <a:spcPts val="0"/>
                        </a:spcBef>
                        <a:spcAft>
                          <a:spcPts val="200"/>
                        </a:spcAft>
                        <a:buFont typeface="Arial" panose="020B0604020202020204" pitchFamily="34" charset="0"/>
                        <a:buChar char="•"/>
                      </a:pPr>
                      <a:r>
                        <a:rPr lang="en-US" sz="950" b="0" kern="120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Bladt</a:t>
                      </a:r>
                      <a:r>
                        <a:rPr 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 Industries</a:t>
                      </a:r>
                    </a:p>
                    <a:p>
                      <a:pPr marL="171450" indent="-171450" algn="l" defTabSz="495285" rtl="0" eaLnBrk="1" fontAlgn="ctr" latinLnBrk="0" hangingPunct="1">
                        <a:spcBef>
                          <a:spcPts val="0"/>
                        </a:spcBef>
                        <a:spcAft>
                          <a:spcPts val="200"/>
                        </a:spcAft>
                        <a:buFont typeface="Arial" panose="020B0604020202020204" pitchFamily="34" charset="0"/>
                        <a:buChar char="•"/>
                      </a:pPr>
                      <a:r>
                        <a:rPr lang="en-US" sz="950" b="0" kern="120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Britax</a:t>
                      </a:r>
                      <a:endParaRPr 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p>
                      <a:pPr marL="171450" indent="-171450" algn="l" defTabSz="495285" rtl="0" eaLnBrk="1" fontAlgn="ctr" latinLnBrk="0" hangingPunct="1">
                        <a:spcBef>
                          <a:spcPts val="0"/>
                        </a:spcBef>
                        <a:spcAft>
                          <a:spcPts val="200"/>
                        </a:spcAft>
                        <a:buFont typeface="Arial" panose="020B0604020202020204" pitchFamily="34" charset="0"/>
                        <a:buChar char="•"/>
                      </a:pPr>
                      <a:r>
                        <a:rPr lang="en-US" sz="950" b="0" kern="120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Ellos</a:t>
                      </a:r>
                      <a:r>
                        <a:rPr 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 Group</a:t>
                      </a:r>
                    </a:p>
                    <a:p>
                      <a:pPr marL="171450" indent="-171450" algn="l" defTabSz="495285" rtl="0" eaLnBrk="1" fontAlgn="ctr" latinLnBrk="0" hangingPunct="1">
                        <a:spcBef>
                          <a:spcPts val="0"/>
                        </a:spcBef>
                        <a:spcAft>
                          <a:spcPts val="200"/>
                        </a:spcAft>
                        <a:buFont typeface="Arial" panose="020B0604020202020204" pitchFamily="34" charset="0"/>
                        <a:buChar char="•"/>
                      </a:pPr>
                      <a:r>
                        <a:rPr lang="en-US" sz="950" b="0" kern="120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Itiviti</a:t>
                      </a:r>
                      <a:r>
                        <a:rPr 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r>
                        <a:rPr lang="en-US" sz="950" b="0" kern="120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Ullink</a:t>
                      </a:r>
                      <a:endParaRPr 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p>
                      <a:pPr marL="171450" indent="-171450" algn="l" defTabSz="495285" rtl="0" eaLnBrk="1" fontAlgn="ctr" latinLnBrk="0" hangingPunct="1">
                        <a:spcBef>
                          <a:spcPts val="0"/>
                        </a:spcBef>
                        <a:spcAft>
                          <a:spcPts val="200"/>
                        </a:spcAft>
                        <a:buFont typeface="Arial" panose="020B0604020202020204" pitchFamily="34" charset="0"/>
                        <a:buChar char="•"/>
                      </a:pPr>
                      <a:r>
                        <a:rPr 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Master Marine</a:t>
                      </a:r>
                    </a:p>
                    <a:p>
                      <a:pPr marL="171450" indent="-171450" algn="l" defTabSz="495285" rtl="0" eaLnBrk="1" fontAlgn="ctr" latinLnBrk="0" hangingPunct="1">
                        <a:spcBef>
                          <a:spcPts val="0"/>
                        </a:spcBef>
                        <a:spcAft>
                          <a:spcPts val="200"/>
                        </a:spcAft>
                        <a:buFont typeface="Arial" panose="020B0604020202020204" pitchFamily="34" charset="0"/>
                        <a:buChar char="•"/>
                      </a:pPr>
                      <a:r>
                        <a:rPr 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Sport Nordic Group</a:t>
                      </a:r>
                    </a:p>
                  </a:txBody>
                  <a:tcPr marL="72000" marR="36000" marT="36000" marB="36000"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E4F6FF"/>
                    </a:solidFill>
                  </a:tcPr>
                </a:tc>
                <a:extLst>
                  <a:ext uri="{0D108BD9-81ED-4DB2-BD59-A6C34878D82A}">
                    <a16:rowId xmlns:a16="http://schemas.microsoft.com/office/drawing/2014/main" val="143956472"/>
                  </a:ext>
                </a:extLst>
              </a:tr>
              <a:tr h="1828072">
                <a:tc>
                  <a:txBody>
                    <a:bodyPr/>
                    <a:lstStyle/>
                    <a:p>
                      <a:pPr algn="ctr" fontAlgn="ctr" latinLnBrk="0"/>
                      <a:r>
                        <a:rPr lang="en-US" sz="1000" b="1"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Leonard Green &amp; Partners</a:t>
                      </a:r>
                    </a:p>
                    <a:p>
                      <a:pPr marL="0" marR="0" lvl="0" indent="0" algn="ctr" defTabSz="495285" rtl="0" eaLnBrk="1" fontAlgn="ctr" latinLnBrk="0" hangingPunct="1">
                        <a:lnSpc>
                          <a:spcPct val="100000"/>
                        </a:lnSpc>
                        <a:spcBef>
                          <a:spcPts val="0"/>
                        </a:spcBef>
                        <a:spcAft>
                          <a:spcPts val="0"/>
                        </a:spcAft>
                        <a:buClrTx/>
                        <a:buSzTx/>
                        <a:buFontTx/>
                        <a:buNone/>
                        <a:tabLst/>
                        <a:defRPr/>
                      </a:pPr>
                      <a:r>
                        <a:rPr lang="en-US" altLang="ko-KR" sz="900" b="1"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(Los Angeles, US)</a:t>
                      </a:r>
                    </a:p>
                  </a:txBody>
                  <a:tcPr marL="36000" marR="36000" marT="36000" marB="36000"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E5E5E5"/>
                    </a:solidFill>
                  </a:tcPr>
                </a:tc>
                <a:tc>
                  <a:txBody>
                    <a:bodyPr/>
                    <a:lstStyle/>
                    <a:p>
                      <a:pPr marL="171450" indent="-171450" algn="l" defTabSz="495285" rtl="0" eaLnBrk="1" fontAlgn="ctr" latinLnBrk="0" hangingPunct="1">
                        <a:spcBef>
                          <a:spcPts val="0"/>
                        </a:spcBef>
                        <a:spcAft>
                          <a:spcPts val="600"/>
                        </a:spcAft>
                        <a:buFont typeface="Arial" panose="020B0604020202020204" pitchFamily="34" charset="0"/>
                        <a:buChar char="•"/>
                      </a:pPr>
                      <a:r>
                        <a:rPr lang="ko-KR" alt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연도</a:t>
                      </a:r>
                      <a:r>
                        <a:rPr lang="en-US" altLang="ko-KR"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2007</a:t>
                      </a:r>
                    </a:p>
                    <a:p>
                      <a:pPr marL="171450" indent="-171450" algn="l" defTabSz="495285" rtl="0" eaLnBrk="1" fontAlgn="ctr" latinLnBrk="0" hangingPunct="1">
                        <a:spcBef>
                          <a:spcPts val="0"/>
                        </a:spcBef>
                        <a:spcAft>
                          <a:spcPts val="600"/>
                        </a:spcAft>
                        <a:buFont typeface="Arial" panose="020B0604020202020204" pitchFamily="34" charset="0"/>
                        <a:buChar char="•"/>
                      </a:pPr>
                      <a:r>
                        <a:rPr 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Leonard Green Equity Investors V</a:t>
                      </a:r>
                    </a:p>
                    <a:p>
                      <a:pPr marL="171450" indent="-171450" algn="l" defTabSz="495285" rtl="0" eaLnBrk="1" fontAlgn="ctr" latinLnBrk="0" hangingPunct="1">
                        <a:spcBef>
                          <a:spcPts val="0"/>
                        </a:spcBef>
                        <a:spcAft>
                          <a:spcPts val="600"/>
                        </a:spcAft>
                        <a:buFont typeface="Arial" panose="020B0604020202020204" pitchFamily="34" charset="0"/>
                        <a:buChar char="•"/>
                      </a:pPr>
                      <a:r>
                        <a:rPr lang="ko-KR" alt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규모</a:t>
                      </a:r>
                      <a:r>
                        <a:rPr lang="en-US" altLang="ko-KR"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 53</a:t>
                      </a:r>
                      <a:r>
                        <a:rPr lang="ko-KR" alt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억 달러</a:t>
                      </a:r>
                      <a:endParaRPr lang="en-US" altLang="ko-KR"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72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171450" indent="-171450" algn="l" defTabSz="495285" rtl="0" eaLnBrk="1" fontAlgn="ctr" latinLnBrk="0" hangingPunct="1">
                        <a:spcBef>
                          <a:spcPts val="0"/>
                        </a:spcBef>
                        <a:spcAft>
                          <a:spcPts val="600"/>
                        </a:spcAft>
                        <a:buFont typeface="Arial" panose="020B0604020202020204" pitchFamily="34" charset="0"/>
                        <a:buChar char="•"/>
                      </a:pPr>
                      <a:r>
                        <a:rPr lang="en-US" altLang="ko-KR"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2021</a:t>
                      </a:r>
                    </a:p>
                    <a:p>
                      <a:pPr marL="171450" indent="-171450" algn="l" defTabSz="495285" rtl="0" eaLnBrk="1" fontAlgn="ctr" latinLnBrk="0" hangingPunct="1">
                        <a:spcBef>
                          <a:spcPts val="0"/>
                        </a:spcBef>
                        <a:spcAft>
                          <a:spcPts val="600"/>
                        </a:spcAft>
                        <a:buFont typeface="Arial" panose="020B0604020202020204" pitchFamily="34" charset="0"/>
                        <a:buChar char="•"/>
                      </a:pPr>
                      <a:r>
                        <a:rPr lang="en-US" altLang="ko-KR"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N/A</a:t>
                      </a:r>
                    </a:p>
                    <a:p>
                      <a:pPr marL="171450" marR="0" lvl="0" indent="-171450" algn="l" defTabSz="495285" rtl="0" eaLnBrk="1" fontAlgn="ctr" latinLnBrk="0" hangingPunct="1">
                        <a:lnSpc>
                          <a:spcPct val="100000"/>
                        </a:lnSpc>
                        <a:spcBef>
                          <a:spcPts val="0"/>
                        </a:spcBef>
                        <a:spcAft>
                          <a:spcPts val="600"/>
                        </a:spcAft>
                        <a:buClrTx/>
                        <a:buSzTx/>
                        <a:buFont typeface="Arial" panose="020B0604020202020204" pitchFamily="34" charset="0"/>
                        <a:buChar char="•"/>
                        <a:tabLst/>
                        <a:defRPr/>
                      </a:pPr>
                      <a:r>
                        <a:rPr lang="ko-KR" alt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규모</a:t>
                      </a:r>
                      <a:r>
                        <a:rPr lang="en-US" altLang="ko-KR"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 25</a:t>
                      </a:r>
                      <a:r>
                        <a:rPr lang="ko-KR" alt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억 달러 </a:t>
                      </a:r>
                    </a:p>
                  </a:txBody>
                  <a:tcPr marL="72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0" indent="0" algn="l" defTabSz="495285" rtl="0" eaLnBrk="1" fontAlgn="ctr" latinLnBrk="0" hangingPunct="1">
                        <a:spcBef>
                          <a:spcPts val="0"/>
                        </a:spcBef>
                        <a:spcAft>
                          <a:spcPts val="200"/>
                        </a:spcAft>
                        <a:buFont typeface="Arial" panose="020B0604020202020204" pitchFamily="34" charset="0"/>
                        <a:buNone/>
                      </a:pPr>
                      <a:r>
                        <a:rPr lang="ko-KR" alt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펀드 결성 지원</a:t>
                      </a:r>
                      <a:r>
                        <a:rPr lang="en-US" altLang="ko-KR"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a:t>
                      </a:r>
                    </a:p>
                    <a:p>
                      <a:pPr marL="171450" indent="-171450" algn="l" defTabSz="495285" rtl="0" eaLnBrk="1" fontAlgn="ctr" latinLnBrk="0" hangingPunct="1">
                        <a:spcBef>
                          <a:spcPts val="0"/>
                        </a:spcBef>
                        <a:spcAft>
                          <a:spcPts val="200"/>
                        </a:spcAft>
                        <a:buFont typeface="Arial" panose="020B0604020202020204" pitchFamily="34" charset="0"/>
                        <a:buChar char="•"/>
                      </a:pPr>
                      <a:r>
                        <a:rPr lang="en-US" altLang="ko-KR" sz="950" b="0" kern="120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AlpInvest</a:t>
                      </a:r>
                      <a:r>
                        <a:rPr lang="en-US" altLang="ko-KR"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 Partners</a:t>
                      </a:r>
                    </a:p>
                    <a:p>
                      <a:pPr marL="171450" indent="-171450" algn="l" defTabSz="495285" rtl="0" eaLnBrk="1" fontAlgn="ctr" latinLnBrk="0" hangingPunct="1">
                        <a:spcBef>
                          <a:spcPts val="0"/>
                        </a:spcBef>
                        <a:spcAft>
                          <a:spcPts val="200"/>
                        </a:spcAft>
                        <a:buFont typeface="Arial" panose="020B0604020202020204" pitchFamily="34" charset="0"/>
                        <a:buChar char="•"/>
                      </a:pPr>
                      <a:r>
                        <a:rPr lang="en-US" altLang="ko-KR" sz="950" b="0" kern="120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Harbourvest</a:t>
                      </a:r>
                      <a:r>
                        <a:rPr lang="en-US" altLang="ko-KR"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 Partners </a:t>
                      </a:r>
                      <a:r>
                        <a:rPr lang="ko-KR" alt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등</a:t>
                      </a:r>
                    </a:p>
                  </a:txBody>
                  <a:tcPr marL="72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171450" indent="-171450" algn="l" defTabSz="495285" rtl="0" eaLnBrk="1" fontAlgn="ctr" latinLnBrk="0" hangingPunct="1">
                        <a:spcBef>
                          <a:spcPts val="0"/>
                        </a:spcBef>
                        <a:spcAft>
                          <a:spcPts val="200"/>
                        </a:spcAft>
                        <a:buFont typeface="Arial" panose="020B0604020202020204" pitchFamily="34" charset="0"/>
                        <a:buChar char="•"/>
                      </a:pPr>
                      <a:r>
                        <a:rPr lang="en-US" sz="950" b="0" kern="120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AerSale</a:t>
                      </a:r>
                      <a:r>
                        <a:rPr 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 Holdings</a:t>
                      </a:r>
                    </a:p>
                    <a:p>
                      <a:pPr marL="171450" indent="-171450" algn="l" defTabSz="495285" rtl="0" eaLnBrk="1" fontAlgn="ctr" latinLnBrk="0" hangingPunct="1">
                        <a:spcBef>
                          <a:spcPts val="0"/>
                        </a:spcBef>
                        <a:spcAft>
                          <a:spcPts val="200"/>
                        </a:spcAft>
                        <a:buFont typeface="Arial" panose="020B0604020202020204" pitchFamily="34" charset="0"/>
                        <a:buChar char="•"/>
                      </a:pPr>
                      <a:r>
                        <a:rPr 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Authentic Brands Group</a:t>
                      </a:r>
                    </a:p>
                    <a:p>
                      <a:pPr marL="171450" indent="-171450" algn="l" defTabSz="495285" rtl="0" eaLnBrk="1" fontAlgn="ctr" latinLnBrk="0" hangingPunct="1">
                        <a:spcBef>
                          <a:spcPts val="0"/>
                        </a:spcBef>
                        <a:spcAft>
                          <a:spcPts val="200"/>
                        </a:spcAft>
                        <a:buFont typeface="Arial" panose="020B0604020202020204" pitchFamily="34" charset="0"/>
                        <a:buChar char="•"/>
                      </a:pPr>
                      <a:r>
                        <a:rPr 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CHG Healthcare Services</a:t>
                      </a:r>
                    </a:p>
                    <a:p>
                      <a:pPr marL="171450" indent="-171450" algn="l" defTabSz="495285" rtl="0" eaLnBrk="1" fontAlgn="ctr" latinLnBrk="0" hangingPunct="1">
                        <a:spcBef>
                          <a:spcPts val="0"/>
                        </a:spcBef>
                        <a:spcAft>
                          <a:spcPts val="200"/>
                        </a:spcAft>
                        <a:buFont typeface="Arial" panose="020B0604020202020204" pitchFamily="34" charset="0"/>
                        <a:buChar char="•"/>
                      </a:pPr>
                      <a:r>
                        <a:rPr 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Jo</a:t>
                      </a:r>
                      <a:r>
                        <a:rPr lang="en-US" altLang="ko-KR"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a</a:t>
                      </a:r>
                      <a:r>
                        <a:rPr 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nn</a:t>
                      </a:r>
                    </a:p>
                  </a:txBody>
                  <a:tcPr marL="72000" marR="36000" marT="36000" marB="36000"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25069175"/>
                  </a:ext>
                </a:extLst>
              </a:tr>
              <a:tr h="1828072">
                <a:tc>
                  <a:txBody>
                    <a:bodyPr/>
                    <a:lstStyle/>
                    <a:p>
                      <a:pPr algn="ctr" fontAlgn="ctr" latinLnBrk="0"/>
                      <a:r>
                        <a:rPr lang="en-US" sz="1000" b="1"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Audax Private Equity</a:t>
                      </a:r>
                    </a:p>
                    <a:p>
                      <a:pPr marL="0" marR="0" lvl="0" indent="0" algn="ctr" defTabSz="495285" rtl="0" eaLnBrk="1" fontAlgn="ctr" latinLnBrk="0" hangingPunct="1">
                        <a:lnSpc>
                          <a:spcPct val="100000"/>
                        </a:lnSpc>
                        <a:spcBef>
                          <a:spcPts val="0"/>
                        </a:spcBef>
                        <a:spcAft>
                          <a:spcPts val="0"/>
                        </a:spcAft>
                        <a:buClrTx/>
                        <a:buSzTx/>
                        <a:buFontTx/>
                        <a:buNone/>
                        <a:tabLst/>
                        <a:defRPr/>
                      </a:pPr>
                      <a:r>
                        <a:rPr lang="en-US" altLang="ko-KR" sz="900" b="1"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(Boston, US)</a:t>
                      </a:r>
                    </a:p>
                  </a:txBody>
                  <a:tcPr marL="36000" marR="36000" marT="36000" marB="36000"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solidFill>
                      <a:srgbClr val="E5E5E5"/>
                    </a:solidFill>
                  </a:tcPr>
                </a:tc>
                <a:tc>
                  <a:txBody>
                    <a:bodyPr/>
                    <a:lstStyle/>
                    <a:p>
                      <a:pPr marL="171450" indent="-171450" algn="l" defTabSz="495285" rtl="0" eaLnBrk="1" fontAlgn="ctr" latinLnBrk="0" hangingPunct="1">
                        <a:spcBef>
                          <a:spcPts val="0"/>
                        </a:spcBef>
                        <a:spcAft>
                          <a:spcPts val="600"/>
                        </a:spcAft>
                        <a:buFont typeface="Arial" panose="020B0604020202020204" pitchFamily="34" charset="0"/>
                        <a:buChar char="•"/>
                      </a:pPr>
                      <a:r>
                        <a:rPr lang="ko-KR" alt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연도</a:t>
                      </a:r>
                      <a:r>
                        <a:rPr lang="en-US" altLang="ko-KR"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2012</a:t>
                      </a:r>
                    </a:p>
                    <a:p>
                      <a:pPr marL="171450" indent="-171450" algn="l" defTabSz="495285" rtl="0" eaLnBrk="1" fontAlgn="ctr" latinLnBrk="0" hangingPunct="1">
                        <a:spcBef>
                          <a:spcPts val="0"/>
                        </a:spcBef>
                        <a:spcAft>
                          <a:spcPts val="600"/>
                        </a:spcAft>
                        <a:buFont typeface="Arial" panose="020B0604020202020204" pitchFamily="34" charset="0"/>
                        <a:buChar char="•"/>
                      </a:pPr>
                      <a:r>
                        <a:rPr 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Audax Private Equity Fund IV</a:t>
                      </a:r>
                    </a:p>
                    <a:p>
                      <a:pPr marL="171450" indent="-171450" algn="l" defTabSz="495285" rtl="0" eaLnBrk="1" fontAlgn="ctr" latinLnBrk="0" hangingPunct="1">
                        <a:spcBef>
                          <a:spcPts val="0"/>
                        </a:spcBef>
                        <a:spcAft>
                          <a:spcPts val="600"/>
                        </a:spcAft>
                        <a:buFont typeface="Arial" panose="020B0604020202020204" pitchFamily="34" charset="0"/>
                        <a:buChar char="•"/>
                      </a:pPr>
                      <a:r>
                        <a:rPr lang="ko-KR" alt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규모</a:t>
                      </a:r>
                      <a:r>
                        <a:rPr lang="en-US" altLang="ko-KR"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 </a:t>
                      </a:r>
                      <a:r>
                        <a:rPr 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12.5</a:t>
                      </a:r>
                      <a:r>
                        <a:rPr lang="ko-KR" alt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억 달러</a:t>
                      </a:r>
                      <a:endParaRPr lang="en-US" altLang="ko-KR"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72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solidFill>
                      <a:schemeClr val="bg1"/>
                    </a:solidFill>
                  </a:tcPr>
                </a:tc>
                <a:tc>
                  <a:txBody>
                    <a:bodyPr/>
                    <a:lstStyle/>
                    <a:p>
                      <a:pPr marL="171450" indent="-171450" algn="l" defTabSz="495285" rtl="0" eaLnBrk="1" fontAlgn="ctr" latinLnBrk="0" hangingPunct="1">
                        <a:spcBef>
                          <a:spcPts val="0"/>
                        </a:spcBef>
                        <a:spcAft>
                          <a:spcPts val="600"/>
                        </a:spcAft>
                        <a:buFont typeface="Arial" panose="020B0604020202020204" pitchFamily="34" charset="0"/>
                        <a:buChar char="•"/>
                      </a:pPr>
                      <a:r>
                        <a:rPr 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2021</a:t>
                      </a:r>
                    </a:p>
                    <a:p>
                      <a:pPr marL="171450" indent="-171450" algn="l" defTabSz="495285" rtl="0" eaLnBrk="1" fontAlgn="ctr" latinLnBrk="0" hangingPunct="1">
                        <a:spcBef>
                          <a:spcPts val="0"/>
                        </a:spcBef>
                        <a:spcAft>
                          <a:spcPts val="600"/>
                        </a:spcAft>
                        <a:buFont typeface="Arial" panose="020B0604020202020204" pitchFamily="34" charset="0"/>
                        <a:buChar char="•"/>
                      </a:pPr>
                      <a:r>
                        <a:rPr lang="en-US" altLang="ko-KR"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Audax Private Equity Fund IV Continuation</a:t>
                      </a:r>
                    </a:p>
                    <a:p>
                      <a:pPr marL="171450" indent="-171450" algn="l" defTabSz="495285" rtl="0" eaLnBrk="1" fontAlgn="ctr" latinLnBrk="0" hangingPunct="1">
                        <a:spcBef>
                          <a:spcPts val="0"/>
                        </a:spcBef>
                        <a:spcAft>
                          <a:spcPts val="600"/>
                        </a:spcAft>
                        <a:buFont typeface="Arial" panose="020B0604020202020204" pitchFamily="34" charset="0"/>
                        <a:buChar char="•"/>
                      </a:pPr>
                      <a:r>
                        <a:rPr lang="ko-KR" alt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규모</a:t>
                      </a:r>
                      <a:r>
                        <a:rPr lang="en-US" altLang="ko-KR"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 17</a:t>
                      </a:r>
                      <a:r>
                        <a:rPr lang="ko-KR" alt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억 달러</a:t>
                      </a:r>
                    </a:p>
                  </a:txBody>
                  <a:tcPr marL="72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solidFill>
                      <a:schemeClr val="bg1"/>
                    </a:solidFill>
                  </a:tcPr>
                </a:tc>
                <a:tc>
                  <a:txBody>
                    <a:bodyPr/>
                    <a:lstStyle/>
                    <a:p>
                      <a:pPr marL="171450" indent="-171450" algn="l" defTabSz="495285" rtl="0" eaLnBrk="1" fontAlgn="ctr" latinLnBrk="0" hangingPunct="1">
                        <a:spcBef>
                          <a:spcPts val="0"/>
                        </a:spcBef>
                        <a:spcAft>
                          <a:spcPts val="200"/>
                        </a:spcAft>
                        <a:buFont typeface="Arial" panose="020B0604020202020204" pitchFamily="34" charset="0"/>
                        <a:buChar char="•"/>
                      </a:pPr>
                      <a:r>
                        <a:rPr lang="en-US" sz="950" b="0" kern="120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AlpInvest</a:t>
                      </a:r>
                      <a:r>
                        <a:rPr 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 Partners</a:t>
                      </a:r>
                    </a:p>
                    <a:p>
                      <a:pPr marL="171450" indent="-171450" algn="l" defTabSz="495285" rtl="0" eaLnBrk="1" fontAlgn="ctr" latinLnBrk="0" hangingPunct="1">
                        <a:spcBef>
                          <a:spcPts val="0"/>
                        </a:spcBef>
                        <a:spcAft>
                          <a:spcPts val="200"/>
                        </a:spcAft>
                        <a:buFont typeface="Arial" panose="020B0604020202020204" pitchFamily="34" charset="0"/>
                        <a:buChar char="•"/>
                      </a:pPr>
                      <a:r>
                        <a:rPr 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El Paso Firemen &amp; Policemen's Pension Fund</a:t>
                      </a:r>
                    </a:p>
                    <a:p>
                      <a:pPr marL="171450" indent="-171450" algn="l" defTabSz="495285" rtl="0" eaLnBrk="1" fontAlgn="ctr" latinLnBrk="0" hangingPunct="1">
                        <a:spcBef>
                          <a:spcPts val="0"/>
                        </a:spcBef>
                        <a:spcAft>
                          <a:spcPts val="200"/>
                        </a:spcAft>
                        <a:buFont typeface="Arial" panose="020B0604020202020204" pitchFamily="34" charset="0"/>
                        <a:buChar char="•"/>
                      </a:pPr>
                      <a:r>
                        <a:rPr 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Lexington Partners </a:t>
                      </a:r>
                      <a:r>
                        <a:rPr lang="ko-KR" alt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등</a:t>
                      </a:r>
                      <a:endParaRPr lang="en-US"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endParaRPr>
                    </a:p>
                  </a:txBody>
                  <a:tcPr marL="72000" marR="36000" marT="36000" marB="36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solidFill>
                      <a:schemeClr val="bg1"/>
                    </a:solidFill>
                  </a:tcPr>
                </a:tc>
                <a:tc>
                  <a:txBody>
                    <a:bodyPr/>
                    <a:lstStyle/>
                    <a:p>
                      <a:pPr marL="171450" indent="-171450" algn="l" defTabSz="495285" rtl="0" eaLnBrk="1" fontAlgn="ctr" latinLnBrk="0" hangingPunct="1">
                        <a:spcBef>
                          <a:spcPts val="0"/>
                        </a:spcBef>
                        <a:spcAft>
                          <a:spcPts val="200"/>
                        </a:spcAft>
                        <a:buFont typeface="Arial" panose="020B0604020202020204" pitchFamily="34" charset="0"/>
                        <a:buChar char="•"/>
                      </a:pPr>
                      <a:r>
                        <a:rPr lang="en-US" altLang="ko-KR"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Innovative Chemical Products Group(ICP Group)</a:t>
                      </a:r>
                    </a:p>
                    <a:p>
                      <a:pPr marL="171450" indent="-171450" algn="l" defTabSz="495285" rtl="0" eaLnBrk="1" fontAlgn="ctr" latinLnBrk="0" hangingPunct="1">
                        <a:spcBef>
                          <a:spcPts val="0"/>
                        </a:spcBef>
                        <a:spcAft>
                          <a:spcPts val="200"/>
                        </a:spcAft>
                        <a:buFont typeface="Arial" panose="020B0604020202020204" pitchFamily="34" charset="0"/>
                        <a:buChar char="•"/>
                      </a:pPr>
                      <a:r>
                        <a:rPr lang="en-US" altLang="ko-KR" sz="950" b="0" kern="120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Justrite</a:t>
                      </a:r>
                      <a:r>
                        <a:rPr lang="en-US" altLang="ko-KR"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 Manufacturing Company</a:t>
                      </a:r>
                    </a:p>
                    <a:p>
                      <a:pPr marL="171450" indent="-171450" algn="l" defTabSz="495285" rtl="0" eaLnBrk="1" fontAlgn="ctr" latinLnBrk="0" hangingPunct="1">
                        <a:spcBef>
                          <a:spcPts val="0"/>
                        </a:spcBef>
                        <a:spcAft>
                          <a:spcPts val="200"/>
                        </a:spcAft>
                        <a:buFont typeface="Arial" panose="020B0604020202020204" pitchFamily="34" charset="0"/>
                        <a:buChar char="•"/>
                      </a:pPr>
                      <a:r>
                        <a:rPr lang="en-US" altLang="ko-KR"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42 North Dental</a:t>
                      </a:r>
                    </a:p>
                    <a:p>
                      <a:pPr marL="171450" indent="-171450" algn="l" defTabSz="495285" rtl="0" eaLnBrk="1" fontAlgn="ctr" latinLnBrk="0" hangingPunct="1">
                        <a:spcBef>
                          <a:spcPts val="0"/>
                        </a:spcBef>
                        <a:spcAft>
                          <a:spcPts val="200"/>
                        </a:spcAft>
                        <a:buFont typeface="Arial" panose="020B0604020202020204" pitchFamily="34" charset="0"/>
                        <a:buChar char="•"/>
                      </a:pPr>
                      <a:r>
                        <a:rPr lang="en-US" altLang="ko-KR" sz="950" b="0" kern="120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cs typeface="+mn-cs"/>
                        </a:rPr>
                        <a:t>TPC Wire &amp; Cable Corp.</a:t>
                      </a:r>
                    </a:p>
                  </a:txBody>
                  <a:tcPr marL="72000" marR="36000" marT="36000" marB="36000"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8118246"/>
                  </a:ext>
                </a:extLst>
              </a:tr>
            </a:tbl>
          </a:graphicData>
        </a:graphic>
      </p:graphicFrame>
    </p:spTree>
    <p:extLst>
      <p:ext uri="{BB962C8B-B14F-4D97-AF65-F5344CB8AC3E}">
        <p14:creationId xmlns:p14="http://schemas.microsoft.com/office/powerpoint/2010/main" val="3196805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5">
            <a:extLst>
              <a:ext uri="{FF2B5EF4-FFF2-40B4-BE49-F238E27FC236}">
                <a16:creationId xmlns:a16="http://schemas.microsoft.com/office/drawing/2014/main" id="{F94D9BEC-FCB9-2001-9FE1-5873EC6197C1}"/>
              </a:ext>
            </a:extLst>
          </p:cNvPr>
          <p:cNvSpPr>
            <a:spLocks noChangeArrowheads="1"/>
          </p:cNvSpPr>
          <p:nvPr/>
        </p:nvSpPr>
        <p:spPr bwMode="auto">
          <a:xfrm>
            <a:off x="2097088" y="1243535"/>
            <a:ext cx="4427537" cy="2304782"/>
          </a:xfrm>
          <a:prstGeom prst="rect">
            <a:avLst/>
          </a:prstGeom>
          <a:no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r>
              <a:rPr lang="ko-KR" altLang="en-US" sz="1200" b="1" dirty="0" err="1">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블랙스톤</a:t>
            </a:r>
            <a:r>
              <a:rPr lang="en-US" altLang="ko-KR"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 </a:t>
            </a:r>
            <a:r>
              <a:rPr lang="ko-KR" altLang="en-US"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컨티뉴에이션 펀드를 활용하여 자본재조정 진행</a:t>
            </a:r>
            <a:endParaRPr lang="en-US" altLang="ko-KR"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endParaRPr>
          </a:p>
          <a:p>
            <a:pPr algn="just" defTabSz="520700" eaLnBrk="0" hangingPunct="0">
              <a:spcBef>
                <a:spcPts val="600"/>
              </a:spcBef>
              <a:spcAft>
                <a:spcPts val="600"/>
              </a:spcAft>
              <a:defRPr/>
            </a:pPr>
            <a:endParaRPr lang="en-US" altLang="ko-KR" sz="800" b="1" dirty="0">
              <a:ln>
                <a:solidFill>
                  <a:schemeClr val="accent1">
                    <a:alpha val="0"/>
                  </a:schemeClr>
                </a:solidFill>
              </a:ln>
              <a:solidFill>
                <a:srgbClr val="00C0AE"/>
              </a:solidFill>
              <a:latin typeface="KoPub돋움체 Medium" panose="02020603020101020101" pitchFamily="18" charset="-127"/>
              <a:ea typeface="KoPub돋움체 Medium" panose="02020603020101020101" pitchFamily="18" charset="-127"/>
            </a:endParaRPr>
          </a:p>
          <a:p>
            <a:pPr algn="just" defTabSz="520700" eaLnBrk="0" hangingPunct="0">
              <a:lnSpc>
                <a:spcPct val="125000"/>
              </a:lnSpc>
              <a:spcBef>
                <a:spcPts val="600"/>
              </a:spcBef>
              <a:spcAft>
                <a:spcPts val="600"/>
              </a:spcAft>
              <a:defRPr/>
            </a:pP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블랙스톤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(Blackstone Inc.)</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은 뉴욕시에 본사를 둔 미국계 사모펀드이다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2023</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6</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월 기준 회사의 총 관리 자산은 약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조 달러로 전 세계 최대 규모의 대체투자 사포펀드로 손꼽히고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블랙스톤의</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부동산 사업부는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1991</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창립되었고</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물류</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다세대 및 단독주택</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사무실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숙박업</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소매업을 포함한 주요 부문에 걸쳐 여러 부동산을 보유하고 운영하고 있으며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특히 상업용 부동산에 적극 투자하는 것으로 알려져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endPar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endParaRPr>
          </a:p>
          <a:p>
            <a:pPr algn="just" defTabSz="520700" eaLnBrk="0" hangingPunct="0">
              <a:lnSpc>
                <a:spcPct val="125000"/>
              </a:lnSpc>
              <a:spcBef>
                <a:spcPts val="600"/>
              </a:spcBef>
              <a:spcAft>
                <a:spcPts val="600"/>
              </a:spcAft>
              <a:defRPr/>
            </a:pP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2020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월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블랙스톤은</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2016</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결성된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Blackstone Real Estate Partners VIII(BREP VIII)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펀드의 포트폴리오 중 하나인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바이오메드</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리얼티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(BioMed Realty)</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를 자본재조정</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(Recapitalization)</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을 통해 매각한다고 발표했다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바이오메드</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리얼티는</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1,130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만 평방 피트 규모의 미국 생명과학 부동산을 포트폴리오로 보유하고 있는 부동산 신탁 기업으로</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2016</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약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48</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억 달러에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블랙스톤의</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BREP VIII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펀드 및 공동 투자자들에 의해 인수된 바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BREP VIII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펀드는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바이오메드</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리얼티</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지분을 무기한 보유할 수 있는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블랙스톤의</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Blackstone Biomed Life Science Real Estate</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펀드에 매각하기로 합의했으며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BRP VIII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펀드와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바이오메드</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리얼티</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투자자들에게는 보유지분을 현금화하거나 또는 재투자할 수 있는 두 가지 옵션이 주어졌다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3</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억 달러를 투자했던 텍사스 교직원 퇴직연금</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(Teacher Retirement System of Texas)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등 일부 투자자들을 제외하고</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대부분의 투자자들은 현금으로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유동화하는</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대신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바이오메드</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리얼티</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지분을 계속 보유</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(Rollover)</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하거나</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뉴멕시코</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주립투자기구</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(New Mexico State Investment Council)</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처럼 투자 익스포저를 오히려 늘린 것으로 알려졌다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해당 거래에서 모건 스탠리</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(Morgan Stanley &amp; Co. LLC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가 빈티지 펀드인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BREP VIII</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에 대한 공정성 의견</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(Fairness Opinion,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인수</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합병 시 거래의 공정성을 평가한 의견이나 보고서</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을 제공했으며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2020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11</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월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블랙스톤은</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146</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억 달러에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바이오메드</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리얼티의</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매각을 완료했다고 발표했다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이번 매각으로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BREP VIII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투자자들은 약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65</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억 달러의 수익을 기록했다고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블랙스톤은</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밝혔으며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월스트리트 저널</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(Wall Street Journal)</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에 따르면 이는 힐튼 호텔</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(Hilton Hotels Worldwide Inc.)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및 부동산 투자업체인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에쿼티</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오피스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프러퍼티즈</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트러스트</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(Equity Office Properties Trust)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거래에 이어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블랙스톤이</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세 번째로 큰 수익을 올린 거래로 기록되었다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endPar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endParaRPr>
          </a:p>
        </p:txBody>
      </p:sp>
      <p:cxnSp>
        <p:nvCxnSpPr>
          <p:cNvPr id="27" name="직선 연결선 26">
            <a:extLst>
              <a:ext uri="{FF2B5EF4-FFF2-40B4-BE49-F238E27FC236}">
                <a16:creationId xmlns:a16="http://schemas.microsoft.com/office/drawing/2014/main" id="{0E1A657D-0B94-1C50-3BBB-83A28412821D}"/>
              </a:ext>
            </a:extLst>
          </p:cNvPr>
          <p:cNvCxnSpPr>
            <a:cxnSpLocks/>
          </p:cNvCxnSpPr>
          <p:nvPr/>
        </p:nvCxnSpPr>
        <p:spPr>
          <a:xfrm>
            <a:off x="1957388" y="1281113"/>
            <a:ext cx="0" cy="6864266"/>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pic>
        <p:nvPicPr>
          <p:cNvPr id="28" name="Picture 2" descr="Dealpath | Real Estate's Most Trusted Deal Management Platform">
            <a:extLst>
              <a:ext uri="{FF2B5EF4-FFF2-40B4-BE49-F238E27FC236}">
                <a16:creationId xmlns:a16="http://schemas.microsoft.com/office/drawing/2014/main" id="{8C376B39-7EAA-4DD0-3585-AFE9C2B061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7123" y="1581683"/>
            <a:ext cx="1144148" cy="19314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58417674-5453-C4DE-9579-D7505B369719}"/>
              </a:ext>
            </a:extLst>
          </p:cNvPr>
          <p:cNvSpPr txBox="1"/>
          <p:nvPr/>
        </p:nvSpPr>
        <p:spPr>
          <a:xfrm>
            <a:off x="405765" y="2753423"/>
            <a:ext cx="1570182" cy="1223733"/>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ko-KR" altLang="en-US" spc="-20" dirty="0" err="1">
                <a:solidFill>
                  <a:schemeClr val="accent4"/>
                </a:solidFill>
              </a:rPr>
              <a:t>블랙스톤</a:t>
            </a:r>
            <a:r>
              <a:rPr lang="ko-KR" altLang="en-US" spc="-20" dirty="0">
                <a:solidFill>
                  <a:schemeClr val="accent4"/>
                </a:solidFill>
              </a:rPr>
              <a:t> </a:t>
            </a:r>
            <a:r>
              <a:rPr lang="en-US" altLang="ko-KR" spc="-20" dirty="0">
                <a:solidFill>
                  <a:schemeClr val="accent4"/>
                </a:solidFill>
              </a:rPr>
              <a:t>BREP VIII </a:t>
            </a:r>
            <a:r>
              <a:rPr lang="ko-KR" altLang="en-US" spc="-20" dirty="0">
                <a:solidFill>
                  <a:schemeClr val="accent4"/>
                </a:solidFill>
              </a:rPr>
              <a:t>펀드</a:t>
            </a:r>
            <a:r>
              <a:rPr lang="en-US" altLang="ko-KR" spc="-20" dirty="0">
                <a:solidFill>
                  <a:schemeClr val="accent4"/>
                </a:solidFill>
              </a:rPr>
              <a:t>, </a:t>
            </a:r>
            <a:r>
              <a:rPr lang="ko-KR" altLang="en-US" spc="-20" dirty="0">
                <a:solidFill>
                  <a:schemeClr val="accent4"/>
                </a:solidFill>
              </a:rPr>
              <a:t>컨티뉴에이션 펀드로 </a:t>
            </a:r>
            <a:r>
              <a:rPr lang="en-US" altLang="ko-KR" spc="-20" dirty="0">
                <a:solidFill>
                  <a:schemeClr val="accent4"/>
                </a:solidFill>
              </a:rPr>
              <a:t>2020</a:t>
            </a:r>
            <a:r>
              <a:rPr lang="ko-KR" altLang="en-US" spc="-20" dirty="0">
                <a:solidFill>
                  <a:schemeClr val="accent4"/>
                </a:solidFill>
              </a:rPr>
              <a:t>년 </a:t>
            </a:r>
            <a:r>
              <a:rPr lang="en-US" altLang="ko-KR" spc="-20" dirty="0">
                <a:solidFill>
                  <a:schemeClr val="accent4"/>
                </a:solidFill>
              </a:rPr>
              <a:t>11</a:t>
            </a:r>
            <a:r>
              <a:rPr lang="ko-KR" altLang="en-US" spc="-20" dirty="0">
                <a:solidFill>
                  <a:schemeClr val="accent4"/>
                </a:solidFill>
              </a:rPr>
              <a:t>월 </a:t>
            </a:r>
            <a:r>
              <a:rPr lang="en-US" altLang="ko-KR" spc="-20" dirty="0">
                <a:solidFill>
                  <a:schemeClr val="accent4"/>
                </a:solidFill>
              </a:rPr>
              <a:t>146</a:t>
            </a:r>
            <a:r>
              <a:rPr lang="ko-KR" altLang="en-US" spc="-20" dirty="0">
                <a:solidFill>
                  <a:schemeClr val="accent4"/>
                </a:solidFill>
              </a:rPr>
              <a:t>억 달러에 </a:t>
            </a:r>
            <a:r>
              <a:rPr lang="ko-KR" altLang="en-US" spc="-20" dirty="0" err="1">
                <a:solidFill>
                  <a:schemeClr val="accent4"/>
                </a:solidFill>
              </a:rPr>
              <a:t>바이오메드</a:t>
            </a:r>
            <a:r>
              <a:rPr lang="ko-KR" altLang="en-US" spc="-20" dirty="0">
                <a:solidFill>
                  <a:schemeClr val="accent4"/>
                </a:solidFill>
              </a:rPr>
              <a:t> </a:t>
            </a:r>
            <a:r>
              <a:rPr lang="ko-KR" altLang="en-US" spc="-20" dirty="0" err="1">
                <a:solidFill>
                  <a:schemeClr val="accent4"/>
                </a:solidFill>
              </a:rPr>
              <a:t>리얼티</a:t>
            </a:r>
            <a:r>
              <a:rPr lang="ko-KR" altLang="en-US" spc="-20" dirty="0">
                <a:solidFill>
                  <a:schemeClr val="accent4"/>
                </a:solidFill>
              </a:rPr>
              <a:t> 매각 완료</a:t>
            </a:r>
            <a:endParaRPr lang="en-US" altLang="ko-KR" spc="-20" dirty="0">
              <a:solidFill>
                <a:schemeClr val="accent4"/>
              </a:solidFill>
            </a:endParaRPr>
          </a:p>
        </p:txBody>
      </p:sp>
      <p:sp>
        <p:nvSpPr>
          <p:cNvPr id="30" name="TextBox 29">
            <a:extLst>
              <a:ext uri="{FF2B5EF4-FFF2-40B4-BE49-F238E27FC236}">
                <a16:creationId xmlns:a16="http://schemas.microsoft.com/office/drawing/2014/main" id="{92E550DA-0C55-781F-9222-F8CD353066AA}"/>
              </a:ext>
            </a:extLst>
          </p:cNvPr>
          <p:cNvSpPr txBox="1"/>
          <p:nvPr/>
        </p:nvSpPr>
        <p:spPr>
          <a:xfrm>
            <a:off x="162169" y="2321087"/>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a:solidFill>
                  <a:srgbClr val="ACEAFF"/>
                </a:solidFill>
              </a:rPr>
              <a:t>“</a:t>
            </a:r>
            <a:endParaRPr lang="ko-KR" altLang="en-US">
              <a:solidFill>
                <a:srgbClr val="ACEAFF"/>
              </a:solidFill>
            </a:endParaRPr>
          </a:p>
        </p:txBody>
      </p:sp>
      <p:sp>
        <p:nvSpPr>
          <p:cNvPr id="31" name="TextBox 30">
            <a:extLst>
              <a:ext uri="{FF2B5EF4-FFF2-40B4-BE49-F238E27FC236}">
                <a16:creationId xmlns:a16="http://schemas.microsoft.com/office/drawing/2014/main" id="{00C89A18-FED4-9355-D258-42D36AB88CD8}"/>
              </a:ext>
            </a:extLst>
          </p:cNvPr>
          <p:cNvSpPr txBox="1"/>
          <p:nvPr/>
        </p:nvSpPr>
        <p:spPr>
          <a:xfrm>
            <a:off x="1427843" y="3837490"/>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grpSp>
        <p:nvGrpSpPr>
          <p:cNvPr id="32" name="그룹 31">
            <a:extLst>
              <a:ext uri="{FF2B5EF4-FFF2-40B4-BE49-F238E27FC236}">
                <a16:creationId xmlns:a16="http://schemas.microsoft.com/office/drawing/2014/main" id="{747B2EAF-C42D-48A9-325F-87573A3AD2D8}"/>
              </a:ext>
            </a:extLst>
          </p:cNvPr>
          <p:cNvGrpSpPr/>
          <p:nvPr/>
        </p:nvGrpSpPr>
        <p:grpSpPr>
          <a:xfrm>
            <a:off x="333376" y="8331168"/>
            <a:ext cx="6191249" cy="993009"/>
            <a:chOff x="333376" y="8331168"/>
            <a:chExt cx="6191249" cy="993009"/>
          </a:xfrm>
        </p:grpSpPr>
        <p:sp>
          <p:nvSpPr>
            <p:cNvPr id="33" name="직사각형 32">
              <a:extLst>
                <a:ext uri="{FF2B5EF4-FFF2-40B4-BE49-F238E27FC236}">
                  <a16:creationId xmlns:a16="http://schemas.microsoft.com/office/drawing/2014/main" id="{CA78E2FE-1FDF-D14B-B392-327225023BE0}"/>
                </a:ext>
              </a:extLst>
            </p:cNvPr>
            <p:cNvSpPr/>
            <p:nvPr/>
          </p:nvSpPr>
          <p:spPr>
            <a:xfrm>
              <a:off x="333376" y="9005498"/>
              <a:ext cx="6191249" cy="232165"/>
            </a:xfrm>
            <a:prstGeom prst="rect">
              <a:avLst/>
            </a:prstGeom>
            <a:noFill/>
            <a:ln w="3175">
              <a:noFill/>
            </a:ln>
          </p:spPr>
          <p:txBody>
            <a:bodyPr wrap="square" lIns="0" tIns="108000" rIns="0" bIns="0" rtlCol="0" anchor="b">
              <a:spAutoFit/>
            </a:bodyPr>
            <a:lstStyle/>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Source: </a:t>
              </a:r>
              <a:r>
                <a:rPr lang="ko-KR" altLang="en-US" sz="800" dirty="0" err="1">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블랙스톤</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홈페이지</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언론보도 종합</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ko-KR" altLang="en-US" sz="800" dirty="0" err="1">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삼정</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KPMG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경제연구원 재구성</a:t>
              </a:r>
            </a:p>
          </p:txBody>
        </p:sp>
        <p:grpSp>
          <p:nvGrpSpPr>
            <p:cNvPr id="34" name="그룹 33">
              <a:extLst>
                <a:ext uri="{FF2B5EF4-FFF2-40B4-BE49-F238E27FC236}">
                  <a16:creationId xmlns:a16="http://schemas.microsoft.com/office/drawing/2014/main" id="{49990E01-FF4B-3968-86B6-B82AD502A920}"/>
                </a:ext>
              </a:extLst>
            </p:cNvPr>
            <p:cNvGrpSpPr/>
            <p:nvPr/>
          </p:nvGrpSpPr>
          <p:grpSpPr>
            <a:xfrm>
              <a:off x="364727" y="8331168"/>
              <a:ext cx="6159898" cy="993009"/>
              <a:chOff x="364727" y="8312118"/>
              <a:chExt cx="6159898" cy="993009"/>
            </a:xfrm>
          </p:grpSpPr>
          <p:sp>
            <p:nvSpPr>
              <p:cNvPr id="36" name="사각형: 둥근 모서리 35">
                <a:extLst>
                  <a:ext uri="{FF2B5EF4-FFF2-40B4-BE49-F238E27FC236}">
                    <a16:creationId xmlns:a16="http://schemas.microsoft.com/office/drawing/2014/main" id="{A4141FFE-C585-A37B-09FF-261062A95A74}"/>
                  </a:ext>
                </a:extLst>
              </p:cNvPr>
              <p:cNvSpPr/>
              <p:nvPr/>
            </p:nvSpPr>
            <p:spPr>
              <a:xfrm>
                <a:off x="364727" y="8324150"/>
                <a:ext cx="6159898" cy="681348"/>
              </a:xfrm>
              <a:prstGeom prst="roundRect">
                <a:avLst>
                  <a:gd name="adj" fmla="val 50000"/>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100" dirty="0">
                  <a:solidFill>
                    <a:schemeClr val="accent3"/>
                  </a:solidFill>
                  <a:latin typeface="KoPub돋움체 Medium" panose="02020603020101020101" pitchFamily="18" charset="-127"/>
                  <a:ea typeface="KoPub돋움체 Medium" panose="02020603020101020101" pitchFamily="18" charset="-127"/>
                </a:endParaRPr>
              </a:p>
            </p:txBody>
          </p:sp>
          <p:grpSp>
            <p:nvGrpSpPr>
              <p:cNvPr id="39" name="그룹 38">
                <a:extLst>
                  <a:ext uri="{FF2B5EF4-FFF2-40B4-BE49-F238E27FC236}">
                    <a16:creationId xmlns:a16="http://schemas.microsoft.com/office/drawing/2014/main" id="{10D811CD-DD06-8068-B991-3D6B47E0B9BA}"/>
                  </a:ext>
                </a:extLst>
              </p:cNvPr>
              <p:cNvGrpSpPr/>
              <p:nvPr/>
            </p:nvGrpSpPr>
            <p:grpSpPr>
              <a:xfrm>
                <a:off x="405104" y="8312118"/>
                <a:ext cx="6078644" cy="993009"/>
                <a:chOff x="405104" y="8333384"/>
                <a:chExt cx="6078644" cy="993009"/>
              </a:xfrm>
            </p:grpSpPr>
            <p:grpSp>
              <p:nvGrpSpPr>
                <p:cNvPr id="45" name="그룹 44">
                  <a:extLst>
                    <a:ext uri="{FF2B5EF4-FFF2-40B4-BE49-F238E27FC236}">
                      <a16:creationId xmlns:a16="http://schemas.microsoft.com/office/drawing/2014/main" id="{FC15ED1E-95FC-F1F7-4147-69527872AEA5}"/>
                    </a:ext>
                  </a:extLst>
                </p:cNvPr>
                <p:cNvGrpSpPr/>
                <p:nvPr/>
              </p:nvGrpSpPr>
              <p:grpSpPr>
                <a:xfrm>
                  <a:off x="405104" y="8405666"/>
                  <a:ext cx="2045647" cy="561759"/>
                  <a:chOff x="509967" y="8081126"/>
                  <a:chExt cx="2922714" cy="802612"/>
                </a:xfrm>
              </p:grpSpPr>
              <p:sp>
                <p:nvSpPr>
                  <p:cNvPr id="50" name="TextBox 49">
                    <a:extLst>
                      <a:ext uri="{FF2B5EF4-FFF2-40B4-BE49-F238E27FC236}">
                        <a16:creationId xmlns:a16="http://schemas.microsoft.com/office/drawing/2014/main" id="{2D54D2C6-EB54-3D9D-2746-BB1479B53367}"/>
                      </a:ext>
                    </a:extLst>
                  </p:cNvPr>
                  <p:cNvSpPr txBox="1"/>
                  <p:nvPr/>
                </p:nvSpPr>
                <p:spPr>
                  <a:xfrm>
                    <a:off x="1266310" y="8156195"/>
                    <a:ext cx="2166371" cy="659603"/>
                  </a:xfrm>
                  <a:prstGeom prst="rect">
                    <a:avLst/>
                  </a:prstGeom>
                  <a:noFill/>
                </p:spPr>
                <p:txBody>
                  <a:bodyPr wrap="square">
                    <a:spAutoFit/>
                  </a:bodyPr>
                  <a:lstStyle/>
                  <a:p>
                    <a:r>
                      <a:rPr lang="ko-KR" altLang="en-US" sz="800" b="1" dirty="0" err="1">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블랙스톤</a:t>
                    </a:r>
                    <a:endParaRPr lang="en-US" altLang="ko-KR" sz="8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endParaRPr>
                  </a:p>
                  <a:p>
                    <a:r>
                      <a:rPr lang="ko-KR" altLang="en-US" sz="8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글로벌 공동 대표 </a:t>
                    </a:r>
                    <a:endParaRPr lang="en-US" altLang="ko-KR" sz="800" b="1"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endParaRPr>
                  </a:p>
                  <a:p>
                    <a:r>
                      <a:rPr lang="en-US" altLang="ko-KR" sz="800"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Kathleen McCarthy</a:t>
                    </a:r>
                    <a:endParaRPr lang="ko-KR" altLang="en-US" sz="800"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pic>
                <p:nvPicPr>
                  <p:cNvPr id="51" name="Picture 4" descr="Kathleen McCarthy">
                    <a:extLst>
                      <a:ext uri="{FF2B5EF4-FFF2-40B4-BE49-F238E27FC236}">
                        <a16:creationId xmlns:a16="http://schemas.microsoft.com/office/drawing/2014/main" id="{F6C099BD-F4F7-4673-4BE2-9C6AF783F2CC}"/>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9967" y="8081126"/>
                    <a:ext cx="802612" cy="802612"/>
                  </a:xfrm>
                  <a:prstGeom prst="ellipse">
                    <a:avLst/>
                  </a:prstGeom>
                  <a:noFill/>
                  <a:extLst>
                    <a:ext uri="{909E8E84-426E-40DD-AFC4-6F175D3DCCD1}">
                      <a14:hiddenFill xmlns:a14="http://schemas.microsoft.com/office/drawing/2010/main">
                        <a:solidFill>
                          <a:srgbClr val="FFFFFF"/>
                        </a:solidFill>
                      </a14:hiddenFill>
                    </a:ext>
                  </a:extLst>
                </p:spPr>
              </p:pic>
            </p:grpSp>
            <p:grpSp>
              <p:nvGrpSpPr>
                <p:cNvPr id="46" name="그룹 45">
                  <a:extLst>
                    <a:ext uri="{FF2B5EF4-FFF2-40B4-BE49-F238E27FC236}">
                      <a16:creationId xmlns:a16="http://schemas.microsoft.com/office/drawing/2014/main" id="{8FEA1B26-81DC-F146-0C37-76092C0C007E}"/>
                    </a:ext>
                  </a:extLst>
                </p:cNvPr>
                <p:cNvGrpSpPr/>
                <p:nvPr/>
              </p:nvGrpSpPr>
              <p:grpSpPr>
                <a:xfrm>
                  <a:off x="1825262" y="8333384"/>
                  <a:ext cx="4658486" cy="993009"/>
                  <a:chOff x="2154145" y="4761250"/>
                  <a:chExt cx="4747658" cy="971884"/>
                </a:xfrm>
              </p:grpSpPr>
              <p:sp>
                <p:nvSpPr>
                  <p:cNvPr id="47" name="TextBox 46">
                    <a:extLst>
                      <a:ext uri="{FF2B5EF4-FFF2-40B4-BE49-F238E27FC236}">
                        <a16:creationId xmlns:a16="http://schemas.microsoft.com/office/drawing/2014/main" id="{F77B5FB7-A874-B1FF-AD2A-8A45C500CE2B}"/>
                      </a:ext>
                    </a:extLst>
                  </p:cNvPr>
                  <p:cNvSpPr txBox="1"/>
                  <p:nvPr/>
                </p:nvSpPr>
                <p:spPr>
                  <a:xfrm>
                    <a:off x="2350813" y="4902697"/>
                    <a:ext cx="4550990" cy="405844"/>
                  </a:xfrm>
                  <a:prstGeom prst="rect">
                    <a:avLst/>
                  </a:prstGeom>
                  <a:noFill/>
                </p:spPr>
                <p:txBody>
                  <a:bodyPr wrap="square">
                    <a:spAutoFit/>
                  </a:bodyPr>
                  <a:lstStyle/>
                  <a:p>
                    <a:pPr>
                      <a:lnSpc>
                        <a:spcPct val="120000"/>
                      </a:lnSpc>
                    </a:pPr>
                    <a:r>
                      <a:rPr lang="ko-KR" altLang="en-US" sz="900" b="1" spc="-50"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부동산 분야에서 투자자 중 다수는 생명과학 부동산에 대한 익스포저를 유지하거나 늘리기를 바랬으며</a:t>
                    </a:r>
                    <a:r>
                      <a:rPr lang="en-US" altLang="ko-KR" sz="900" b="1" spc="-50"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 </a:t>
                    </a:r>
                    <a:r>
                      <a:rPr lang="ko-KR" altLang="en-US" sz="900" b="1" spc="-50"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이번 </a:t>
                    </a:r>
                    <a:r>
                      <a:rPr lang="ko-KR" altLang="en-US" sz="900" b="1" spc="-50" dirty="0" err="1">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리캡</a:t>
                    </a:r>
                    <a:r>
                      <a:rPr lang="en-US" altLang="ko-KR" sz="900" b="1" spc="-50"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(Recapitalization)</a:t>
                    </a:r>
                    <a:r>
                      <a:rPr lang="ko-KR" altLang="en-US" sz="900" b="1" spc="-50"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을 통해 투자자들이 원하는 바를 이룰 수 있었다</a:t>
                    </a:r>
                    <a:r>
                      <a:rPr lang="en-US" altLang="ko-KR" sz="900" b="1" spc="-50"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 </a:t>
                    </a:r>
                  </a:p>
                </p:txBody>
              </p:sp>
              <p:sp>
                <p:nvSpPr>
                  <p:cNvPr id="48" name="TextBox 47">
                    <a:extLst>
                      <a:ext uri="{FF2B5EF4-FFF2-40B4-BE49-F238E27FC236}">
                        <a16:creationId xmlns:a16="http://schemas.microsoft.com/office/drawing/2014/main" id="{F8AED38C-2AAE-F5C3-A6F6-6045346720DB}"/>
                      </a:ext>
                    </a:extLst>
                  </p:cNvPr>
                  <p:cNvSpPr txBox="1"/>
                  <p:nvPr/>
                </p:nvSpPr>
                <p:spPr>
                  <a:xfrm>
                    <a:off x="2154145" y="4761250"/>
                    <a:ext cx="339328" cy="572335"/>
                  </a:xfrm>
                  <a:prstGeom prst="rect">
                    <a:avLst/>
                  </a:prstGeom>
                  <a:noFill/>
                </p:spPr>
                <p:txBody>
                  <a:bodyPr wrap="square">
                    <a:spAutoFit/>
                  </a:bodyPr>
                  <a:lstStyle/>
                  <a:p>
                    <a:r>
                      <a:rPr lang="ko-KR" altLang="en-US" sz="3200"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a:t>
                    </a:r>
                    <a:endParaRPr lang="ko-KR" altLang="en-US" sz="3200" dirty="0">
                      <a:solidFill>
                        <a:schemeClr val="bg1"/>
                      </a:solidFill>
                    </a:endParaRPr>
                  </a:p>
                </p:txBody>
              </p:sp>
              <p:sp>
                <p:nvSpPr>
                  <p:cNvPr id="49" name="TextBox 48">
                    <a:extLst>
                      <a:ext uri="{FF2B5EF4-FFF2-40B4-BE49-F238E27FC236}">
                        <a16:creationId xmlns:a16="http://schemas.microsoft.com/office/drawing/2014/main" id="{7D3BA07B-6A22-3F6B-3D19-17CFB0AD2A23}"/>
                      </a:ext>
                    </a:extLst>
                  </p:cNvPr>
                  <p:cNvSpPr txBox="1"/>
                  <p:nvPr/>
                </p:nvSpPr>
                <p:spPr>
                  <a:xfrm>
                    <a:off x="5579065" y="5160799"/>
                    <a:ext cx="466605" cy="572335"/>
                  </a:xfrm>
                  <a:prstGeom prst="rect">
                    <a:avLst/>
                  </a:prstGeom>
                  <a:noFill/>
                </p:spPr>
                <p:txBody>
                  <a:bodyPr wrap="square">
                    <a:spAutoFit/>
                  </a:bodyPr>
                  <a:lstStyle/>
                  <a:p>
                    <a:r>
                      <a:rPr lang="ko-KR" altLang="en-US" sz="3200" dirty="0">
                        <a:ln>
                          <a:solidFill>
                            <a:schemeClr val="accent1">
                              <a:alpha val="0"/>
                            </a:schemeClr>
                          </a:solidFill>
                        </a:ln>
                        <a:solidFill>
                          <a:schemeClr val="bg1"/>
                        </a:solidFill>
                        <a:latin typeface="KoPub돋움체 Medium" panose="02020603020101020101" pitchFamily="18" charset="-127"/>
                        <a:ea typeface="KoPub돋움체 Medium" panose="02020603020101020101" pitchFamily="18" charset="-127"/>
                      </a:rPr>
                      <a:t>”</a:t>
                    </a:r>
                  </a:p>
                </p:txBody>
              </p:sp>
            </p:grpSp>
          </p:grpSp>
        </p:grpSp>
      </p:grpSp>
    </p:spTree>
    <p:extLst>
      <p:ext uri="{BB962C8B-B14F-4D97-AF65-F5344CB8AC3E}">
        <p14:creationId xmlns:p14="http://schemas.microsoft.com/office/powerpoint/2010/main" val="543619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화살표: 오른쪽 10">
            <a:extLst>
              <a:ext uri="{FF2B5EF4-FFF2-40B4-BE49-F238E27FC236}">
                <a16:creationId xmlns:a16="http://schemas.microsoft.com/office/drawing/2014/main" id="{4FCBF242-AE90-9BAD-B69E-CBA3C7C85170}"/>
              </a:ext>
            </a:extLst>
          </p:cNvPr>
          <p:cNvSpPr/>
          <p:nvPr/>
        </p:nvSpPr>
        <p:spPr>
          <a:xfrm>
            <a:off x="2651760" y="6984249"/>
            <a:ext cx="1519646" cy="252575"/>
          </a:xfrm>
          <a:prstGeom prst="rightArrow">
            <a:avLst/>
          </a:prstGeom>
          <a:gradFill flip="none" rotWithShape="1">
            <a:gsLst>
              <a:gs pos="0">
                <a:srgbClr val="00B0F0">
                  <a:alpha val="16000"/>
                </a:srgbClr>
              </a:gs>
              <a:gs pos="100000">
                <a:srgbClr val="00B0F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100" dirty="0">
              <a:solidFill>
                <a:schemeClr val="accent3"/>
              </a:solidFill>
              <a:latin typeface="KoPub돋움체 Medium" panose="02020603020101020101" pitchFamily="18" charset="-127"/>
              <a:ea typeface="KoPub돋움체 Medium" panose="02020603020101020101" pitchFamily="18" charset="-127"/>
            </a:endParaRPr>
          </a:p>
        </p:txBody>
      </p:sp>
      <p:sp>
        <p:nvSpPr>
          <p:cNvPr id="12" name="Rectangle 5">
            <a:extLst>
              <a:ext uri="{FF2B5EF4-FFF2-40B4-BE49-F238E27FC236}">
                <a16:creationId xmlns:a16="http://schemas.microsoft.com/office/drawing/2014/main" id="{17960F53-D426-697D-4946-BE0D5DE37E91}"/>
              </a:ext>
            </a:extLst>
          </p:cNvPr>
          <p:cNvSpPr>
            <a:spLocks noChangeArrowheads="1"/>
          </p:cNvSpPr>
          <p:nvPr/>
        </p:nvSpPr>
        <p:spPr bwMode="auto">
          <a:xfrm>
            <a:off x="2097088" y="1243535"/>
            <a:ext cx="4427537" cy="2304782"/>
          </a:xfrm>
          <a:prstGeom prst="rect">
            <a:avLst/>
          </a:prstGeom>
          <a:no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r>
              <a:rPr lang="en-US" altLang="ko-KR"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BC </a:t>
            </a:r>
            <a:r>
              <a:rPr lang="ko-KR" altLang="en-US" sz="1200" b="1" dirty="0" err="1">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파트너스</a:t>
            </a:r>
            <a:r>
              <a:rPr lang="en-US" altLang="ko-KR"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 </a:t>
            </a:r>
            <a:r>
              <a:rPr lang="ko-KR" altLang="en-US" sz="1200" b="1" dirty="0" err="1">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스프링거</a:t>
            </a:r>
            <a:r>
              <a:rPr lang="ko-KR" altLang="en-US"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 네이처 공개 상장 실패 후 미래 기회를 모색</a:t>
            </a:r>
            <a:endParaRPr lang="en-US" altLang="ko-KR"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endParaRPr>
          </a:p>
          <a:p>
            <a:pPr algn="just" defTabSz="520700" eaLnBrk="0" hangingPunct="0">
              <a:spcBef>
                <a:spcPts val="600"/>
              </a:spcBef>
              <a:spcAft>
                <a:spcPts val="600"/>
              </a:spcAft>
              <a:defRPr/>
            </a:pPr>
            <a:endParaRPr lang="en-US" altLang="ko-KR" sz="8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endParaRPr>
          </a:p>
          <a:p>
            <a:pPr algn="just" defTabSz="520700" eaLnBrk="0" hangingPunct="0">
              <a:lnSpc>
                <a:spcPct val="125000"/>
              </a:lnSpc>
              <a:spcBef>
                <a:spcPts val="600"/>
              </a:spcBef>
              <a:spcAft>
                <a:spcPts val="600"/>
              </a:spcAft>
              <a:defRPr/>
            </a:pP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BC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파트너스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(BC Partners)</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는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1986</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창립된 국제 사모펀드다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부동산 전략 등에 강점을 보이며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북미와 유럽에 사무소를 운영하고 있으며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330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억 유로가 넘는 자산을 관리하고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설립 후 현재까지 약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120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개 이상의 기업에 투자하였으며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투자한 기업의 총 가치는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1,600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억 유로에 달한다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2021</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6</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월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BC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파트너스는</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2011</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결성한 빈티지 펀드인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BC European Capital IX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포트폴리오 자산인 세계적인 학술출판사</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스프링거 네이처</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(Springer Nature)</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를 인수할 단일자산 인수펀드</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(Single Asset Acquisition Fund)</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계획을 발표하고</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10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억 유로를 새로 조달했다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BC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파트너스에</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따르면 미국계 자산운용사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누버거버먼</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(Neuberger Berman)</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 단일자산 인수펀드를 자본화</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(Capitalized)</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하여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BC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파트너스의</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최신 주력 펀드인</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BC European Capital XI</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에 일부를 재투자할 것이라고 밝혔다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파이낸셜뉴스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(Financial News)</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는 딜의 배경을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BC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파트너스가</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스프링거 네이처를 공개 상장할 만큼 충분한 지원을 받지 못했기 때문으로 분석했다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스프링거</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네이처를 컨티뉴에이션 펀드로 이전하는 이번 거래에서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JP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모건 체이스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(J.P. Morgan Chase &amp; Co.)</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가 빈티지 펀드인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BC European Capital IX</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에 대한 공정성 의견을 제공했으며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스프링거 네이처의 기업가치는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57.5</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억 유로</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(2021</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6</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월 환율 기준 약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70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억 달러</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로 평가된 것으로 알려졌다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2022</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월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BC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파트너스는</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Partners</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는 주력 펀드인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BC Partners Fund XI</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의 최종 마감</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(Closed)</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을 발표하였으며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해당 펀드는 총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69</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억 유로의 출자약정금을 확보했다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BC Partners Fund XI</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는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2022</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월 기준 이미 첨단산업분야</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(Tech, Media, Telecom),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의료</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소비재 등의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8</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건에 걸쳐 약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24</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억 유로 이상의 자본을 투자한 것으로 알려졌다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endPar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endParaRPr>
          </a:p>
        </p:txBody>
      </p:sp>
      <p:sp>
        <p:nvSpPr>
          <p:cNvPr id="24" name="TextBox 23">
            <a:extLst>
              <a:ext uri="{FF2B5EF4-FFF2-40B4-BE49-F238E27FC236}">
                <a16:creationId xmlns:a16="http://schemas.microsoft.com/office/drawing/2014/main" id="{98A8E6F1-4BC9-D627-611B-1DEDCD8C1B96}"/>
              </a:ext>
            </a:extLst>
          </p:cNvPr>
          <p:cNvSpPr txBox="1"/>
          <p:nvPr/>
        </p:nvSpPr>
        <p:spPr>
          <a:xfrm>
            <a:off x="337231" y="6420853"/>
            <a:ext cx="3642149" cy="545978"/>
          </a:xfrm>
          <a:prstGeom prst="rect">
            <a:avLst/>
          </a:prstGeom>
          <a:ln w="3175">
            <a:noFill/>
          </a:ln>
        </p:spPr>
        <p:txBody>
          <a:bodyPr wrap="square" lIns="0" tIns="108000" rIns="0" bIns="0" anchor="ctr" anchorCtr="0">
            <a:no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r>
              <a:rPr lang="en-US" altLang="ko-KR" dirty="0">
                <a:solidFill>
                  <a:schemeClr val="tx1">
                    <a:lumMod val="85000"/>
                    <a:lumOff val="15000"/>
                  </a:schemeClr>
                </a:solidFill>
              </a:rPr>
              <a:t>[ BC </a:t>
            </a:r>
            <a:r>
              <a:rPr lang="ko-KR" altLang="en-US" dirty="0" err="1">
                <a:solidFill>
                  <a:schemeClr val="tx1">
                    <a:lumMod val="85000"/>
                    <a:lumOff val="15000"/>
                  </a:schemeClr>
                </a:solidFill>
              </a:rPr>
              <a:t>파트너스</a:t>
            </a:r>
            <a:r>
              <a:rPr lang="ko-KR" altLang="en-US" dirty="0">
                <a:solidFill>
                  <a:schemeClr val="tx1">
                    <a:lumMod val="85000"/>
                    <a:lumOff val="15000"/>
                  </a:schemeClr>
                </a:solidFill>
              </a:rPr>
              <a:t> 컨티뉴에이션 펀드 개요 </a:t>
            </a:r>
            <a:r>
              <a:rPr lang="en-US" altLang="ko-KR" dirty="0">
                <a:solidFill>
                  <a:schemeClr val="tx1">
                    <a:lumMod val="85000"/>
                    <a:lumOff val="15000"/>
                  </a:schemeClr>
                </a:solidFill>
              </a:rPr>
              <a:t>]</a:t>
            </a:r>
          </a:p>
        </p:txBody>
      </p:sp>
      <p:cxnSp>
        <p:nvCxnSpPr>
          <p:cNvPr id="25" name="직선 연결선 24">
            <a:extLst>
              <a:ext uri="{FF2B5EF4-FFF2-40B4-BE49-F238E27FC236}">
                <a16:creationId xmlns:a16="http://schemas.microsoft.com/office/drawing/2014/main" id="{363CDF19-E652-7F00-FEB3-3B843A5880FB}"/>
              </a:ext>
            </a:extLst>
          </p:cNvPr>
          <p:cNvCxnSpPr>
            <a:cxnSpLocks/>
          </p:cNvCxnSpPr>
          <p:nvPr/>
        </p:nvCxnSpPr>
        <p:spPr>
          <a:xfrm>
            <a:off x="1957388" y="1281113"/>
            <a:ext cx="0" cy="5095624"/>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pic>
        <p:nvPicPr>
          <p:cNvPr id="28" name="그림 27">
            <a:extLst>
              <a:ext uri="{FF2B5EF4-FFF2-40B4-BE49-F238E27FC236}">
                <a16:creationId xmlns:a16="http://schemas.microsoft.com/office/drawing/2014/main" id="{A6E0459A-B4CF-34CD-FBD7-8A2D3ED41B1C}"/>
              </a:ext>
            </a:extLst>
          </p:cNvPr>
          <p:cNvPicPr>
            <a:picLocks noChangeAspect="1"/>
          </p:cNvPicPr>
          <p:nvPr/>
        </p:nvPicPr>
        <p:blipFill>
          <a:blip r:embed="rId3"/>
          <a:stretch>
            <a:fillRect/>
          </a:stretch>
        </p:blipFill>
        <p:spPr>
          <a:xfrm>
            <a:off x="2104229" y="1590713"/>
            <a:ext cx="1145384" cy="194400"/>
          </a:xfrm>
          <a:prstGeom prst="rect">
            <a:avLst/>
          </a:prstGeom>
        </p:spPr>
      </p:pic>
      <p:sp>
        <p:nvSpPr>
          <p:cNvPr id="29" name="TextBox 28">
            <a:extLst>
              <a:ext uri="{FF2B5EF4-FFF2-40B4-BE49-F238E27FC236}">
                <a16:creationId xmlns:a16="http://schemas.microsoft.com/office/drawing/2014/main" id="{9A3BE41F-D751-BD3A-0644-E49E6669350D}"/>
              </a:ext>
            </a:extLst>
          </p:cNvPr>
          <p:cNvSpPr txBox="1"/>
          <p:nvPr/>
        </p:nvSpPr>
        <p:spPr>
          <a:xfrm>
            <a:off x="405765" y="2753423"/>
            <a:ext cx="1570182" cy="1454565"/>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en-US" altLang="ko-KR" spc="-20" dirty="0">
                <a:solidFill>
                  <a:schemeClr val="accent4"/>
                </a:solidFill>
              </a:rPr>
              <a:t>BC </a:t>
            </a:r>
            <a:r>
              <a:rPr lang="ko-KR" altLang="en-US" spc="-20" dirty="0" err="1">
                <a:solidFill>
                  <a:schemeClr val="accent4"/>
                </a:solidFill>
              </a:rPr>
              <a:t>파트너스</a:t>
            </a:r>
            <a:r>
              <a:rPr lang="en-US" altLang="ko-KR" spc="-20" dirty="0">
                <a:solidFill>
                  <a:schemeClr val="accent4"/>
                </a:solidFill>
              </a:rPr>
              <a:t>,</a:t>
            </a:r>
            <a:r>
              <a:rPr lang="ko-KR" altLang="en-US" spc="-20" dirty="0">
                <a:solidFill>
                  <a:schemeClr val="accent4"/>
                </a:solidFill>
              </a:rPr>
              <a:t> </a:t>
            </a:r>
            <a:r>
              <a:rPr lang="en-US" altLang="ko-KR" spc="-20" dirty="0">
                <a:solidFill>
                  <a:schemeClr val="accent4"/>
                </a:solidFill>
              </a:rPr>
              <a:t>2011</a:t>
            </a:r>
            <a:r>
              <a:rPr lang="ko-KR" altLang="en-US" spc="-20" dirty="0">
                <a:solidFill>
                  <a:schemeClr val="accent4"/>
                </a:solidFill>
              </a:rPr>
              <a:t>년 </a:t>
            </a:r>
            <a:r>
              <a:rPr lang="en-US" altLang="ko-KR" spc="-20" dirty="0">
                <a:solidFill>
                  <a:schemeClr val="accent4"/>
                </a:solidFill>
              </a:rPr>
              <a:t>BC European Capital IX </a:t>
            </a:r>
            <a:r>
              <a:rPr lang="ko-KR" altLang="en-US" spc="-20" dirty="0">
                <a:solidFill>
                  <a:schemeClr val="accent4"/>
                </a:solidFill>
              </a:rPr>
              <a:t>펀드의 포트폴리오 기업 스프링거 네이처</a:t>
            </a:r>
            <a:r>
              <a:rPr lang="en-US" altLang="ko-KR" spc="-20" dirty="0">
                <a:solidFill>
                  <a:schemeClr val="accent4"/>
                </a:solidFill>
              </a:rPr>
              <a:t>(Springer Nature)</a:t>
            </a:r>
            <a:r>
              <a:rPr lang="ko-KR" altLang="en-US" spc="-20" dirty="0">
                <a:solidFill>
                  <a:schemeClr val="accent4"/>
                </a:solidFill>
              </a:rPr>
              <a:t>를 인수할 단일자산 인수펀드</a:t>
            </a:r>
            <a:r>
              <a:rPr lang="en-US" altLang="ko-KR" spc="-20" dirty="0">
                <a:solidFill>
                  <a:schemeClr val="accent4"/>
                </a:solidFill>
              </a:rPr>
              <a:t> </a:t>
            </a:r>
            <a:r>
              <a:rPr lang="ko-KR" altLang="en-US" spc="-20" dirty="0">
                <a:solidFill>
                  <a:schemeClr val="accent4"/>
                </a:solidFill>
              </a:rPr>
              <a:t>계획을 발표</a:t>
            </a:r>
            <a:r>
              <a:rPr lang="en-US" altLang="ko-KR" spc="-20" dirty="0">
                <a:solidFill>
                  <a:schemeClr val="accent4"/>
                </a:solidFill>
              </a:rPr>
              <a:t> </a:t>
            </a:r>
          </a:p>
        </p:txBody>
      </p:sp>
      <p:sp>
        <p:nvSpPr>
          <p:cNvPr id="30" name="TextBox 29">
            <a:extLst>
              <a:ext uri="{FF2B5EF4-FFF2-40B4-BE49-F238E27FC236}">
                <a16:creationId xmlns:a16="http://schemas.microsoft.com/office/drawing/2014/main" id="{74FC6B56-C884-0B0B-EA6F-07B7B82A09FA}"/>
              </a:ext>
            </a:extLst>
          </p:cNvPr>
          <p:cNvSpPr txBox="1"/>
          <p:nvPr/>
        </p:nvSpPr>
        <p:spPr>
          <a:xfrm>
            <a:off x="162169" y="2321087"/>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a:solidFill>
                  <a:srgbClr val="ACEAFF"/>
                </a:solidFill>
              </a:rPr>
              <a:t>“</a:t>
            </a:r>
            <a:endParaRPr lang="ko-KR" altLang="en-US">
              <a:solidFill>
                <a:srgbClr val="ACEAFF"/>
              </a:solidFill>
            </a:endParaRPr>
          </a:p>
        </p:txBody>
      </p:sp>
      <p:sp>
        <p:nvSpPr>
          <p:cNvPr id="31" name="TextBox 30">
            <a:extLst>
              <a:ext uri="{FF2B5EF4-FFF2-40B4-BE49-F238E27FC236}">
                <a16:creationId xmlns:a16="http://schemas.microsoft.com/office/drawing/2014/main" id="{14863CDE-23EF-985E-6D36-CEA09304B764}"/>
              </a:ext>
            </a:extLst>
          </p:cNvPr>
          <p:cNvSpPr txBox="1"/>
          <p:nvPr/>
        </p:nvSpPr>
        <p:spPr>
          <a:xfrm>
            <a:off x="1427843" y="4092865"/>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sp>
        <p:nvSpPr>
          <p:cNvPr id="32" name="대각선 방향의 모서리가 잘린 사각형 25">
            <a:extLst>
              <a:ext uri="{FF2B5EF4-FFF2-40B4-BE49-F238E27FC236}">
                <a16:creationId xmlns:a16="http://schemas.microsoft.com/office/drawing/2014/main" id="{BC07AD0F-B353-779F-A79D-2F2951DD7817}"/>
              </a:ext>
            </a:extLst>
          </p:cNvPr>
          <p:cNvSpPr/>
          <p:nvPr/>
        </p:nvSpPr>
        <p:spPr>
          <a:xfrm>
            <a:off x="338678" y="7280366"/>
            <a:ext cx="2313082" cy="1951489"/>
          </a:xfrm>
          <a:prstGeom prst="rect">
            <a:avLst/>
          </a:prstGeom>
          <a:solidFill>
            <a:schemeClr val="bg1">
              <a:alpha val="69000"/>
            </a:schemeClr>
          </a:solidFill>
          <a:ln w="6350" cap="flat" cmpd="sng" algn="ctr">
            <a:solidFill>
              <a:schemeClr val="bg1">
                <a:lumMod val="75000"/>
              </a:schemeClr>
            </a:solidFill>
            <a:prstDash val="solid"/>
          </a:ln>
          <a:effectLst/>
        </p:spPr>
        <p:txBody>
          <a:bodyPr lIns="180000" tIns="72000" rIns="180000" bIns="72000" rtlCol="0" anchor="t">
            <a:noAutofit/>
          </a:bodyPr>
          <a:lstStyle/>
          <a:p>
            <a:pPr marL="108000" marR="0" lvl="0" indent="-108000" defTabSz="914400" eaLnBrk="1" fontAlgn="auto" latinLnBrk="0" hangingPunct="1">
              <a:lnSpc>
                <a:spcPct val="110000"/>
              </a:lnSpc>
              <a:spcBef>
                <a:spcPts val="300"/>
              </a:spcBef>
              <a:spcAft>
                <a:spcPts val="0"/>
              </a:spcAft>
              <a:buClrTx/>
              <a:buSzTx/>
              <a:buFont typeface="Arial" panose="020B0604020202020204" pitchFamily="34" charset="0"/>
              <a:buChar char="•"/>
              <a:tabLst/>
              <a:defRPr/>
            </a:pPr>
            <a:r>
              <a:rPr lang="ko-KR" altLang="en-US" sz="850" b="1" kern="0" dirty="0">
                <a:ln>
                  <a:solidFill>
                    <a:prstClr val="white">
                      <a:lumMod val="75000"/>
                      <a:alpha val="0"/>
                    </a:prst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결성시기 </a:t>
            </a:r>
            <a:r>
              <a:rPr kumimoji="0" lang="en-US" altLang="ko-KR" sz="850" b="1" i="0" u="none" strike="noStrike" kern="0" cap="none" spc="0" normalizeH="0" baseline="0" noProof="0" dirty="0">
                <a:ln>
                  <a:solidFill>
                    <a:prstClr val="white">
                      <a:lumMod val="75000"/>
                      <a:alpha val="0"/>
                    </a:prst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rPr>
              <a:t>| </a:t>
            </a:r>
            <a:r>
              <a:rPr lang="en-US" altLang="ko-KR" sz="850" kern="0" dirty="0">
                <a:ln>
                  <a:solidFill>
                    <a:prstClr val="white">
                      <a:lumMod val="75000"/>
                      <a:alpha val="0"/>
                    </a:prst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2011, Buyout Fund</a:t>
            </a:r>
          </a:p>
          <a:p>
            <a:pPr marL="108000" marR="0" lvl="0" indent="-108000" defTabSz="914400" eaLnBrk="1" fontAlgn="auto" latinLnBrk="0" hangingPunct="1">
              <a:lnSpc>
                <a:spcPct val="110000"/>
              </a:lnSpc>
              <a:spcBef>
                <a:spcPts val="300"/>
              </a:spcBef>
              <a:spcAft>
                <a:spcPts val="0"/>
              </a:spcAft>
              <a:buClrTx/>
              <a:buSzTx/>
              <a:buFont typeface="Arial" panose="020B0604020202020204" pitchFamily="34" charset="0"/>
              <a:buChar char="•"/>
              <a:tabLst/>
              <a:defRPr/>
            </a:pPr>
            <a:r>
              <a:rPr lang="ko-KR" altLang="en-US" sz="850" b="1" kern="0" dirty="0">
                <a:ln>
                  <a:solidFill>
                    <a:prstClr val="white">
                      <a:lumMod val="75000"/>
                      <a:alpha val="0"/>
                    </a:prst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규모 및 </a:t>
            </a:r>
            <a:r>
              <a:rPr lang="en-US" altLang="ko-KR" sz="850" b="1" kern="0" dirty="0">
                <a:ln>
                  <a:solidFill>
                    <a:prstClr val="white">
                      <a:lumMod val="75000"/>
                      <a:alpha val="0"/>
                    </a:prst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IRR |</a:t>
            </a:r>
            <a:r>
              <a:rPr lang="ko-KR" altLang="en-US" sz="850" b="1" kern="0" dirty="0">
                <a:ln>
                  <a:solidFill>
                    <a:prstClr val="white">
                      <a:lumMod val="75000"/>
                      <a:alpha val="0"/>
                    </a:prst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lang="en-US" altLang="ko-KR" sz="850" kern="0" dirty="0">
                <a:ln>
                  <a:solidFill>
                    <a:prstClr val="white">
                      <a:lumMod val="75000"/>
                      <a:alpha val="0"/>
                    </a:prst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89.5</a:t>
            </a:r>
            <a:r>
              <a:rPr lang="ko-KR" altLang="en-US" sz="850" kern="0" dirty="0">
                <a:ln>
                  <a:solidFill>
                    <a:prstClr val="white">
                      <a:lumMod val="75000"/>
                      <a:alpha val="0"/>
                    </a:prst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억 달러</a:t>
            </a:r>
            <a:r>
              <a:rPr lang="en-US" altLang="ko-KR" sz="850" kern="0" dirty="0">
                <a:ln>
                  <a:solidFill>
                    <a:prstClr val="white">
                      <a:lumMod val="75000"/>
                      <a:alpha val="0"/>
                    </a:prst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 10.8% (2023</a:t>
            </a:r>
            <a:r>
              <a:rPr lang="ko-KR" altLang="en-US" sz="850" kern="0" dirty="0">
                <a:ln>
                  <a:solidFill>
                    <a:prstClr val="white">
                      <a:lumMod val="75000"/>
                      <a:alpha val="0"/>
                    </a:prst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년 </a:t>
            </a:r>
            <a:r>
              <a:rPr lang="en-US" altLang="ko-KR" sz="850" kern="0" dirty="0">
                <a:ln>
                  <a:solidFill>
                    <a:prstClr val="white">
                      <a:lumMod val="75000"/>
                      <a:alpha val="0"/>
                    </a:prst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1</a:t>
            </a:r>
            <a:r>
              <a:rPr lang="ko-KR" altLang="en-US" sz="850" kern="0" dirty="0">
                <a:ln>
                  <a:solidFill>
                    <a:prstClr val="white">
                      <a:lumMod val="75000"/>
                      <a:alpha val="0"/>
                    </a:prst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분기 말 기준</a:t>
            </a:r>
            <a:r>
              <a:rPr lang="en-US" altLang="ko-KR" sz="850" kern="0" dirty="0">
                <a:ln>
                  <a:solidFill>
                    <a:prstClr val="white">
                      <a:lumMod val="75000"/>
                      <a:alpha val="0"/>
                    </a:prst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a:t>
            </a:r>
          </a:p>
          <a:p>
            <a:pPr marL="108000" indent="-108000">
              <a:lnSpc>
                <a:spcPct val="110000"/>
              </a:lnSpc>
              <a:spcBef>
                <a:spcPts val="300"/>
              </a:spcBef>
              <a:buFont typeface="Arial" panose="020B0604020202020204" pitchFamily="34" charset="0"/>
              <a:buChar char="•"/>
              <a:defRPr/>
            </a:pPr>
            <a:r>
              <a:rPr lang="en-US" altLang="ko-KR" sz="850" b="1" kern="0" dirty="0">
                <a:ln>
                  <a:solidFill>
                    <a:prstClr val="white">
                      <a:lumMod val="75000"/>
                      <a:alpha val="0"/>
                    </a:prst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Close Date</a:t>
            </a:r>
            <a:r>
              <a:rPr lang="ko-KR" altLang="en-US" sz="850" b="1" kern="0" dirty="0">
                <a:ln>
                  <a:solidFill>
                    <a:prstClr val="white">
                      <a:lumMod val="75000"/>
                      <a:alpha val="0"/>
                    </a:prst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lang="en-US" altLang="ko-KR" sz="850" b="1" kern="0" dirty="0">
                <a:ln>
                  <a:solidFill>
                    <a:prstClr val="white">
                      <a:lumMod val="75000"/>
                      <a:alpha val="0"/>
                    </a:prst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lang="en-US" altLang="ko-KR" sz="850" kern="0" dirty="0">
                <a:ln>
                  <a:solidFill>
                    <a:prstClr val="white">
                      <a:lumMod val="75000"/>
                      <a:alpha val="0"/>
                    </a:prst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2012.2.21</a:t>
            </a:r>
          </a:p>
          <a:p>
            <a:pPr marL="108000" marR="0" lvl="0" indent="-108000" defTabSz="914400" eaLnBrk="1" fontAlgn="auto" latinLnBrk="0" hangingPunct="1">
              <a:lnSpc>
                <a:spcPct val="110000"/>
              </a:lnSpc>
              <a:spcBef>
                <a:spcPts val="300"/>
              </a:spcBef>
              <a:spcAft>
                <a:spcPts val="0"/>
              </a:spcAft>
              <a:buClrTx/>
              <a:buSzTx/>
              <a:buFont typeface="Arial" panose="020B0604020202020204" pitchFamily="34" charset="0"/>
              <a:buChar char="•"/>
              <a:tabLst/>
              <a:defRPr/>
            </a:pPr>
            <a:r>
              <a:rPr lang="ko-KR" altLang="en-US" sz="850" b="1" kern="0" dirty="0">
                <a:ln>
                  <a:solidFill>
                    <a:prstClr val="white">
                      <a:lumMod val="75000"/>
                      <a:alpha val="0"/>
                    </a:prst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참여투자자</a:t>
            </a:r>
            <a:r>
              <a:rPr lang="en-US" altLang="ko-KR" sz="850" b="1" kern="0" dirty="0">
                <a:ln>
                  <a:solidFill>
                    <a:prstClr val="white">
                      <a:lumMod val="75000"/>
                      <a:alpha val="0"/>
                    </a:prst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(LP)</a:t>
            </a:r>
            <a:r>
              <a:rPr lang="ko-KR" altLang="en-US" sz="850" b="1" kern="0" dirty="0">
                <a:ln>
                  <a:solidFill>
                    <a:prstClr val="white">
                      <a:lumMod val="75000"/>
                      <a:alpha val="0"/>
                    </a:prst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lang="en-US" altLang="ko-KR" sz="850" b="1" kern="0" dirty="0">
                <a:ln>
                  <a:solidFill>
                    <a:prstClr val="white">
                      <a:lumMod val="75000"/>
                      <a:alpha val="0"/>
                    </a:prst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lang="en-US" altLang="ko-KR" sz="850" kern="0" dirty="0" err="1">
                <a:ln>
                  <a:solidFill>
                    <a:prstClr val="white">
                      <a:lumMod val="75000"/>
                      <a:alpha val="0"/>
                    </a:prst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Abrdn</a:t>
            </a:r>
            <a:r>
              <a:rPr kumimoji="0" lang="en-US" altLang="ko-KR" sz="850" b="0" i="0" u="none" strike="noStrike" kern="0" cap="none" spc="0" normalizeH="0" baseline="0" noProof="0" dirty="0">
                <a:ln>
                  <a:solidFill>
                    <a:prstClr val="white">
                      <a:lumMod val="75000"/>
                      <a:alpha val="0"/>
                    </a:prstClr>
                  </a:solidFill>
                </a:ln>
                <a:solidFill>
                  <a:schemeClr val="tx1">
                    <a:lumMod val="65000"/>
                    <a:lumOff val="35000"/>
                  </a:schemeClr>
                </a:solidFill>
                <a:effectLst/>
                <a:uLnTx/>
                <a:uFillTx/>
                <a:latin typeface="KoPub돋움체 Medium" panose="02020603020101020101" pitchFamily="18" charset="-127"/>
                <a:ea typeface="KoPub돋움체 Medium" panose="02020603020101020101" pitchFamily="18" charset="-127"/>
              </a:rPr>
              <a:t> Capital Partners, Alaska Permanent Fund, Adams Street Partnership Fund </a:t>
            </a:r>
            <a:r>
              <a:rPr kumimoji="0" lang="ko-KR" altLang="en-US" sz="850" b="0" i="0" u="none" strike="noStrike" kern="0" cap="none" spc="0" normalizeH="0" baseline="0" noProof="0" dirty="0">
                <a:ln>
                  <a:solidFill>
                    <a:prstClr val="white">
                      <a:lumMod val="75000"/>
                      <a:alpha val="0"/>
                    </a:prstClr>
                  </a:solidFill>
                </a:ln>
                <a:solidFill>
                  <a:schemeClr val="tx1">
                    <a:lumMod val="65000"/>
                    <a:lumOff val="35000"/>
                  </a:schemeClr>
                </a:solidFill>
                <a:effectLst/>
                <a:uLnTx/>
                <a:uFillTx/>
                <a:latin typeface="KoPub돋움체 Medium" panose="02020603020101020101" pitchFamily="18" charset="-127"/>
                <a:ea typeface="KoPub돋움체 Medium" panose="02020603020101020101" pitchFamily="18" charset="-127"/>
              </a:rPr>
              <a:t>등</a:t>
            </a:r>
          </a:p>
        </p:txBody>
      </p:sp>
      <p:sp>
        <p:nvSpPr>
          <p:cNvPr id="33" name="사각형: 둥근 모서리 32">
            <a:extLst>
              <a:ext uri="{FF2B5EF4-FFF2-40B4-BE49-F238E27FC236}">
                <a16:creationId xmlns:a16="http://schemas.microsoft.com/office/drawing/2014/main" id="{EF0CB75A-A5D8-EEA6-0066-8A0A7709BD6E}"/>
              </a:ext>
            </a:extLst>
          </p:cNvPr>
          <p:cNvSpPr/>
          <p:nvPr/>
        </p:nvSpPr>
        <p:spPr>
          <a:xfrm>
            <a:off x="338678" y="6940703"/>
            <a:ext cx="2313082" cy="339663"/>
          </a:xfrm>
          <a:prstGeom prst="roundRect">
            <a:avLst>
              <a:gd name="adj" fmla="val 0"/>
            </a:avLst>
          </a:prstGeom>
          <a:solidFill>
            <a:schemeClr val="tx1">
              <a:lumMod val="65000"/>
              <a:lumOff val="35000"/>
            </a:schemeClr>
          </a:solidFill>
          <a:ln w="9525" cap="flat" cmpd="sng" algn="ctr">
            <a:solidFill>
              <a:schemeClr val="bg1">
                <a:lumMod val="65000"/>
              </a:schemeClr>
            </a:solidFill>
            <a:prstDash val="solid"/>
          </a:ln>
          <a:effectLst/>
        </p:spPr>
        <p:txBody>
          <a:bodyPr tIns="36000" bIns="36000" rtlCol="0" anchor="ctr"/>
          <a:lstStyle/>
          <a:p>
            <a:pPr marL="0" marR="0" lvl="0" indent="0" algn="ctr" defTabSz="914400" eaLnBrk="1" fontAlgn="auto" latinLnBrk="0" hangingPunct="1">
              <a:lnSpc>
                <a:spcPct val="100000"/>
              </a:lnSpc>
              <a:spcBef>
                <a:spcPts val="0"/>
              </a:spcBef>
              <a:buClrTx/>
              <a:buSzTx/>
              <a:buFontTx/>
              <a:buNone/>
              <a:tabLst/>
              <a:defRPr/>
            </a:pPr>
            <a:r>
              <a:rPr kumimoji="0" lang="en-US" altLang="ko-KR" sz="900" b="1" i="0" u="none" strike="noStrike" kern="0" cap="none" spc="-30" normalizeH="0" noProof="0" dirty="0">
                <a:ln>
                  <a:solidFill>
                    <a:prstClr val="white">
                      <a:lumMod val="75000"/>
                      <a:alpha val="0"/>
                    </a:prstClr>
                  </a:solidFill>
                </a:ln>
                <a:solidFill>
                  <a:schemeClr val="bg1"/>
                </a:solidFill>
                <a:effectLst/>
                <a:uLnTx/>
                <a:uFillTx/>
                <a:latin typeface="KoPub돋움체 Bold" panose="00000800000000000000" pitchFamily="2" charset="-127"/>
                <a:ea typeface="KoPub돋움체 Bold" panose="00000800000000000000" pitchFamily="2" charset="-127"/>
              </a:rPr>
              <a:t>Vintage Fund</a:t>
            </a:r>
          </a:p>
          <a:p>
            <a:pPr marL="0" marR="0" lvl="0" indent="0" algn="ctr" defTabSz="914400" eaLnBrk="1" fontAlgn="auto" latinLnBrk="0" hangingPunct="1">
              <a:lnSpc>
                <a:spcPct val="100000"/>
              </a:lnSpc>
              <a:spcBef>
                <a:spcPts val="0"/>
              </a:spcBef>
              <a:buClrTx/>
              <a:buSzTx/>
              <a:buFontTx/>
              <a:buNone/>
              <a:tabLst/>
              <a:defRPr/>
            </a:pPr>
            <a:r>
              <a:rPr kumimoji="0" lang="en-US" altLang="ko-KR" sz="900" i="0" u="none" strike="noStrike" kern="0" cap="none" spc="-30" normalizeH="0" noProof="0" dirty="0">
                <a:ln>
                  <a:solidFill>
                    <a:prstClr val="white">
                      <a:lumMod val="75000"/>
                      <a:alpha val="0"/>
                    </a:prstClr>
                  </a:solidFill>
                </a:ln>
                <a:solidFill>
                  <a:schemeClr val="bg1"/>
                </a:solidFill>
                <a:effectLst/>
                <a:uLnTx/>
                <a:uFillTx/>
                <a:latin typeface="KoPub돋움체 Bold" panose="00000800000000000000" pitchFamily="2" charset="-127"/>
                <a:ea typeface="KoPub돋움체 Bold" panose="00000800000000000000" pitchFamily="2" charset="-127"/>
              </a:rPr>
              <a:t>2011 BC European Capital IX </a:t>
            </a:r>
            <a:endParaRPr kumimoji="0" lang="en-US" altLang="ko-KR" sz="700" i="0" u="none" strike="noStrike" kern="0" cap="none" spc="-30" normalizeH="0" noProof="0" dirty="0">
              <a:ln>
                <a:solidFill>
                  <a:prstClr val="white">
                    <a:lumMod val="75000"/>
                    <a:alpha val="0"/>
                  </a:prstClr>
                </a:solidFill>
              </a:ln>
              <a:solidFill>
                <a:schemeClr val="bg1"/>
              </a:solidFill>
              <a:effectLst/>
              <a:uLnTx/>
              <a:uFillTx/>
              <a:latin typeface="KoPub돋움체 Bold" panose="00000800000000000000" pitchFamily="2" charset="-127"/>
              <a:ea typeface="KoPub돋움체 Bold" panose="00000800000000000000" pitchFamily="2" charset="-127"/>
            </a:endParaRPr>
          </a:p>
        </p:txBody>
      </p:sp>
      <p:sp>
        <p:nvSpPr>
          <p:cNvPr id="34" name="사각형: 둥근 모서리 33">
            <a:extLst>
              <a:ext uri="{FF2B5EF4-FFF2-40B4-BE49-F238E27FC236}">
                <a16:creationId xmlns:a16="http://schemas.microsoft.com/office/drawing/2014/main" id="{B8D7556A-22CF-05CC-88E9-54A52A17FAE7}"/>
              </a:ext>
            </a:extLst>
          </p:cNvPr>
          <p:cNvSpPr/>
          <p:nvPr/>
        </p:nvSpPr>
        <p:spPr>
          <a:xfrm>
            <a:off x="4206239" y="6940703"/>
            <a:ext cx="2313083" cy="339663"/>
          </a:xfrm>
          <a:prstGeom prst="roundRect">
            <a:avLst>
              <a:gd name="adj" fmla="val 0"/>
            </a:avLst>
          </a:prstGeom>
          <a:solidFill>
            <a:srgbClr val="00B0F0"/>
          </a:solidFill>
          <a:ln w="9525" cap="flat" cmpd="sng" algn="ctr">
            <a:solidFill>
              <a:srgbClr val="00A7E2"/>
            </a:solidFill>
            <a:prstDash val="solid"/>
          </a:ln>
          <a:effectLst/>
        </p:spPr>
        <p:txBody>
          <a:bodyPr tIns="36000" bIns="36000" rtlCol="0" anchor="ctr"/>
          <a:lstStyle/>
          <a:p>
            <a:pPr marL="0" marR="0" lvl="0" indent="0" algn="ctr" defTabSz="914400" eaLnBrk="1" fontAlgn="auto" latinLnBrk="0" hangingPunct="1">
              <a:lnSpc>
                <a:spcPct val="100000"/>
              </a:lnSpc>
              <a:spcBef>
                <a:spcPts val="0"/>
              </a:spcBef>
              <a:buClrTx/>
              <a:buSzTx/>
              <a:buFontTx/>
              <a:buNone/>
              <a:tabLst/>
              <a:defRPr/>
            </a:pPr>
            <a:r>
              <a:rPr kumimoji="0" lang="en-US" altLang="ko-KR" sz="900" b="1" i="0" u="none" strike="noStrike" kern="0" cap="none" spc="-30" normalizeH="0" noProof="0" dirty="0">
                <a:ln>
                  <a:solidFill>
                    <a:prstClr val="white">
                      <a:lumMod val="75000"/>
                      <a:alpha val="0"/>
                    </a:prstClr>
                  </a:solidFill>
                </a:ln>
                <a:solidFill>
                  <a:schemeClr val="bg1"/>
                </a:solidFill>
                <a:effectLst/>
                <a:uLnTx/>
                <a:uFillTx/>
                <a:latin typeface="KoPub돋움체 Bold" panose="00000800000000000000" pitchFamily="2" charset="-127"/>
                <a:ea typeface="KoPub돋움체 Bold" panose="00000800000000000000" pitchFamily="2" charset="-127"/>
              </a:rPr>
              <a:t>Continuation Fund</a:t>
            </a:r>
          </a:p>
          <a:p>
            <a:pPr marL="0" marR="0" lvl="0" indent="0" algn="ctr" defTabSz="914400" eaLnBrk="1" fontAlgn="auto" latinLnBrk="0" hangingPunct="1">
              <a:lnSpc>
                <a:spcPct val="100000"/>
              </a:lnSpc>
              <a:spcBef>
                <a:spcPts val="0"/>
              </a:spcBef>
              <a:buClrTx/>
              <a:buSzTx/>
              <a:buFontTx/>
              <a:buNone/>
              <a:tabLst/>
              <a:defRPr/>
            </a:pPr>
            <a:r>
              <a:rPr kumimoji="0" lang="en-US" altLang="ko-KR" sz="900" b="1" i="0" u="none" strike="noStrike" kern="0" cap="none" spc="-30" normalizeH="0" noProof="0" dirty="0">
                <a:ln>
                  <a:solidFill>
                    <a:prstClr val="white">
                      <a:lumMod val="75000"/>
                      <a:alpha val="0"/>
                    </a:prstClr>
                  </a:solidFill>
                </a:ln>
                <a:solidFill>
                  <a:schemeClr val="bg1"/>
                </a:solidFill>
                <a:effectLst/>
                <a:uLnTx/>
                <a:uFillTx/>
                <a:latin typeface="KoPub돋움체 Bold" panose="00000800000000000000" pitchFamily="2" charset="-127"/>
                <a:ea typeface="KoPub돋움체 Bold" panose="00000800000000000000" pitchFamily="2" charset="-127"/>
              </a:rPr>
              <a:t>2021 Springer Nature Acquisition Fund</a:t>
            </a:r>
          </a:p>
        </p:txBody>
      </p:sp>
      <p:sp>
        <p:nvSpPr>
          <p:cNvPr id="35" name="대각선 방향의 모서리가 잘린 사각형 25">
            <a:extLst>
              <a:ext uri="{FF2B5EF4-FFF2-40B4-BE49-F238E27FC236}">
                <a16:creationId xmlns:a16="http://schemas.microsoft.com/office/drawing/2014/main" id="{4E843911-0BE1-DA86-AB92-231696E33C13}"/>
              </a:ext>
            </a:extLst>
          </p:cNvPr>
          <p:cNvSpPr/>
          <p:nvPr/>
        </p:nvSpPr>
        <p:spPr>
          <a:xfrm>
            <a:off x="4206240" y="7280366"/>
            <a:ext cx="2313083" cy="647788"/>
          </a:xfrm>
          <a:prstGeom prst="rect">
            <a:avLst/>
          </a:prstGeom>
          <a:solidFill>
            <a:schemeClr val="bg1">
              <a:alpha val="69000"/>
            </a:schemeClr>
          </a:solidFill>
          <a:ln w="6350" cap="flat" cmpd="sng" algn="ctr">
            <a:solidFill>
              <a:srgbClr val="00A7E2"/>
            </a:solidFill>
            <a:prstDash val="solid"/>
          </a:ln>
          <a:effectLst/>
        </p:spPr>
        <p:txBody>
          <a:bodyPr wrap="square" lIns="180000" tIns="72000" rIns="180000" bIns="72000" rtlCol="0" anchor="t">
            <a:spAutoFit/>
          </a:bodyPr>
          <a:lstStyle/>
          <a:p>
            <a:pPr marL="108000" indent="-108000">
              <a:lnSpc>
                <a:spcPct val="110000"/>
              </a:lnSpc>
              <a:spcBef>
                <a:spcPts val="300"/>
              </a:spcBef>
              <a:buFont typeface="Arial" panose="020B0604020202020204" pitchFamily="34" charset="0"/>
              <a:buChar char="•"/>
            </a:pPr>
            <a:r>
              <a:rPr lang="ko-KR" altLang="en-US" sz="850" b="1" kern="0" dirty="0">
                <a:ln>
                  <a:solidFill>
                    <a:prstClr val="white">
                      <a:lumMod val="75000"/>
                      <a:alpha val="0"/>
                    </a:prstClr>
                  </a:solidFill>
                </a:ln>
                <a:solidFill>
                  <a:srgbClr val="00B0F0"/>
                </a:solidFill>
                <a:latin typeface="KoPub돋움체 Medium" panose="02020603020101020101" pitchFamily="18" charset="-127"/>
                <a:ea typeface="KoPub돋움체 Medium" panose="02020603020101020101" pitchFamily="18" charset="-127"/>
              </a:rPr>
              <a:t>결성시기 </a:t>
            </a:r>
            <a:r>
              <a:rPr lang="en-US" altLang="ko-KR" sz="850" b="1" kern="0" dirty="0">
                <a:ln>
                  <a:solidFill>
                    <a:prstClr val="white">
                      <a:lumMod val="75000"/>
                      <a:alpha val="0"/>
                    </a:prstClr>
                  </a:solidFill>
                </a:ln>
                <a:solidFill>
                  <a:srgbClr val="00B0F0"/>
                </a:solidFill>
                <a:latin typeface="KoPub돋움체 Medium" panose="02020603020101020101" pitchFamily="18" charset="-127"/>
                <a:ea typeface="KoPub돋움체 Medium" panose="02020603020101020101" pitchFamily="18" charset="-127"/>
              </a:rPr>
              <a:t>| </a:t>
            </a:r>
            <a:r>
              <a:rPr lang="en-US" altLang="ko-KR" sz="850" kern="0" dirty="0">
                <a:ln>
                  <a:solidFill>
                    <a:prstClr val="white">
                      <a:lumMod val="75000"/>
                      <a:alpha val="0"/>
                    </a:prst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2021, Buyout</a:t>
            </a:r>
            <a:r>
              <a:rPr lang="ko-KR" altLang="en-US" sz="850" kern="0" dirty="0">
                <a:ln>
                  <a:solidFill>
                    <a:prstClr val="white">
                      <a:lumMod val="75000"/>
                      <a:alpha val="0"/>
                    </a:prst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 </a:t>
            </a:r>
            <a:r>
              <a:rPr lang="en-US" altLang="ko-KR" sz="850" kern="0" dirty="0">
                <a:ln>
                  <a:solidFill>
                    <a:prstClr val="white">
                      <a:lumMod val="75000"/>
                      <a:alpha val="0"/>
                    </a:prst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Fund</a:t>
            </a:r>
          </a:p>
          <a:p>
            <a:pPr marL="108000" indent="-108000">
              <a:lnSpc>
                <a:spcPct val="110000"/>
              </a:lnSpc>
              <a:spcBef>
                <a:spcPts val="300"/>
              </a:spcBef>
              <a:buFont typeface="Arial" panose="020B0604020202020204" pitchFamily="34" charset="0"/>
              <a:buChar char="•"/>
            </a:pPr>
            <a:r>
              <a:rPr lang="ko-KR" altLang="en-US" sz="850" b="1" kern="0" dirty="0">
                <a:ln>
                  <a:solidFill>
                    <a:prstClr val="white">
                      <a:lumMod val="75000"/>
                      <a:alpha val="0"/>
                    </a:prstClr>
                  </a:solidFill>
                </a:ln>
                <a:solidFill>
                  <a:srgbClr val="00B0F0"/>
                </a:solidFill>
                <a:latin typeface="KoPub돋움체 Medium" panose="02020603020101020101" pitchFamily="18" charset="-127"/>
                <a:ea typeface="KoPub돋움체 Medium" panose="02020603020101020101" pitchFamily="18" charset="-127"/>
              </a:rPr>
              <a:t>투자 포트폴리오 </a:t>
            </a:r>
            <a:r>
              <a:rPr lang="en-US" altLang="ko-KR" sz="850" b="1" kern="0" dirty="0">
                <a:ln>
                  <a:solidFill>
                    <a:prstClr val="white">
                      <a:lumMod val="75000"/>
                      <a:alpha val="0"/>
                    </a:prstClr>
                  </a:solidFill>
                </a:ln>
                <a:solidFill>
                  <a:srgbClr val="00B0F0"/>
                </a:solidFill>
                <a:latin typeface="KoPub돋움체 Medium" panose="02020603020101020101" pitchFamily="18" charset="-127"/>
                <a:ea typeface="KoPub돋움체 Medium" panose="02020603020101020101" pitchFamily="18" charset="-127"/>
              </a:rPr>
              <a:t>|</a:t>
            </a:r>
            <a:r>
              <a:rPr lang="ko-KR" altLang="en-US" sz="850" b="1" kern="0" dirty="0">
                <a:ln>
                  <a:solidFill>
                    <a:prstClr val="white">
                      <a:lumMod val="75000"/>
                      <a:alpha val="0"/>
                    </a:prstClr>
                  </a:solidFill>
                </a:ln>
                <a:solidFill>
                  <a:srgbClr val="00B0F0"/>
                </a:solidFill>
                <a:latin typeface="KoPub돋움체 Medium" panose="02020603020101020101" pitchFamily="18" charset="-127"/>
                <a:ea typeface="KoPub돋움체 Medium" panose="02020603020101020101" pitchFamily="18" charset="-127"/>
              </a:rPr>
              <a:t> </a:t>
            </a:r>
            <a:r>
              <a:rPr lang="en-US" altLang="ko-KR" sz="850" kern="0" dirty="0">
                <a:ln>
                  <a:solidFill>
                    <a:prstClr val="white">
                      <a:lumMod val="75000"/>
                      <a:alpha val="0"/>
                    </a:prst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Springer Nature</a:t>
            </a:r>
          </a:p>
          <a:p>
            <a:pPr marL="108000" indent="-108000">
              <a:lnSpc>
                <a:spcPct val="110000"/>
              </a:lnSpc>
              <a:spcBef>
                <a:spcPts val="300"/>
              </a:spcBef>
              <a:buFont typeface="Arial" panose="020B0604020202020204" pitchFamily="34" charset="0"/>
              <a:buChar char="•"/>
            </a:pPr>
            <a:r>
              <a:rPr lang="en-US" altLang="ko-KR" sz="850" b="1" kern="0" dirty="0">
                <a:ln>
                  <a:solidFill>
                    <a:prstClr val="white">
                      <a:lumMod val="75000"/>
                      <a:alpha val="0"/>
                    </a:prstClr>
                  </a:solidFill>
                </a:ln>
                <a:solidFill>
                  <a:srgbClr val="00B0F0"/>
                </a:solidFill>
                <a:latin typeface="KoPub돋움체 Medium" panose="02020603020101020101" pitchFamily="18" charset="-127"/>
                <a:ea typeface="KoPub돋움체 Medium" panose="02020603020101020101" pitchFamily="18" charset="-127"/>
              </a:rPr>
              <a:t>Springer Nature </a:t>
            </a:r>
            <a:r>
              <a:rPr lang="ko-KR" altLang="en-US" sz="850" b="1" kern="0" dirty="0">
                <a:ln>
                  <a:solidFill>
                    <a:prstClr val="white">
                      <a:lumMod val="75000"/>
                      <a:alpha val="0"/>
                    </a:prstClr>
                  </a:solidFill>
                </a:ln>
                <a:solidFill>
                  <a:srgbClr val="00B0F0"/>
                </a:solidFill>
                <a:latin typeface="KoPub돋움체 Medium" panose="02020603020101020101" pitchFamily="18" charset="-127"/>
                <a:ea typeface="KoPub돋움체 Medium" panose="02020603020101020101" pitchFamily="18" charset="-127"/>
              </a:rPr>
              <a:t>딜 규모</a:t>
            </a:r>
            <a:r>
              <a:rPr lang="en-US" altLang="ko-KR" sz="850" b="1" kern="0" dirty="0">
                <a:ln>
                  <a:solidFill>
                    <a:prstClr val="white">
                      <a:lumMod val="75000"/>
                      <a:alpha val="0"/>
                    </a:prstClr>
                  </a:solidFill>
                </a:ln>
                <a:solidFill>
                  <a:srgbClr val="00B0F0"/>
                </a:solidFill>
                <a:latin typeface="KoPub돋움체 Medium" panose="02020603020101020101" pitchFamily="18" charset="-127"/>
                <a:ea typeface="KoPub돋움체 Medium" panose="02020603020101020101" pitchFamily="18" charset="-127"/>
              </a:rPr>
              <a:t>| </a:t>
            </a:r>
            <a:r>
              <a:rPr lang="en-US" altLang="ko-KR" sz="850" kern="0" dirty="0">
                <a:ln>
                  <a:solidFill>
                    <a:prstClr val="white">
                      <a:lumMod val="75000"/>
                      <a:alpha val="0"/>
                    </a:prst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40.1</a:t>
            </a:r>
            <a:r>
              <a:rPr lang="ko-KR" altLang="en-US" sz="850" kern="0" dirty="0">
                <a:ln>
                  <a:solidFill>
                    <a:prstClr val="white">
                      <a:lumMod val="75000"/>
                      <a:alpha val="0"/>
                    </a:prst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억 달러</a:t>
            </a:r>
            <a:endParaRPr lang="en-US" altLang="ko-KR" sz="850" kern="0" dirty="0">
              <a:ln>
                <a:solidFill>
                  <a:prstClr val="white">
                    <a:lumMod val="75000"/>
                    <a:alpha val="0"/>
                  </a:prstClr>
                </a:solidFill>
              </a:ln>
              <a:solidFill>
                <a:srgbClr val="000000">
                  <a:lumMod val="85000"/>
                  <a:lumOff val="15000"/>
                </a:srgbClr>
              </a:solidFill>
              <a:latin typeface="KoPub돋움체 Medium" panose="02020603020101020101" pitchFamily="18" charset="-127"/>
              <a:ea typeface="KoPub돋움체 Medium" panose="02020603020101020101" pitchFamily="18" charset="-127"/>
            </a:endParaRPr>
          </a:p>
        </p:txBody>
      </p:sp>
      <p:sp>
        <p:nvSpPr>
          <p:cNvPr id="36" name="사각형: 둥근 모서리 35">
            <a:extLst>
              <a:ext uri="{FF2B5EF4-FFF2-40B4-BE49-F238E27FC236}">
                <a16:creationId xmlns:a16="http://schemas.microsoft.com/office/drawing/2014/main" id="{0F55F406-CBD6-8F91-9CEB-4A12CAD25E8B}"/>
              </a:ext>
            </a:extLst>
          </p:cNvPr>
          <p:cNvSpPr/>
          <p:nvPr/>
        </p:nvSpPr>
        <p:spPr>
          <a:xfrm>
            <a:off x="4206239" y="8106327"/>
            <a:ext cx="2313083" cy="339663"/>
          </a:xfrm>
          <a:prstGeom prst="roundRect">
            <a:avLst>
              <a:gd name="adj" fmla="val 0"/>
            </a:avLst>
          </a:prstGeom>
          <a:solidFill>
            <a:srgbClr val="00338D"/>
          </a:solidFill>
          <a:ln w="9525" cap="flat" cmpd="sng" algn="ctr">
            <a:solidFill>
              <a:srgbClr val="002568"/>
            </a:solidFill>
            <a:prstDash val="solid"/>
          </a:ln>
          <a:effectLst/>
        </p:spPr>
        <p:txBody>
          <a:bodyPr tIns="36000" bIns="36000" rtlCol="0" anchor="ctr"/>
          <a:lstStyle/>
          <a:p>
            <a:pPr marL="0" marR="0" lvl="0" indent="0" algn="ctr" defTabSz="914400" eaLnBrk="1" fontAlgn="auto" latinLnBrk="0" hangingPunct="1">
              <a:lnSpc>
                <a:spcPct val="100000"/>
              </a:lnSpc>
              <a:spcBef>
                <a:spcPts val="0"/>
              </a:spcBef>
              <a:buClrTx/>
              <a:buSzTx/>
              <a:buFontTx/>
              <a:buNone/>
              <a:tabLst/>
              <a:defRPr/>
            </a:pPr>
            <a:r>
              <a:rPr kumimoji="0" lang="en-US" altLang="ko-KR" sz="900" b="1" i="0" u="none" strike="noStrike" kern="0" cap="none" spc="-30" normalizeH="0" noProof="0" dirty="0">
                <a:ln>
                  <a:solidFill>
                    <a:prstClr val="white">
                      <a:lumMod val="75000"/>
                      <a:alpha val="0"/>
                    </a:prstClr>
                  </a:solidFill>
                </a:ln>
                <a:solidFill>
                  <a:schemeClr val="bg1"/>
                </a:solidFill>
                <a:effectLst/>
                <a:uLnTx/>
                <a:uFillTx/>
                <a:latin typeface="KoPub돋움체 Bold" panose="00000800000000000000" pitchFamily="2" charset="-127"/>
                <a:ea typeface="KoPub돋움체 Bold" panose="00000800000000000000" pitchFamily="2" charset="-127"/>
              </a:rPr>
              <a:t>Continuation Fund</a:t>
            </a:r>
          </a:p>
          <a:p>
            <a:pPr marL="0" marR="0" lvl="0" indent="0" algn="ctr" defTabSz="914400" eaLnBrk="1" fontAlgn="auto" latinLnBrk="0" hangingPunct="1">
              <a:lnSpc>
                <a:spcPct val="100000"/>
              </a:lnSpc>
              <a:spcBef>
                <a:spcPts val="0"/>
              </a:spcBef>
              <a:buClrTx/>
              <a:buSzTx/>
              <a:buFontTx/>
              <a:buNone/>
              <a:tabLst/>
              <a:defRPr/>
            </a:pPr>
            <a:r>
              <a:rPr kumimoji="0" lang="en-US" altLang="ko-KR" sz="900" b="1" i="0" u="none" strike="noStrike" kern="0" cap="none" spc="-30" normalizeH="0" noProof="0" dirty="0">
                <a:ln>
                  <a:solidFill>
                    <a:prstClr val="white">
                      <a:lumMod val="75000"/>
                      <a:alpha val="0"/>
                    </a:prstClr>
                  </a:solidFill>
                </a:ln>
                <a:solidFill>
                  <a:schemeClr val="bg1"/>
                </a:solidFill>
                <a:effectLst/>
                <a:uLnTx/>
                <a:uFillTx/>
                <a:latin typeface="KoPub돋움체 Bold" panose="00000800000000000000" pitchFamily="2" charset="-127"/>
                <a:ea typeface="KoPub돋움체 Bold" panose="00000800000000000000" pitchFamily="2" charset="-127"/>
              </a:rPr>
              <a:t> BC European Capital XI</a:t>
            </a:r>
          </a:p>
        </p:txBody>
      </p:sp>
      <p:sp>
        <p:nvSpPr>
          <p:cNvPr id="37" name="대각선 방향의 모서리가 잘린 사각형 25">
            <a:extLst>
              <a:ext uri="{FF2B5EF4-FFF2-40B4-BE49-F238E27FC236}">
                <a16:creationId xmlns:a16="http://schemas.microsoft.com/office/drawing/2014/main" id="{2F99B1C3-F1FB-4E17-FC2D-F5395CCC97B9}"/>
              </a:ext>
            </a:extLst>
          </p:cNvPr>
          <p:cNvSpPr/>
          <p:nvPr/>
        </p:nvSpPr>
        <p:spPr>
          <a:xfrm>
            <a:off x="4206240" y="8445990"/>
            <a:ext cx="2313083" cy="791673"/>
          </a:xfrm>
          <a:prstGeom prst="rect">
            <a:avLst/>
          </a:prstGeom>
          <a:solidFill>
            <a:schemeClr val="bg1">
              <a:alpha val="69000"/>
            </a:schemeClr>
          </a:solidFill>
          <a:ln w="6350" cap="flat" cmpd="sng" algn="ctr">
            <a:solidFill>
              <a:srgbClr val="002568"/>
            </a:solidFill>
            <a:prstDash val="solid"/>
          </a:ln>
          <a:effectLst/>
        </p:spPr>
        <p:txBody>
          <a:bodyPr wrap="square" lIns="180000" tIns="72000" rIns="180000" bIns="72000" rtlCol="0" anchor="t">
            <a:spAutoFit/>
          </a:bodyPr>
          <a:lstStyle/>
          <a:p>
            <a:pPr marL="108000" indent="-108000">
              <a:lnSpc>
                <a:spcPct val="110000"/>
              </a:lnSpc>
              <a:spcBef>
                <a:spcPts val="300"/>
              </a:spcBef>
              <a:buFont typeface="Arial" panose="020B0604020202020204" pitchFamily="34" charset="0"/>
              <a:buChar char="•"/>
            </a:pPr>
            <a:r>
              <a:rPr lang="ko-KR" altLang="en-US" sz="850" b="1" kern="0" dirty="0">
                <a:ln>
                  <a:solidFill>
                    <a:prstClr val="white">
                      <a:lumMod val="75000"/>
                      <a:alpha val="0"/>
                    </a:prstClr>
                  </a:solidFill>
                </a:ln>
                <a:solidFill>
                  <a:schemeClr val="tx2"/>
                </a:solidFill>
                <a:latin typeface="KoPub돋움체 Medium" panose="02020603020101020101" pitchFamily="18" charset="-127"/>
                <a:ea typeface="KoPub돋움체 Medium" panose="02020603020101020101" pitchFamily="18" charset="-127"/>
              </a:rPr>
              <a:t>결성시기 </a:t>
            </a:r>
            <a:r>
              <a:rPr lang="en-US" altLang="ko-KR" sz="850" b="1" kern="0" dirty="0">
                <a:ln>
                  <a:solidFill>
                    <a:prstClr val="white">
                      <a:lumMod val="75000"/>
                      <a:alpha val="0"/>
                    </a:prstClr>
                  </a:solidFill>
                </a:ln>
                <a:solidFill>
                  <a:schemeClr val="tx2"/>
                </a:solidFill>
                <a:latin typeface="KoPub돋움체 Medium" panose="02020603020101020101" pitchFamily="18" charset="-127"/>
                <a:ea typeface="KoPub돋움체 Medium" panose="02020603020101020101" pitchFamily="18" charset="-127"/>
              </a:rPr>
              <a:t>| </a:t>
            </a:r>
            <a:r>
              <a:rPr lang="en-US" altLang="ko-KR" sz="850" kern="0" dirty="0">
                <a:ln>
                  <a:solidFill>
                    <a:prstClr val="white">
                      <a:lumMod val="75000"/>
                      <a:alpha val="0"/>
                    </a:prst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2021, Buyout Fund</a:t>
            </a:r>
          </a:p>
          <a:p>
            <a:pPr marL="108000" indent="-108000">
              <a:lnSpc>
                <a:spcPct val="110000"/>
              </a:lnSpc>
              <a:spcBef>
                <a:spcPts val="300"/>
              </a:spcBef>
              <a:buFont typeface="Arial" panose="020B0604020202020204" pitchFamily="34" charset="0"/>
              <a:buChar char="•"/>
            </a:pPr>
            <a:r>
              <a:rPr lang="ko-KR" altLang="en-US" sz="850" b="1" kern="0" dirty="0">
                <a:ln>
                  <a:solidFill>
                    <a:prstClr val="white">
                      <a:lumMod val="75000"/>
                      <a:alpha val="0"/>
                    </a:prstClr>
                  </a:solidFill>
                </a:ln>
                <a:solidFill>
                  <a:schemeClr val="tx2"/>
                </a:solidFill>
                <a:latin typeface="KoPub돋움체 Medium" panose="02020603020101020101" pitchFamily="18" charset="-127"/>
                <a:ea typeface="KoPub돋움체 Medium" panose="02020603020101020101" pitchFamily="18" charset="-127"/>
              </a:rPr>
              <a:t>규모 및 </a:t>
            </a:r>
            <a:r>
              <a:rPr lang="en-US" altLang="ko-KR" sz="850" b="1" kern="0" dirty="0">
                <a:ln>
                  <a:solidFill>
                    <a:prstClr val="white">
                      <a:lumMod val="75000"/>
                      <a:alpha val="0"/>
                    </a:prstClr>
                  </a:solidFill>
                </a:ln>
                <a:solidFill>
                  <a:schemeClr val="tx2"/>
                </a:solidFill>
                <a:latin typeface="KoPub돋움체 Medium" panose="02020603020101020101" pitchFamily="18" charset="-127"/>
                <a:ea typeface="KoPub돋움체 Medium" panose="02020603020101020101" pitchFamily="18" charset="-127"/>
              </a:rPr>
              <a:t>IRR | </a:t>
            </a:r>
            <a:r>
              <a:rPr lang="en-US" altLang="ko-KR" sz="850" kern="0" dirty="0">
                <a:ln>
                  <a:solidFill>
                    <a:prstClr val="white">
                      <a:lumMod val="75000"/>
                      <a:alpha val="0"/>
                    </a:prst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78.1</a:t>
            </a:r>
            <a:r>
              <a:rPr lang="ko-KR" altLang="en-US" sz="850" kern="0" dirty="0">
                <a:ln>
                  <a:solidFill>
                    <a:prstClr val="white">
                      <a:lumMod val="75000"/>
                      <a:alpha val="0"/>
                    </a:prst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억 달러</a:t>
            </a:r>
            <a:r>
              <a:rPr lang="en-US" altLang="ko-KR" sz="850" kern="0" dirty="0">
                <a:ln>
                  <a:solidFill>
                    <a:prstClr val="white">
                      <a:lumMod val="75000"/>
                      <a:alpha val="0"/>
                    </a:prst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 -0.65% (2022</a:t>
            </a:r>
            <a:r>
              <a:rPr lang="ko-KR" altLang="en-US" sz="850" kern="0" dirty="0">
                <a:ln>
                  <a:solidFill>
                    <a:prstClr val="white">
                      <a:lumMod val="75000"/>
                      <a:alpha val="0"/>
                    </a:prst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년 </a:t>
            </a:r>
            <a:r>
              <a:rPr lang="en-US" altLang="ko-KR" sz="850" kern="0" dirty="0">
                <a:ln>
                  <a:solidFill>
                    <a:prstClr val="white">
                      <a:lumMod val="75000"/>
                      <a:alpha val="0"/>
                    </a:prst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4</a:t>
            </a:r>
            <a:r>
              <a:rPr lang="ko-KR" altLang="en-US" sz="850" kern="0" dirty="0">
                <a:ln>
                  <a:solidFill>
                    <a:prstClr val="white">
                      <a:lumMod val="75000"/>
                      <a:alpha val="0"/>
                    </a:prst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분기 기준</a:t>
            </a:r>
            <a:r>
              <a:rPr lang="en-US" altLang="ko-KR" sz="850" kern="0" dirty="0">
                <a:ln>
                  <a:solidFill>
                    <a:prstClr val="white">
                      <a:lumMod val="75000"/>
                      <a:alpha val="0"/>
                    </a:prst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a:t>
            </a:r>
          </a:p>
          <a:p>
            <a:pPr marL="108000" indent="-108000">
              <a:lnSpc>
                <a:spcPct val="110000"/>
              </a:lnSpc>
              <a:spcBef>
                <a:spcPts val="300"/>
              </a:spcBef>
              <a:buFont typeface="Arial" panose="020B0604020202020204" pitchFamily="34" charset="0"/>
              <a:buChar char="•"/>
            </a:pPr>
            <a:r>
              <a:rPr lang="en-US" altLang="ko-KR" sz="850" b="1" kern="0" dirty="0">
                <a:ln>
                  <a:solidFill>
                    <a:prstClr val="white">
                      <a:lumMod val="75000"/>
                      <a:alpha val="0"/>
                    </a:prstClr>
                  </a:solidFill>
                </a:ln>
                <a:solidFill>
                  <a:schemeClr val="tx2"/>
                </a:solidFill>
                <a:latin typeface="KoPub돋움체 Medium" panose="02020603020101020101" pitchFamily="18" charset="-127"/>
                <a:ea typeface="KoPub돋움체 Medium" panose="02020603020101020101" pitchFamily="18" charset="-127"/>
              </a:rPr>
              <a:t>Close Date</a:t>
            </a:r>
            <a:r>
              <a:rPr lang="ko-KR" altLang="en-US" sz="850" b="1" kern="0" dirty="0">
                <a:ln>
                  <a:solidFill>
                    <a:prstClr val="white">
                      <a:lumMod val="75000"/>
                      <a:alpha val="0"/>
                    </a:prstClr>
                  </a:solidFill>
                </a:ln>
                <a:solidFill>
                  <a:schemeClr val="tx2"/>
                </a:solidFill>
                <a:latin typeface="KoPub돋움체 Medium" panose="02020603020101020101" pitchFamily="18" charset="-127"/>
                <a:ea typeface="KoPub돋움체 Medium" panose="02020603020101020101" pitchFamily="18" charset="-127"/>
              </a:rPr>
              <a:t> </a:t>
            </a:r>
            <a:r>
              <a:rPr lang="en-US" altLang="ko-KR" sz="850" b="1" kern="0" dirty="0">
                <a:ln>
                  <a:solidFill>
                    <a:prstClr val="white">
                      <a:lumMod val="75000"/>
                      <a:alpha val="0"/>
                    </a:prstClr>
                  </a:solidFill>
                </a:ln>
                <a:solidFill>
                  <a:schemeClr val="tx2"/>
                </a:solidFill>
                <a:latin typeface="KoPub돋움체 Medium" panose="02020603020101020101" pitchFamily="18" charset="-127"/>
                <a:ea typeface="KoPub돋움체 Medium" panose="02020603020101020101" pitchFamily="18" charset="-127"/>
              </a:rPr>
              <a:t>| </a:t>
            </a:r>
            <a:r>
              <a:rPr lang="en-US" altLang="ko-KR" sz="850" kern="0" dirty="0">
                <a:ln>
                  <a:solidFill>
                    <a:prstClr val="white">
                      <a:lumMod val="75000"/>
                      <a:alpha val="0"/>
                    </a:prst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2022.1.31</a:t>
            </a:r>
            <a:endParaRPr lang="ko-KR" altLang="en-US" sz="850" kern="0" dirty="0">
              <a:ln>
                <a:solidFill>
                  <a:prstClr val="white">
                    <a:lumMod val="75000"/>
                    <a:alpha val="0"/>
                  </a:prst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endParaRPr>
          </a:p>
        </p:txBody>
      </p:sp>
      <p:sp>
        <p:nvSpPr>
          <p:cNvPr id="38" name="자유형: 도형 37">
            <a:extLst>
              <a:ext uri="{FF2B5EF4-FFF2-40B4-BE49-F238E27FC236}">
                <a16:creationId xmlns:a16="http://schemas.microsoft.com/office/drawing/2014/main" id="{2696C740-46EF-9E21-65CE-E1E580FC4AE9}"/>
              </a:ext>
            </a:extLst>
          </p:cNvPr>
          <p:cNvSpPr/>
          <p:nvPr/>
        </p:nvSpPr>
        <p:spPr>
          <a:xfrm rot="5400000">
            <a:off x="2771923" y="6993926"/>
            <a:ext cx="1286327" cy="1530715"/>
          </a:xfrm>
          <a:custGeom>
            <a:avLst/>
            <a:gdLst>
              <a:gd name="connsiteX0" fmla="*/ 0 w 1286327"/>
              <a:gd name="connsiteY0" fmla="*/ 1530715 h 1530715"/>
              <a:gd name="connsiteX1" fmla="*/ 0 w 1286327"/>
              <a:gd name="connsiteY1" fmla="*/ 560707 h 1530715"/>
              <a:gd name="connsiteX2" fmla="*/ 303253 w 1286327"/>
              <a:gd name="connsiteY2" fmla="*/ 257454 h 1530715"/>
              <a:gd name="connsiteX3" fmla="*/ 812025 w 1286327"/>
              <a:gd name="connsiteY3" fmla="*/ 257454 h 1530715"/>
              <a:gd name="connsiteX4" fmla="*/ 812025 w 1286327"/>
              <a:gd name="connsiteY4" fmla="*/ 257421 h 1530715"/>
              <a:gd name="connsiteX5" fmla="*/ 815700 w 1286327"/>
              <a:gd name="connsiteY5" fmla="*/ 257421 h 1530715"/>
              <a:gd name="connsiteX6" fmla="*/ 1053381 w 1286327"/>
              <a:gd name="connsiteY6" fmla="*/ 257421 h 1530715"/>
              <a:gd name="connsiteX7" fmla="*/ 1093865 w 1286327"/>
              <a:gd name="connsiteY7" fmla="*/ 217187 h 1530715"/>
              <a:gd name="connsiteX8" fmla="*/ 1095602 w 1286327"/>
              <a:gd name="connsiteY8" fmla="*/ 125116 h 1530715"/>
              <a:gd name="connsiteX9" fmla="*/ 1033750 w 1286327"/>
              <a:gd name="connsiteY9" fmla="*/ 125116 h 1530715"/>
              <a:gd name="connsiteX10" fmla="*/ 1160038 w 1286327"/>
              <a:gd name="connsiteY10" fmla="*/ 0 h 1530715"/>
              <a:gd name="connsiteX11" fmla="*/ 1286327 w 1286327"/>
              <a:gd name="connsiteY11" fmla="*/ 125116 h 1530715"/>
              <a:gd name="connsiteX12" fmla="*/ 1219403 w 1286327"/>
              <a:gd name="connsiteY12" fmla="*/ 125116 h 1530715"/>
              <a:gd name="connsiteX13" fmla="*/ 1214558 w 1286327"/>
              <a:gd name="connsiteY13" fmla="*/ 217187 h 1530715"/>
              <a:gd name="connsiteX14" fmla="*/ 1053381 w 1286327"/>
              <a:gd name="connsiteY14" fmla="*/ 377370 h 1530715"/>
              <a:gd name="connsiteX15" fmla="*/ 815700 w 1286327"/>
              <a:gd name="connsiteY15" fmla="*/ 377370 h 1530715"/>
              <a:gd name="connsiteX16" fmla="*/ 812025 w 1286327"/>
              <a:gd name="connsiteY16" fmla="*/ 377370 h 1530715"/>
              <a:gd name="connsiteX17" fmla="*/ 812025 w 1286327"/>
              <a:gd name="connsiteY17" fmla="*/ 377101 h 1530715"/>
              <a:gd name="connsiteX18" fmla="*/ 303253 w 1286327"/>
              <a:gd name="connsiteY18" fmla="*/ 377101 h 1530715"/>
              <a:gd name="connsiteX19" fmla="*/ 119647 w 1286327"/>
              <a:gd name="connsiteY19" fmla="*/ 560707 h 1530715"/>
              <a:gd name="connsiteX20" fmla="*/ 119647 w 1286327"/>
              <a:gd name="connsiteY20" fmla="*/ 1530715 h 153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86327" h="1530715">
                <a:moveTo>
                  <a:pt x="0" y="1530715"/>
                </a:moveTo>
                <a:lnTo>
                  <a:pt x="0" y="560707"/>
                </a:lnTo>
                <a:cubicBezTo>
                  <a:pt x="0" y="393225"/>
                  <a:pt x="135771" y="257454"/>
                  <a:pt x="303253" y="257454"/>
                </a:cubicBezTo>
                <a:lnTo>
                  <a:pt x="812025" y="257454"/>
                </a:lnTo>
                <a:lnTo>
                  <a:pt x="812025" y="257421"/>
                </a:lnTo>
                <a:lnTo>
                  <a:pt x="815700" y="257421"/>
                </a:lnTo>
                <a:lnTo>
                  <a:pt x="1053381" y="257421"/>
                </a:lnTo>
                <a:cubicBezTo>
                  <a:pt x="1075740" y="257421"/>
                  <a:pt x="1093865" y="239408"/>
                  <a:pt x="1093865" y="217187"/>
                </a:cubicBezTo>
                <a:lnTo>
                  <a:pt x="1095602" y="125116"/>
                </a:lnTo>
                <a:lnTo>
                  <a:pt x="1033750" y="125116"/>
                </a:lnTo>
                <a:lnTo>
                  <a:pt x="1160038" y="0"/>
                </a:lnTo>
                <a:lnTo>
                  <a:pt x="1286327" y="125116"/>
                </a:lnTo>
                <a:lnTo>
                  <a:pt x="1219403" y="125116"/>
                </a:lnTo>
                <a:lnTo>
                  <a:pt x="1214558" y="217187"/>
                </a:lnTo>
                <a:cubicBezTo>
                  <a:pt x="1214558" y="305654"/>
                  <a:pt x="1142397" y="377370"/>
                  <a:pt x="1053381" y="377370"/>
                </a:cubicBezTo>
                <a:lnTo>
                  <a:pt x="815700" y="377370"/>
                </a:lnTo>
                <a:lnTo>
                  <a:pt x="812025" y="377370"/>
                </a:lnTo>
                <a:lnTo>
                  <a:pt x="812025" y="377101"/>
                </a:lnTo>
                <a:lnTo>
                  <a:pt x="303253" y="377101"/>
                </a:lnTo>
                <a:cubicBezTo>
                  <a:pt x="201850" y="377101"/>
                  <a:pt x="119647" y="459304"/>
                  <a:pt x="119647" y="560707"/>
                </a:cubicBezTo>
                <a:lnTo>
                  <a:pt x="119647" y="1530715"/>
                </a:lnTo>
                <a:close/>
              </a:path>
            </a:pathLst>
          </a:custGeom>
          <a:gradFill>
            <a:gsLst>
              <a:gs pos="0">
                <a:srgbClr val="00338D">
                  <a:alpha val="20000"/>
                </a:srgbClr>
              </a:gs>
              <a:gs pos="70000">
                <a:srgbClr val="00338D"/>
              </a:gs>
            </a:gsLst>
            <a:lin ang="18900000" scaled="1"/>
          </a:gra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ko-KR" altLang="en-US" sz="1100" dirty="0">
              <a:solidFill>
                <a:schemeClr val="accent3"/>
              </a:solidFill>
              <a:latin typeface="KoPub돋움체 Medium" panose="02020603020101020101" pitchFamily="18" charset="-127"/>
              <a:ea typeface="KoPub돋움체 Medium" panose="02020603020101020101" pitchFamily="18" charset="-127"/>
            </a:endParaRPr>
          </a:p>
        </p:txBody>
      </p:sp>
      <p:sp>
        <p:nvSpPr>
          <p:cNvPr id="39" name="TextBox 38">
            <a:extLst>
              <a:ext uri="{FF2B5EF4-FFF2-40B4-BE49-F238E27FC236}">
                <a16:creationId xmlns:a16="http://schemas.microsoft.com/office/drawing/2014/main" id="{68760C47-FB9B-1D1D-A97E-E27C6E95A073}"/>
              </a:ext>
            </a:extLst>
          </p:cNvPr>
          <p:cNvSpPr txBox="1"/>
          <p:nvPr/>
        </p:nvSpPr>
        <p:spPr>
          <a:xfrm>
            <a:off x="2623933" y="7251671"/>
            <a:ext cx="1283680" cy="230832"/>
          </a:xfrm>
          <a:prstGeom prst="rect">
            <a:avLst/>
          </a:prstGeom>
          <a:noFill/>
        </p:spPr>
        <p:txBody>
          <a:bodyPr wrap="square">
            <a:spAutoFit/>
          </a:bodyPr>
          <a:lstStyle>
            <a:defPPr>
              <a:defRPr lang="en-US"/>
            </a:defPPr>
            <a:lvl1pPr>
              <a:defRPr sz="1000" kern="0">
                <a:ln>
                  <a:solidFill>
                    <a:prstClr val="white">
                      <a:lumMod val="75000"/>
                      <a:alpha val="0"/>
                    </a:prstClr>
                  </a:solidFill>
                </a:ln>
                <a:latin typeface="KoPub돋움체 Medium" panose="02020603020101020101" pitchFamily="18" charset="-127"/>
                <a:ea typeface="KoPub돋움체 Medium" panose="02020603020101020101" pitchFamily="18" charset="-127"/>
              </a:defRPr>
            </a:lvl1pPr>
          </a:lstStyle>
          <a:p>
            <a:pPr algn="ctr"/>
            <a:r>
              <a:rPr lang="ko-KR" altLang="en-US" sz="900" b="1" dirty="0">
                <a:solidFill>
                  <a:srgbClr val="00338D"/>
                </a:solidFill>
              </a:rPr>
              <a:t>포트폴리오 이전</a:t>
            </a:r>
            <a:endParaRPr lang="en-US" altLang="ko-KR" sz="900" b="1" dirty="0">
              <a:solidFill>
                <a:srgbClr val="00338D"/>
              </a:solidFill>
            </a:endParaRPr>
          </a:p>
        </p:txBody>
      </p:sp>
      <p:grpSp>
        <p:nvGrpSpPr>
          <p:cNvPr id="40" name="그룹 39">
            <a:extLst>
              <a:ext uri="{FF2B5EF4-FFF2-40B4-BE49-F238E27FC236}">
                <a16:creationId xmlns:a16="http://schemas.microsoft.com/office/drawing/2014/main" id="{DE46EBD5-1263-9E72-CBCA-636C344C287F}"/>
              </a:ext>
            </a:extLst>
          </p:cNvPr>
          <p:cNvGrpSpPr/>
          <p:nvPr/>
        </p:nvGrpSpPr>
        <p:grpSpPr>
          <a:xfrm>
            <a:off x="2726826" y="7461075"/>
            <a:ext cx="1132373" cy="514630"/>
            <a:chOff x="2734777" y="7461075"/>
            <a:chExt cx="1132373" cy="514630"/>
          </a:xfrm>
        </p:grpSpPr>
        <p:sp>
          <p:nvSpPr>
            <p:cNvPr id="41" name="사각형: 둥근 모서리 40">
              <a:extLst>
                <a:ext uri="{FF2B5EF4-FFF2-40B4-BE49-F238E27FC236}">
                  <a16:creationId xmlns:a16="http://schemas.microsoft.com/office/drawing/2014/main" id="{0E3258E1-0D10-D5AF-6F6B-1683F6D09B6D}"/>
                </a:ext>
              </a:extLst>
            </p:cNvPr>
            <p:cNvSpPr/>
            <p:nvPr/>
          </p:nvSpPr>
          <p:spPr>
            <a:xfrm>
              <a:off x="2734777" y="7586519"/>
              <a:ext cx="1132373" cy="255731"/>
            </a:xfrm>
            <a:prstGeom prst="roundRect">
              <a:avLst>
                <a:gd name="adj" fmla="val 21633"/>
              </a:avLst>
            </a:prstGeom>
            <a:solidFill>
              <a:schemeClr val="bg1"/>
            </a:solidFill>
            <a:ln>
              <a:solidFill>
                <a:srgbClr val="1E49E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100" dirty="0">
                <a:solidFill>
                  <a:schemeClr val="accent3"/>
                </a:solidFill>
                <a:latin typeface="KoPub돋움체 Medium" panose="02020603020101020101" pitchFamily="18" charset="-127"/>
                <a:ea typeface="KoPub돋움체 Medium" panose="02020603020101020101" pitchFamily="18" charset="-127"/>
              </a:endParaRPr>
            </a:p>
          </p:txBody>
        </p:sp>
        <p:pic>
          <p:nvPicPr>
            <p:cNvPr id="42" name="그림 41">
              <a:extLst>
                <a:ext uri="{FF2B5EF4-FFF2-40B4-BE49-F238E27FC236}">
                  <a16:creationId xmlns:a16="http://schemas.microsoft.com/office/drawing/2014/main" id="{A93AF300-BE29-75D5-DFD7-57B393AC5E58}"/>
                </a:ext>
              </a:extLst>
            </p:cNvPr>
            <p:cNvPicPr>
              <a:picLocks noChangeAspect="1"/>
            </p:cNvPicPr>
            <p:nvPr/>
          </p:nvPicPr>
          <p:blipFill>
            <a:blip r:embed="rId4"/>
            <a:stretch>
              <a:fillRect/>
            </a:stretch>
          </p:blipFill>
          <p:spPr>
            <a:xfrm>
              <a:off x="2788193" y="7461075"/>
              <a:ext cx="1021278" cy="514630"/>
            </a:xfrm>
            <a:prstGeom prst="ellipse">
              <a:avLst/>
            </a:prstGeom>
            <a:noFill/>
            <a:ln w="6350" cap="flat" cmpd="sng" algn="ctr">
              <a:noFill/>
              <a:prstDash val="solid"/>
            </a:ln>
            <a:effectLst/>
          </p:spPr>
        </p:pic>
      </p:grpSp>
      <p:grpSp>
        <p:nvGrpSpPr>
          <p:cNvPr id="43" name="그룹 42">
            <a:extLst>
              <a:ext uri="{FF2B5EF4-FFF2-40B4-BE49-F238E27FC236}">
                <a16:creationId xmlns:a16="http://schemas.microsoft.com/office/drawing/2014/main" id="{4ED97605-C99A-1938-DBD5-48F289D17E00}"/>
              </a:ext>
            </a:extLst>
          </p:cNvPr>
          <p:cNvGrpSpPr/>
          <p:nvPr/>
        </p:nvGrpSpPr>
        <p:grpSpPr>
          <a:xfrm>
            <a:off x="3530117" y="8379980"/>
            <a:ext cx="641289" cy="291447"/>
            <a:chOff x="2734777" y="7461075"/>
            <a:chExt cx="1132373" cy="514630"/>
          </a:xfrm>
        </p:grpSpPr>
        <p:sp>
          <p:nvSpPr>
            <p:cNvPr id="44" name="사각형: 둥근 모서리 43">
              <a:extLst>
                <a:ext uri="{FF2B5EF4-FFF2-40B4-BE49-F238E27FC236}">
                  <a16:creationId xmlns:a16="http://schemas.microsoft.com/office/drawing/2014/main" id="{4D73A71B-8301-0D3C-2B1F-BAD177CF763B}"/>
                </a:ext>
              </a:extLst>
            </p:cNvPr>
            <p:cNvSpPr/>
            <p:nvPr/>
          </p:nvSpPr>
          <p:spPr>
            <a:xfrm>
              <a:off x="2734777" y="7586519"/>
              <a:ext cx="1132373" cy="255731"/>
            </a:xfrm>
            <a:prstGeom prst="roundRect">
              <a:avLst>
                <a:gd name="adj" fmla="val 21633"/>
              </a:avLst>
            </a:prstGeom>
            <a:solidFill>
              <a:schemeClr val="bg1"/>
            </a:solidFill>
            <a:ln>
              <a:solidFill>
                <a:srgbClr val="1E49E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100" dirty="0">
                <a:solidFill>
                  <a:schemeClr val="accent3"/>
                </a:solidFill>
                <a:latin typeface="KoPub돋움체 Medium" panose="02020603020101020101" pitchFamily="18" charset="-127"/>
                <a:ea typeface="KoPub돋움체 Medium" panose="02020603020101020101" pitchFamily="18" charset="-127"/>
              </a:endParaRPr>
            </a:p>
          </p:txBody>
        </p:sp>
        <p:pic>
          <p:nvPicPr>
            <p:cNvPr id="45" name="그림 44">
              <a:extLst>
                <a:ext uri="{FF2B5EF4-FFF2-40B4-BE49-F238E27FC236}">
                  <a16:creationId xmlns:a16="http://schemas.microsoft.com/office/drawing/2014/main" id="{59D3933C-7042-0E6F-4877-51EE155565A5}"/>
                </a:ext>
              </a:extLst>
            </p:cNvPr>
            <p:cNvPicPr>
              <a:picLocks noChangeAspect="1"/>
            </p:cNvPicPr>
            <p:nvPr/>
          </p:nvPicPr>
          <p:blipFill>
            <a:blip r:embed="rId4"/>
            <a:stretch>
              <a:fillRect/>
            </a:stretch>
          </p:blipFill>
          <p:spPr>
            <a:xfrm>
              <a:off x="2788193" y="7461075"/>
              <a:ext cx="1021278" cy="514630"/>
            </a:xfrm>
            <a:prstGeom prst="ellipse">
              <a:avLst/>
            </a:prstGeom>
            <a:noFill/>
            <a:ln w="6350" cap="flat" cmpd="sng" algn="ctr">
              <a:noFill/>
              <a:prstDash val="solid"/>
            </a:ln>
            <a:effectLst/>
          </p:spPr>
        </p:pic>
      </p:grpSp>
      <p:sp>
        <p:nvSpPr>
          <p:cNvPr id="46" name="TextBox 45">
            <a:extLst>
              <a:ext uri="{FF2B5EF4-FFF2-40B4-BE49-F238E27FC236}">
                <a16:creationId xmlns:a16="http://schemas.microsoft.com/office/drawing/2014/main" id="{82D7415B-C792-3303-98FC-0B8E4DFBD4D8}"/>
              </a:ext>
            </a:extLst>
          </p:cNvPr>
          <p:cNvSpPr txBox="1"/>
          <p:nvPr/>
        </p:nvSpPr>
        <p:spPr>
          <a:xfrm>
            <a:off x="3355450" y="8603786"/>
            <a:ext cx="900182" cy="338554"/>
          </a:xfrm>
          <a:prstGeom prst="rect">
            <a:avLst/>
          </a:prstGeom>
          <a:noFill/>
        </p:spPr>
        <p:txBody>
          <a:bodyPr wrap="square">
            <a:spAutoFit/>
          </a:bodyPr>
          <a:lstStyle>
            <a:defPPr>
              <a:defRPr lang="en-US"/>
            </a:defPPr>
            <a:lvl1pPr>
              <a:defRPr sz="1000" kern="0">
                <a:ln>
                  <a:solidFill>
                    <a:prstClr val="white">
                      <a:lumMod val="75000"/>
                      <a:alpha val="0"/>
                    </a:prstClr>
                  </a:solidFill>
                </a:ln>
                <a:latin typeface="KoPub돋움체 Medium" panose="02020603020101020101" pitchFamily="18" charset="-127"/>
                <a:ea typeface="KoPub돋움체 Medium" panose="02020603020101020101" pitchFamily="18" charset="-127"/>
              </a:defRPr>
            </a:lvl1pPr>
          </a:lstStyle>
          <a:p>
            <a:pPr algn="r"/>
            <a:r>
              <a:rPr lang="ko-KR" altLang="en-US" sz="800" b="1" dirty="0">
                <a:solidFill>
                  <a:srgbClr val="00338D"/>
                </a:solidFill>
              </a:rPr>
              <a:t>스프링거 네이처</a:t>
            </a:r>
            <a:endParaRPr lang="en-US" altLang="ko-KR" sz="800" b="1" dirty="0">
              <a:solidFill>
                <a:srgbClr val="00338D"/>
              </a:solidFill>
            </a:endParaRPr>
          </a:p>
          <a:p>
            <a:pPr algn="r"/>
            <a:r>
              <a:rPr lang="ko-KR" altLang="en-US" sz="800" b="1" dirty="0">
                <a:solidFill>
                  <a:srgbClr val="00338D"/>
                </a:solidFill>
              </a:rPr>
              <a:t>지분 일부</a:t>
            </a:r>
            <a:endParaRPr lang="en-US" altLang="ko-KR" sz="800" b="1" dirty="0">
              <a:solidFill>
                <a:srgbClr val="00338D"/>
              </a:solidFill>
            </a:endParaRPr>
          </a:p>
        </p:txBody>
      </p:sp>
    </p:spTree>
    <p:extLst>
      <p:ext uri="{BB962C8B-B14F-4D97-AF65-F5344CB8AC3E}">
        <p14:creationId xmlns:p14="http://schemas.microsoft.com/office/powerpoint/2010/main" val="1045365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D4913C0C-C25C-4749-863E-8986E05AC8F5}"/>
              </a:ext>
            </a:extLst>
          </p:cNvPr>
          <p:cNvSpPr/>
          <p:nvPr/>
        </p:nvSpPr>
        <p:spPr>
          <a:xfrm>
            <a:off x="620714" y="8012292"/>
            <a:ext cx="5616574" cy="1225371"/>
          </a:xfrm>
          <a:prstGeom prst="rect">
            <a:avLst/>
          </a:prstGeom>
          <a:noFill/>
          <a:ln w="3175" cap="rnd" cmpd="sng" algn="ctr">
            <a:solidFill>
              <a:schemeClr val="bg1"/>
            </a:solidFill>
            <a:prstDash val="solid"/>
          </a:ln>
          <a:effectLst/>
        </p:spPr>
        <p:txBody>
          <a:bodyPr lIns="108000" tIns="54000" rIns="108000" bIns="54000" rtlCol="0" anchor="ctr"/>
          <a:lstStyle/>
          <a:p>
            <a:pPr algn="just">
              <a:lnSpc>
                <a:spcPct val="130000"/>
              </a:lnSpc>
              <a:defRPr/>
            </a:pPr>
            <a:r>
              <a:rPr lang="ko-KR" altLang="en-US" sz="1000" kern="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본 보고서는 삼정</a:t>
            </a:r>
            <a:r>
              <a:rPr lang="en-US" altLang="ko-KR" sz="1000" kern="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KPMG </a:t>
            </a:r>
            <a:r>
              <a:rPr lang="ko-KR" altLang="en-US" sz="1000" kern="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경제연구원과 </a:t>
            </a:r>
            <a:r>
              <a:rPr lang="en-US" altLang="ko-KR" sz="1000" kern="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KPMG Member firm </a:t>
            </a:r>
            <a:r>
              <a:rPr lang="ko-KR" altLang="en-US" sz="1000" kern="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전문가들이 수집한 자료를 바탕으로 일반적인 정보를 제공할 목적으로 작성되었으며</a:t>
            </a:r>
            <a:r>
              <a:rPr lang="en-US" altLang="ko-KR" sz="1000" kern="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 </a:t>
            </a:r>
            <a:r>
              <a:rPr lang="ko-KR" altLang="en-US" sz="1000" kern="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보고서에 포함된 자료의 완전성</a:t>
            </a:r>
            <a:r>
              <a:rPr lang="en-US" altLang="ko-KR" sz="1000" kern="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 </a:t>
            </a:r>
            <a:r>
              <a:rPr lang="ko-KR" altLang="en-US" sz="1000" kern="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정확성 및 신뢰성을 확인하기 위한 절차를 밟은 것은 아닙니다</a:t>
            </a:r>
            <a:r>
              <a:rPr lang="en-US" altLang="ko-KR" sz="1000" kern="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 </a:t>
            </a:r>
            <a:r>
              <a:rPr lang="ko-KR" altLang="en-US" sz="1000" kern="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본 보고서는 특정 기업이나 개인의 개별 사안에 대한 조언을 제공할 목적으로 작성된 것이 아니므로</a:t>
            </a:r>
            <a:r>
              <a:rPr lang="en-US" altLang="ko-KR" sz="1000" kern="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 </a:t>
            </a:r>
            <a:r>
              <a:rPr lang="ko-KR" altLang="en-US" sz="1000" kern="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구체적인 의사결정이 필요한 경우에는 당 법인의 전문가와 상의하여 주시기 바랍니다</a:t>
            </a:r>
            <a:r>
              <a:rPr lang="en-US" altLang="ko-KR" sz="1000" kern="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 </a:t>
            </a:r>
            <a:r>
              <a:rPr lang="ko-KR" altLang="en-US" sz="1000" kern="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삼정</a:t>
            </a:r>
            <a:r>
              <a:rPr lang="en-US" altLang="ko-KR" sz="1000" kern="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KPMG</a:t>
            </a:r>
            <a:r>
              <a:rPr lang="ko-KR" altLang="en-US" sz="1000" kern="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의 사전 동의 없이 본 보고서의 전체 또는 일부를 무단 배포</a:t>
            </a:r>
            <a:r>
              <a:rPr lang="en-US" altLang="ko-KR" sz="1000" kern="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 </a:t>
            </a:r>
            <a:r>
              <a:rPr lang="ko-KR" altLang="en-US" sz="1000" kern="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인용</a:t>
            </a:r>
            <a:r>
              <a:rPr lang="en-US" altLang="ko-KR" sz="1000" kern="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 </a:t>
            </a:r>
            <a:r>
              <a:rPr lang="ko-KR" altLang="en-US" sz="1000" kern="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발간</a:t>
            </a:r>
            <a:r>
              <a:rPr lang="en-US" altLang="ko-KR" sz="1000" kern="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a:t>
            </a:r>
            <a:r>
              <a:rPr lang="ko-KR" altLang="en-US" sz="1000" kern="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 복제할 수 없습니다</a:t>
            </a:r>
            <a:r>
              <a:rPr lang="en-US" altLang="ko-KR" sz="1000" kern="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 </a:t>
            </a:r>
            <a:endParaRPr lang="ko-KR" altLang="en-US" sz="1000" kern="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29" name="Text Placeholder 2">
            <a:extLst>
              <a:ext uri="{FF2B5EF4-FFF2-40B4-BE49-F238E27FC236}">
                <a16:creationId xmlns:a16="http://schemas.microsoft.com/office/drawing/2014/main" id="{BE32C9D2-5ECD-4546-8427-460CD57FC889}"/>
              </a:ext>
            </a:extLst>
          </p:cNvPr>
          <p:cNvSpPr txBox="1">
            <a:spLocks/>
          </p:cNvSpPr>
          <p:nvPr/>
        </p:nvSpPr>
        <p:spPr>
          <a:xfrm>
            <a:off x="954088" y="3208261"/>
            <a:ext cx="3093548" cy="192360"/>
          </a:xfrm>
          <a:prstGeom prst="rect">
            <a:avLst/>
          </a:prstGeom>
        </p:spPr>
        <p:txBody>
          <a:bodyPr wrap="square" lIns="0" tIns="0" rIns="0" bIns="0">
            <a:spAutoFit/>
          </a:bodyPr>
          <a:lstStyle>
            <a:lvl1pPr marL="0" indent="0" algn="l" defTabSz="457200" rtl="0" eaLnBrk="1" latinLnBrk="0" hangingPunct="1">
              <a:spcBef>
                <a:spcPct val="20000"/>
              </a:spcBef>
              <a:buFont typeface="Arial"/>
              <a:buNone/>
              <a:defRPr sz="1050" b="1" i="0" kern="1200">
                <a:solidFill>
                  <a:srgbClr val="00338D"/>
                </a:solidFill>
                <a:latin typeface="Univers for KPMG"/>
                <a:ea typeface="+mn-ea"/>
                <a:cs typeface="Univers for KPMG"/>
              </a:defRPr>
            </a:lvl1pPr>
            <a:lvl2pPr marL="0" indent="0" algn="l" defTabSz="457200" rtl="0" eaLnBrk="1" latinLnBrk="0" hangingPunct="1">
              <a:spcBef>
                <a:spcPct val="20000"/>
              </a:spcBef>
              <a:buFont typeface="Arial"/>
              <a:buNone/>
              <a:defRPr sz="1050" kern="1200">
                <a:solidFill>
                  <a:srgbClr val="00338D"/>
                </a:solidFill>
                <a:latin typeface="Univers for KPMG"/>
                <a:ea typeface="+mn-ea"/>
                <a:cs typeface="Univers for KPMG"/>
              </a:defRPr>
            </a:lvl2pPr>
            <a:lvl3pPr marL="228600" indent="-228600" algn="l" defTabSz="457200" rtl="0" eaLnBrk="1" latinLnBrk="0" hangingPunct="1">
              <a:spcBef>
                <a:spcPct val="20000"/>
              </a:spcBef>
              <a:buFont typeface="Univers for KPMG"/>
              <a:buChar char="—"/>
              <a:defRPr sz="1050" kern="1200">
                <a:solidFill>
                  <a:srgbClr val="00338D"/>
                </a:solidFill>
                <a:latin typeface="Univers for KPMG"/>
                <a:ea typeface="+mn-ea"/>
                <a:cs typeface="Univers for KPMG"/>
              </a:defRPr>
            </a:lvl3pPr>
            <a:lvl4pPr marL="457200" indent="-228600" algn="l" defTabSz="457200" rtl="0" eaLnBrk="1" latinLnBrk="0" hangingPunct="1">
              <a:spcBef>
                <a:spcPct val="20000"/>
              </a:spcBef>
              <a:buFont typeface="Arial"/>
              <a:buChar char="–"/>
              <a:defRPr sz="1050" kern="1200">
                <a:solidFill>
                  <a:srgbClr val="00338D"/>
                </a:solidFill>
                <a:latin typeface="Univers for KPMG"/>
                <a:ea typeface="+mn-ea"/>
                <a:cs typeface="Univers for KPMG"/>
              </a:defRPr>
            </a:lvl4pPr>
            <a:lvl5pPr marL="0" indent="0" algn="l" defTabSz="457200" rtl="0" eaLnBrk="1" latinLnBrk="0" hangingPunct="1">
              <a:spcBef>
                <a:spcPct val="20000"/>
              </a:spcBef>
              <a:buFont typeface="Arial"/>
              <a:buNone/>
              <a:defRPr sz="1050" kern="1200">
                <a:solidFill>
                  <a:srgbClr val="00A3A1"/>
                </a:solidFill>
                <a:latin typeface="Univers for KPMG"/>
                <a:ea typeface="+mn-ea"/>
                <a:cs typeface="Univers for KPMG"/>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tabLst>
                <a:tab pos="392100" algn="l"/>
              </a:tabLst>
            </a:pPr>
            <a:r>
              <a:rPr lang="ko-KR" altLang="en-US" sz="1250" b="0" dirty="0">
                <a:ln>
                  <a:solidFill>
                    <a:schemeClr val="tx2">
                      <a:alpha val="0"/>
                    </a:schemeClr>
                  </a:solidFill>
                </a:ln>
                <a:solidFill>
                  <a:schemeClr val="bg1"/>
                </a:solidFill>
                <a:latin typeface="KoPub돋움체 Bold" panose="02020603020101020101" pitchFamily="18" charset="-127"/>
                <a:ea typeface="KoPub돋움체 Bold" panose="02020603020101020101" pitchFamily="18" charset="-127"/>
              </a:rPr>
              <a:t>삼정</a:t>
            </a:r>
            <a:r>
              <a:rPr lang="en-US" altLang="ko-KR" sz="1250" b="0" dirty="0">
                <a:ln>
                  <a:solidFill>
                    <a:schemeClr val="tx2">
                      <a:alpha val="0"/>
                    </a:schemeClr>
                  </a:solidFill>
                </a:ln>
                <a:solidFill>
                  <a:schemeClr val="bg1"/>
                </a:solidFill>
                <a:latin typeface="KoPub돋움체 Bold" panose="02020603020101020101" pitchFamily="18" charset="-127"/>
                <a:ea typeface="KoPub돋움체 Bold" panose="02020603020101020101" pitchFamily="18" charset="-127"/>
              </a:rPr>
              <a:t>KPMG </a:t>
            </a:r>
            <a:r>
              <a:rPr lang="ko-KR" altLang="en-US" sz="1250" b="0" dirty="0">
                <a:ln>
                  <a:solidFill>
                    <a:schemeClr val="tx2">
                      <a:alpha val="0"/>
                    </a:schemeClr>
                  </a:solidFill>
                </a:ln>
                <a:solidFill>
                  <a:schemeClr val="bg1"/>
                </a:solidFill>
                <a:latin typeface="KoPub돋움체 Bold" panose="02020603020101020101" pitchFamily="18" charset="-127"/>
                <a:ea typeface="KoPub돋움체 Bold" panose="02020603020101020101" pitchFamily="18" charset="-127"/>
              </a:rPr>
              <a:t>경제연구원</a:t>
            </a:r>
            <a:endParaRPr lang="en-US" sz="1250" b="0" dirty="0">
              <a:ln>
                <a:solidFill>
                  <a:schemeClr val="tx2">
                    <a:alpha val="0"/>
                  </a:schemeClr>
                </a:solidFill>
              </a:ln>
              <a:solidFill>
                <a:schemeClr val="bg1"/>
              </a:solidFill>
              <a:latin typeface="KoPub돋움체 Bold" panose="02020603020101020101" pitchFamily="18" charset="-127"/>
              <a:ea typeface="KoPub돋움체 Bold" panose="02020603020101020101" pitchFamily="18" charset="-127"/>
            </a:endParaRPr>
          </a:p>
        </p:txBody>
      </p:sp>
      <p:cxnSp>
        <p:nvCxnSpPr>
          <p:cNvPr id="41" name="직선 연결선 40">
            <a:extLst>
              <a:ext uri="{FF2B5EF4-FFF2-40B4-BE49-F238E27FC236}">
                <a16:creationId xmlns:a16="http://schemas.microsoft.com/office/drawing/2014/main" id="{0C11F793-9FAC-4014-A277-955BC6A69540}"/>
              </a:ext>
            </a:extLst>
          </p:cNvPr>
          <p:cNvCxnSpPr>
            <a:cxnSpLocks/>
          </p:cNvCxnSpPr>
          <p:nvPr/>
        </p:nvCxnSpPr>
        <p:spPr>
          <a:xfrm>
            <a:off x="620713" y="2510409"/>
            <a:ext cx="0" cy="3908135"/>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FD1EDEC4-4439-426E-8796-2A75CEFEDBA5}"/>
              </a:ext>
            </a:extLst>
          </p:cNvPr>
          <p:cNvSpPr txBox="1"/>
          <p:nvPr/>
        </p:nvSpPr>
        <p:spPr>
          <a:xfrm>
            <a:off x="620713" y="1180737"/>
            <a:ext cx="6191250" cy="620683"/>
          </a:xfrm>
          <a:prstGeom prst="rect">
            <a:avLst/>
          </a:prstGeom>
          <a:noFill/>
        </p:spPr>
        <p:txBody>
          <a:bodyPr wrap="square" lIns="0" tIns="0" rIns="0" bIns="0" rtlCol="0" anchor="b">
            <a:spAutoFit/>
          </a:bodyPr>
          <a:lstStyle/>
          <a:p>
            <a:pPr lvl="0">
              <a:spcAft>
                <a:spcPts val="1000"/>
              </a:spcAft>
              <a:defRPr/>
            </a:pPr>
            <a:r>
              <a:rPr lang="en-US" altLang="ko-KR" spc="-20" dirty="0">
                <a:ln>
                  <a:solidFill>
                    <a:schemeClr val="tx2">
                      <a:alpha val="0"/>
                    </a:schemeClr>
                  </a:solidFill>
                </a:ln>
                <a:solidFill>
                  <a:schemeClr val="bg1"/>
                </a:solidFill>
                <a:latin typeface="KoPub돋움체 Bold" panose="02020603020101020101" pitchFamily="18" charset="-127"/>
                <a:ea typeface="KoPub돋움체 Bold" panose="02020603020101020101" pitchFamily="18" charset="-127"/>
                <a:cs typeface="Arial" panose="020B0604020202020204" pitchFamily="34" charset="0"/>
              </a:rPr>
              <a:t>PEF </a:t>
            </a:r>
            <a:r>
              <a:rPr lang="ko-KR" altLang="en-US" spc="-20" dirty="0">
                <a:ln>
                  <a:solidFill>
                    <a:schemeClr val="tx2">
                      <a:alpha val="0"/>
                    </a:schemeClr>
                  </a:solidFill>
                </a:ln>
                <a:solidFill>
                  <a:schemeClr val="bg1"/>
                </a:solidFill>
                <a:latin typeface="KoPub돋움체 Bold" panose="02020603020101020101" pitchFamily="18" charset="-127"/>
                <a:ea typeface="KoPub돋움체 Bold" panose="02020603020101020101" pitchFamily="18" charset="-127"/>
                <a:cs typeface="Arial" panose="020B0604020202020204" pitchFamily="34" charset="0"/>
              </a:rPr>
              <a:t>회수 전략의 진화</a:t>
            </a:r>
            <a:r>
              <a:rPr lang="en-US" altLang="ko-KR" spc="-20" dirty="0">
                <a:ln>
                  <a:solidFill>
                    <a:schemeClr val="tx2">
                      <a:alpha val="0"/>
                    </a:schemeClr>
                  </a:solidFill>
                </a:ln>
                <a:solidFill>
                  <a:schemeClr val="bg1"/>
                </a:solidFill>
                <a:latin typeface="KoPub돋움체 Bold" panose="02020603020101020101" pitchFamily="18" charset="-127"/>
                <a:ea typeface="KoPub돋움체 Bold" panose="02020603020101020101" pitchFamily="18" charset="-127"/>
                <a:cs typeface="Arial" panose="020B0604020202020204" pitchFamily="34" charset="0"/>
              </a:rPr>
              <a:t>, </a:t>
            </a:r>
            <a:r>
              <a:rPr lang="ko-KR" altLang="en-US" spc="-20" dirty="0">
                <a:ln>
                  <a:solidFill>
                    <a:schemeClr val="tx2">
                      <a:alpha val="0"/>
                    </a:schemeClr>
                  </a:solidFill>
                </a:ln>
                <a:solidFill>
                  <a:schemeClr val="bg1"/>
                </a:solidFill>
                <a:latin typeface="KoPub돋움체 Bold" panose="02020603020101020101" pitchFamily="18" charset="-127"/>
                <a:ea typeface="KoPub돋움체 Bold" panose="02020603020101020101" pitchFamily="18" charset="-127"/>
                <a:cs typeface="Arial" panose="020B0604020202020204" pitchFamily="34" charset="0"/>
              </a:rPr>
              <a:t>컨티뉴에이션 펀드 </a:t>
            </a:r>
          </a:p>
          <a:p>
            <a:pPr lvl="0">
              <a:spcAft>
                <a:spcPts val="1000"/>
              </a:spcAft>
              <a:defRPr/>
            </a:pPr>
            <a:r>
              <a:rPr lang="en-US" altLang="ko-KR" sz="140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cs typeface="Arial" panose="020B0604020202020204" pitchFamily="34" charset="0"/>
              </a:rPr>
              <a:t>Issue Monitor | October 2023</a:t>
            </a:r>
            <a:endParaRPr lang="ko-KR" altLang="en-US" sz="140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cs typeface="Arial" panose="020B0604020202020204" pitchFamily="34" charset="0"/>
            </a:endParaRPr>
          </a:p>
        </p:txBody>
      </p:sp>
      <p:sp>
        <p:nvSpPr>
          <p:cNvPr id="4" name="TextBox 3">
            <a:extLst>
              <a:ext uri="{FF2B5EF4-FFF2-40B4-BE49-F238E27FC236}">
                <a16:creationId xmlns:a16="http://schemas.microsoft.com/office/drawing/2014/main" id="{5C497822-84CF-4AB9-A65D-02A926745461}"/>
              </a:ext>
            </a:extLst>
          </p:cNvPr>
          <p:cNvSpPr txBox="1"/>
          <p:nvPr/>
        </p:nvSpPr>
        <p:spPr>
          <a:xfrm>
            <a:off x="954088" y="2309119"/>
            <a:ext cx="1465145" cy="646331"/>
          </a:xfrm>
          <a:prstGeom prst="rect">
            <a:avLst/>
          </a:prstGeom>
          <a:noFill/>
        </p:spPr>
        <p:txBody>
          <a:bodyPr wrap="none" lIns="0" tIns="0" rIns="0" bIns="0" rtlCol="0">
            <a:spAutoFit/>
          </a:bodyPr>
          <a:lstStyle/>
          <a:p>
            <a:r>
              <a:rPr lang="en-US" altLang="ko-KR" sz="4200">
                <a:ln>
                  <a:solidFill>
                    <a:schemeClr val="tx2">
                      <a:alpha val="0"/>
                    </a:schemeClr>
                  </a:solidFill>
                </a:ln>
                <a:solidFill>
                  <a:schemeClr val="bg1"/>
                </a:solidFill>
                <a:latin typeface="KPMG Bold" panose="020B0803030202040204" pitchFamily="34" charset="0"/>
                <a:ea typeface="KoPub돋움체 Medium" panose="02020603020101020101" pitchFamily="18" charset="-127"/>
              </a:rPr>
              <a:t>Contacts</a:t>
            </a:r>
            <a:endParaRPr lang="ko-KR" altLang="en-US" sz="4200">
              <a:ln>
                <a:solidFill>
                  <a:schemeClr val="tx2">
                    <a:alpha val="0"/>
                  </a:schemeClr>
                </a:solidFill>
              </a:ln>
              <a:solidFill>
                <a:schemeClr val="bg1"/>
              </a:solidFill>
              <a:latin typeface="KPMG Bold" panose="020B0803030202040204" pitchFamily="34" charset="0"/>
              <a:ea typeface="KoPub돋움체 Medium" panose="02020603020101020101" pitchFamily="18" charset="-127"/>
            </a:endParaRPr>
          </a:p>
        </p:txBody>
      </p:sp>
      <p:sp>
        <p:nvSpPr>
          <p:cNvPr id="2" name="Text Placeholder 2">
            <a:extLst>
              <a:ext uri="{FF2B5EF4-FFF2-40B4-BE49-F238E27FC236}">
                <a16:creationId xmlns:a16="http://schemas.microsoft.com/office/drawing/2014/main" id="{1BC93B81-BB41-330A-2ECD-872C9E0D1B36}"/>
              </a:ext>
            </a:extLst>
          </p:cNvPr>
          <p:cNvSpPr txBox="1">
            <a:spLocks/>
          </p:cNvSpPr>
          <p:nvPr/>
        </p:nvSpPr>
        <p:spPr>
          <a:xfrm>
            <a:off x="954088" y="3354256"/>
            <a:ext cx="3275585" cy="3102388"/>
          </a:xfrm>
          <a:prstGeom prst="rect">
            <a:avLst/>
          </a:prstGeom>
        </p:spPr>
        <p:txBody>
          <a:bodyPr lIns="0" tIns="0" rIns="0" bIns="0">
            <a:spAutoFit/>
          </a:bodyPr>
          <a:lstStyle>
            <a:lvl1pPr marL="0" indent="0" algn="l" defTabSz="457200" rtl="0" eaLnBrk="1" latinLnBrk="0" hangingPunct="1">
              <a:spcBef>
                <a:spcPct val="20000"/>
              </a:spcBef>
              <a:buFont typeface="Arial"/>
              <a:buNone/>
              <a:defRPr sz="1050" b="1" i="0" kern="1200">
                <a:solidFill>
                  <a:srgbClr val="00338D"/>
                </a:solidFill>
                <a:latin typeface="Univers for KPMG"/>
                <a:ea typeface="+mn-ea"/>
                <a:cs typeface="Univers for KPMG"/>
              </a:defRPr>
            </a:lvl1pPr>
            <a:lvl2pPr marL="0" indent="0" algn="l" defTabSz="457200" rtl="0" eaLnBrk="1" latinLnBrk="0" hangingPunct="1">
              <a:spcBef>
                <a:spcPct val="20000"/>
              </a:spcBef>
              <a:buFont typeface="Arial"/>
              <a:buNone/>
              <a:defRPr sz="1050" kern="1200">
                <a:solidFill>
                  <a:srgbClr val="00338D"/>
                </a:solidFill>
                <a:latin typeface="Univers for KPMG"/>
                <a:ea typeface="+mn-ea"/>
                <a:cs typeface="Univers for KPMG"/>
              </a:defRPr>
            </a:lvl2pPr>
            <a:lvl3pPr marL="228600" indent="-228600" algn="l" defTabSz="457200" rtl="0" eaLnBrk="1" latinLnBrk="0" hangingPunct="1">
              <a:spcBef>
                <a:spcPct val="20000"/>
              </a:spcBef>
              <a:buFont typeface="Univers for KPMG"/>
              <a:buChar char="—"/>
              <a:defRPr sz="1050" kern="1200">
                <a:solidFill>
                  <a:srgbClr val="00338D"/>
                </a:solidFill>
                <a:latin typeface="Univers for KPMG"/>
                <a:ea typeface="+mn-ea"/>
                <a:cs typeface="Univers for KPMG"/>
              </a:defRPr>
            </a:lvl3pPr>
            <a:lvl4pPr marL="457200" indent="-228600" algn="l" defTabSz="457200" rtl="0" eaLnBrk="1" latinLnBrk="0" hangingPunct="1">
              <a:spcBef>
                <a:spcPct val="20000"/>
              </a:spcBef>
              <a:buFont typeface="Arial"/>
              <a:buChar char="–"/>
              <a:defRPr sz="1050" kern="1200">
                <a:solidFill>
                  <a:srgbClr val="00338D"/>
                </a:solidFill>
                <a:latin typeface="Univers for KPMG"/>
                <a:ea typeface="+mn-ea"/>
                <a:cs typeface="Univers for KPMG"/>
              </a:defRPr>
            </a:lvl4pPr>
            <a:lvl5pPr marL="0" indent="0" algn="l" defTabSz="457200" rtl="0" eaLnBrk="1" latinLnBrk="0" hangingPunct="1">
              <a:spcBef>
                <a:spcPct val="20000"/>
              </a:spcBef>
              <a:buFont typeface="Arial"/>
              <a:buNone/>
              <a:defRPr sz="1050" kern="1200">
                <a:solidFill>
                  <a:srgbClr val="00A3A1"/>
                </a:solidFill>
                <a:latin typeface="Univers for KPMG"/>
                <a:ea typeface="+mn-ea"/>
                <a:cs typeface="Univers for KPMG"/>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tabLst>
                <a:tab pos="392100" algn="l"/>
              </a:tabLst>
            </a:pPr>
            <a:endParaRPr lang="en-US" altLang="ko-KR" sz="1200" b="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endParaRPr>
          </a:p>
          <a:p>
            <a:pPr>
              <a:tabLst>
                <a:tab pos="392100" algn="l"/>
              </a:tabLst>
            </a:pPr>
            <a:r>
              <a:rPr lang="ko-KR" altLang="en-US" sz="1200" dirty="0" err="1">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김규림</a:t>
            </a:r>
            <a:br>
              <a:rPr lang="ko-KR" altLang="en-US" sz="120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br>
            <a:r>
              <a:rPr lang="ko-KR" altLang="en-US" sz="1200" b="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이사</a:t>
            </a:r>
          </a:p>
          <a:p>
            <a:pPr>
              <a:tabLst>
                <a:tab pos="392100" algn="l"/>
              </a:tabLst>
            </a:pPr>
            <a:r>
              <a:rPr lang="en-US" altLang="ko-KR" sz="1200" b="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Tel:	+82 2 2112 4089</a:t>
            </a:r>
            <a:br>
              <a:rPr lang="en-US" altLang="ko-KR" sz="1200" b="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br>
            <a:r>
              <a:rPr lang="en-US" altLang="ko-KR" sz="1200" b="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gyulimkim@kr.kpmg.com</a:t>
            </a:r>
          </a:p>
          <a:p>
            <a:pPr>
              <a:tabLst>
                <a:tab pos="392100" algn="l"/>
              </a:tabLst>
            </a:pPr>
            <a:endParaRPr lang="en-US" altLang="ko-KR" sz="1200" b="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endParaRPr>
          </a:p>
          <a:p>
            <a:pPr>
              <a:tabLst>
                <a:tab pos="392100" algn="l"/>
              </a:tabLst>
            </a:pPr>
            <a:r>
              <a:rPr lang="ko-KR" altLang="en-US" sz="1200" b="0" dirty="0" err="1">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곽호경</a:t>
            </a:r>
            <a:br>
              <a:rPr lang="ko-KR" altLang="en-US" sz="1200" b="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br>
            <a:r>
              <a:rPr lang="ko-KR" altLang="en-US" sz="1200" b="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수석연구원</a:t>
            </a:r>
          </a:p>
          <a:p>
            <a:pPr>
              <a:tabLst>
                <a:tab pos="392100" algn="l"/>
              </a:tabLst>
            </a:pPr>
            <a:r>
              <a:rPr lang="en-US" altLang="ko-KR" sz="1200" b="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Tel:	+82 2 2112 7962</a:t>
            </a:r>
          </a:p>
          <a:p>
            <a:pPr>
              <a:tabLst>
                <a:tab pos="392100" algn="l"/>
              </a:tabLst>
            </a:pPr>
            <a:r>
              <a:rPr lang="en-US" altLang="ko-KR" sz="1200" b="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hokyungkwak@kr.kpmg.com</a:t>
            </a:r>
          </a:p>
          <a:p>
            <a:pPr>
              <a:tabLst>
                <a:tab pos="392100" algn="l"/>
              </a:tabLst>
            </a:pPr>
            <a:endParaRPr lang="en-US" altLang="ko-KR" sz="1200" b="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endParaRPr>
          </a:p>
          <a:p>
            <a:pPr>
              <a:tabLst>
                <a:tab pos="392100" algn="l"/>
              </a:tabLst>
            </a:pPr>
            <a:r>
              <a:rPr lang="ko-KR" altLang="en-US" sz="120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최연경</a:t>
            </a:r>
            <a:br>
              <a:rPr lang="ko-KR" altLang="en-US" sz="120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br>
            <a:r>
              <a:rPr lang="ko-KR" altLang="en-US" sz="1200" b="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책임연구원</a:t>
            </a:r>
          </a:p>
          <a:p>
            <a:pPr>
              <a:tabLst>
                <a:tab pos="392100" algn="l"/>
              </a:tabLst>
            </a:pPr>
            <a:r>
              <a:rPr lang="en-US" altLang="ko-KR" sz="1200" b="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Tel:	+82 2 2112 7769</a:t>
            </a:r>
            <a:br>
              <a:rPr lang="en-US" altLang="ko-KR" sz="1200" b="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br>
            <a:r>
              <a:rPr lang="en-US" altLang="ko-KR" sz="1200" b="0" dirty="0">
                <a:ln>
                  <a:solidFill>
                    <a:schemeClr val="tx2">
                      <a:alpha val="0"/>
                    </a:schemeClr>
                  </a:solidFill>
                </a:ln>
                <a:solidFill>
                  <a:schemeClr val="bg1"/>
                </a:solidFill>
                <a:latin typeface="KoPub돋움체 Medium" panose="02020603020101020101" pitchFamily="18" charset="-127"/>
                <a:ea typeface="KoPub돋움체 Medium" panose="02020603020101020101" pitchFamily="18" charset="-127"/>
              </a:rPr>
              <a:t>yeonkyungchoi@kr.kpmg.com</a:t>
            </a:r>
          </a:p>
        </p:txBody>
      </p:sp>
    </p:spTree>
    <p:extLst>
      <p:ext uri="{BB962C8B-B14F-4D97-AF65-F5344CB8AC3E}">
        <p14:creationId xmlns:p14="http://schemas.microsoft.com/office/powerpoint/2010/main" val="2763774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사각형: 둥근 모서리 4">
            <a:extLst>
              <a:ext uri="{FF2B5EF4-FFF2-40B4-BE49-F238E27FC236}">
                <a16:creationId xmlns:a16="http://schemas.microsoft.com/office/drawing/2014/main" id="{AEF5617E-6CDB-0A83-2BF1-59BF3110D22A}"/>
              </a:ext>
            </a:extLst>
          </p:cNvPr>
          <p:cNvSpPr/>
          <p:nvPr/>
        </p:nvSpPr>
        <p:spPr>
          <a:xfrm>
            <a:off x="2817037" y="7562850"/>
            <a:ext cx="1223926" cy="1669005"/>
          </a:xfrm>
          <a:prstGeom prst="roundRect">
            <a:avLst>
              <a:gd name="adj" fmla="val 4092"/>
            </a:avLst>
          </a:prstGeom>
          <a:solidFill>
            <a:schemeClr val="bg1"/>
          </a:solidFill>
          <a:ln>
            <a:solidFill>
              <a:srgbClr val="1E49E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100" dirty="0">
              <a:solidFill>
                <a:schemeClr val="accent3"/>
              </a:solidFill>
              <a:latin typeface="KoPub돋움체 Medium" panose="02020603020101020101" pitchFamily="18" charset="-127"/>
              <a:ea typeface="KoPub돋움체 Medium" panose="02020603020101020101" pitchFamily="18" charset="-127"/>
            </a:endParaRPr>
          </a:p>
        </p:txBody>
      </p:sp>
      <p:sp>
        <p:nvSpPr>
          <p:cNvPr id="39" name="Rectangle 5">
            <a:extLst>
              <a:ext uri="{FF2B5EF4-FFF2-40B4-BE49-F238E27FC236}">
                <a16:creationId xmlns:a16="http://schemas.microsoft.com/office/drawing/2014/main" id="{852D6589-F85B-A89C-8435-F4D3D8BE1A35}"/>
              </a:ext>
            </a:extLst>
          </p:cNvPr>
          <p:cNvSpPr>
            <a:spLocks noChangeArrowheads="1"/>
          </p:cNvSpPr>
          <p:nvPr/>
        </p:nvSpPr>
        <p:spPr bwMode="auto">
          <a:xfrm>
            <a:off x="2097088" y="1243535"/>
            <a:ext cx="4427537" cy="2304782"/>
          </a:xfrm>
          <a:prstGeom prst="rect">
            <a:avLst/>
          </a:prstGeom>
          <a:no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r>
              <a:rPr lang="ko-KR" altLang="en-US" sz="1200" b="1" dirty="0" err="1">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노르딕캐피털</a:t>
            </a:r>
            <a:r>
              <a:rPr lang="en-US" altLang="ko-KR"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 11%</a:t>
            </a:r>
            <a:r>
              <a:rPr lang="ko-KR" altLang="en-US"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의 유동화 프리미엄에도 불구</a:t>
            </a:r>
            <a:r>
              <a:rPr lang="en-US" altLang="ko-KR"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 </a:t>
            </a:r>
            <a:r>
              <a:rPr lang="ko-KR" altLang="en-US"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미래 기업가치 제고 선택</a:t>
            </a:r>
            <a:endParaRPr lang="en-US" altLang="ko-KR"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endParaRPr>
          </a:p>
          <a:p>
            <a:pPr algn="just" defTabSz="520700" eaLnBrk="0" hangingPunct="0">
              <a:spcBef>
                <a:spcPts val="600"/>
              </a:spcBef>
              <a:spcAft>
                <a:spcPts val="600"/>
              </a:spcAft>
              <a:defRPr/>
            </a:pPr>
            <a:endParaRPr lang="en-US" altLang="ko-KR" sz="8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endParaRPr>
          </a:p>
          <a:p>
            <a:pPr algn="just" defTabSz="520700" eaLnBrk="0" hangingPunct="0">
              <a:lnSpc>
                <a:spcPct val="125000"/>
              </a:lnSpc>
              <a:spcBef>
                <a:spcPts val="600"/>
              </a:spcBef>
              <a:spcAft>
                <a:spcPts val="600"/>
              </a:spcAft>
              <a:defRPr/>
            </a:pP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노르딕캐피털</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(Nordic Capital)</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1989</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창립되었으며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헬스케어</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테크</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지급결제</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금융서비스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그린테크</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등의 산업 비즈니스 서비스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섹터를 중심으로 북유럽 지역을 중심으로 투자하는 사모펀드이다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현재까지 약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130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개 이상의 투자를 진행하였으며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투자금액은 약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220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억 유로에 이른다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가장 최근에 결성한 펀드는 각각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90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억 유로</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12</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억 유로의 출자약정금</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(Capital Commitment)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을 기록한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Nordic Capital Fund XI</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Nordic Capital Evolution Fund</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등이 있으며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주로 연기금과 같은 기관 투자자가 주요 고객군으로 알려져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p>
          <a:p>
            <a:pPr algn="just" defTabSz="520700" eaLnBrk="0" hangingPunct="0">
              <a:lnSpc>
                <a:spcPct val="125000"/>
              </a:lnSpc>
              <a:spcBef>
                <a:spcPts val="600"/>
              </a:spcBef>
              <a:spcAft>
                <a:spcPts val="600"/>
              </a:spcAft>
              <a:defRPr/>
            </a:pP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노르딕캐피털은</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2018</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컨티뉴에이션 펀드인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Nordic Capital CV1</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를 결성하였으며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2008</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결성한 빈티지 펀드</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(Vintage,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사모투자 시 특정한 해에 투자된 상품을 분류할 때 사용하는 용어</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인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Nordic Capital VII</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의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9</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개 비상장 포트폴리오를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Nordic Capital CV1</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으로 이전하기로 결정했다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Nordic Capital VII</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의 운용기간은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2017</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12</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월에 만료되었으며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컨티뉴에이션 펀드로 이전되는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9</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개 비상장기업 포트폴리오의 총 가치는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44</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억 유로에 달하는 것으로 알려졌다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Nordic Capital VII</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의 기존 투자자들은 보유지분 유동화를 통해 약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11%</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에 달하는 수익</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(11% Price premium)</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을 실현하거나 향후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5</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동안 컨티뉴에이션 펀드의 포트폴리오 투자에 계속 참여할 수 있는 옵션이 부여되었다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그러나</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Nordic Capital VII</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에 참여했던 기존 투자자의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80%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이상이 컨티뉴에이션 펀드로의 포트폴리오 이전을 지지한 것으로 알려졌다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노르딕캐피털은</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향후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5</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동안 지속적인 관리와 지원 속에서 새로운 자본투입 등을 통해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Nordic Capital CV1</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로 이전된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9</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개 기업의 가치 창출 잠재력을 극대화는 것을 목표로 하고 있다고 밝혔다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endPar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endParaRPr>
          </a:p>
        </p:txBody>
      </p:sp>
      <p:cxnSp>
        <p:nvCxnSpPr>
          <p:cNvPr id="40" name="직선 연결선 39">
            <a:extLst>
              <a:ext uri="{FF2B5EF4-FFF2-40B4-BE49-F238E27FC236}">
                <a16:creationId xmlns:a16="http://schemas.microsoft.com/office/drawing/2014/main" id="{EF12B4B1-A53A-30F5-B676-C5835A848B70}"/>
              </a:ext>
            </a:extLst>
          </p:cNvPr>
          <p:cNvCxnSpPr>
            <a:cxnSpLocks/>
          </p:cNvCxnSpPr>
          <p:nvPr/>
        </p:nvCxnSpPr>
        <p:spPr>
          <a:xfrm>
            <a:off x="1957388" y="1281113"/>
            <a:ext cx="0" cy="4903119"/>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pic>
        <p:nvPicPr>
          <p:cNvPr id="41" name="그림 40">
            <a:extLst>
              <a:ext uri="{FF2B5EF4-FFF2-40B4-BE49-F238E27FC236}">
                <a16:creationId xmlns:a16="http://schemas.microsoft.com/office/drawing/2014/main" id="{6301EFAC-FA76-731F-C195-BC3F41C9AB3D}"/>
              </a:ext>
            </a:extLst>
          </p:cNvPr>
          <p:cNvPicPr>
            <a:picLocks noChangeAspect="1"/>
          </p:cNvPicPr>
          <p:nvPr/>
        </p:nvPicPr>
        <p:blipFill>
          <a:blip r:embed="rId3"/>
          <a:stretch>
            <a:fillRect/>
          </a:stretch>
        </p:blipFill>
        <p:spPr>
          <a:xfrm>
            <a:off x="2117465" y="1585045"/>
            <a:ext cx="1444114" cy="194400"/>
          </a:xfrm>
          <a:prstGeom prst="rect">
            <a:avLst/>
          </a:prstGeom>
        </p:spPr>
      </p:pic>
      <p:sp>
        <p:nvSpPr>
          <p:cNvPr id="42" name="TextBox 41">
            <a:extLst>
              <a:ext uri="{FF2B5EF4-FFF2-40B4-BE49-F238E27FC236}">
                <a16:creationId xmlns:a16="http://schemas.microsoft.com/office/drawing/2014/main" id="{405ABCA5-CC39-BF47-341A-1DCC279FBB00}"/>
              </a:ext>
            </a:extLst>
          </p:cNvPr>
          <p:cNvSpPr txBox="1"/>
          <p:nvPr/>
        </p:nvSpPr>
        <p:spPr>
          <a:xfrm>
            <a:off x="405765" y="2753423"/>
            <a:ext cx="1570182" cy="1454565"/>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ko-KR" altLang="en-US" spc="-20" dirty="0" err="1">
                <a:solidFill>
                  <a:schemeClr val="accent4"/>
                </a:solidFill>
              </a:rPr>
              <a:t>노르딕캐피털</a:t>
            </a:r>
            <a:r>
              <a:rPr lang="en-US" altLang="ko-KR" spc="-20" dirty="0">
                <a:solidFill>
                  <a:schemeClr val="accent4"/>
                </a:solidFill>
              </a:rPr>
              <a:t>,</a:t>
            </a:r>
            <a:r>
              <a:rPr lang="ko-KR" altLang="en-US" spc="-20" dirty="0">
                <a:solidFill>
                  <a:schemeClr val="accent4"/>
                </a:solidFill>
              </a:rPr>
              <a:t> </a:t>
            </a:r>
            <a:r>
              <a:rPr lang="en-US" altLang="ko-KR" spc="-20" dirty="0">
                <a:solidFill>
                  <a:schemeClr val="accent4"/>
                </a:solidFill>
              </a:rPr>
              <a:t>2018</a:t>
            </a:r>
            <a:r>
              <a:rPr lang="ko-KR" altLang="en-US" spc="-20" dirty="0">
                <a:solidFill>
                  <a:schemeClr val="accent4"/>
                </a:solidFill>
              </a:rPr>
              <a:t>년 컨티뉴에이션 펀드인 </a:t>
            </a:r>
            <a:r>
              <a:rPr lang="en-US" altLang="ko-KR" spc="-20" dirty="0">
                <a:solidFill>
                  <a:schemeClr val="accent4"/>
                </a:solidFill>
              </a:rPr>
              <a:t>Nordic Capital CV1</a:t>
            </a:r>
            <a:r>
              <a:rPr lang="ko-KR" altLang="en-US" spc="-20" dirty="0">
                <a:solidFill>
                  <a:schemeClr val="accent4"/>
                </a:solidFill>
              </a:rPr>
              <a:t>를 결성하고</a:t>
            </a:r>
            <a:r>
              <a:rPr lang="en-US" altLang="ko-KR" spc="-20" dirty="0">
                <a:solidFill>
                  <a:schemeClr val="accent4"/>
                </a:solidFill>
              </a:rPr>
              <a:t>, Nordic Capital VII</a:t>
            </a:r>
            <a:r>
              <a:rPr lang="ko-KR" altLang="en-US" spc="-20" dirty="0">
                <a:solidFill>
                  <a:schemeClr val="accent4"/>
                </a:solidFill>
              </a:rPr>
              <a:t>의 </a:t>
            </a:r>
            <a:r>
              <a:rPr lang="en-US" altLang="ko-KR" spc="-20" dirty="0">
                <a:solidFill>
                  <a:schemeClr val="accent4"/>
                </a:solidFill>
              </a:rPr>
              <a:t>9</a:t>
            </a:r>
            <a:r>
              <a:rPr lang="ko-KR" altLang="en-US" spc="-20" dirty="0">
                <a:solidFill>
                  <a:schemeClr val="accent4"/>
                </a:solidFill>
              </a:rPr>
              <a:t>개의 비상장 포트폴리오를 이전</a:t>
            </a:r>
            <a:endParaRPr lang="en-US" altLang="ko-KR" spc="-20" dirty="0">
              <a:solidFill>
                <a:schemeClr val="accent4"/>
              </a:solidFill>
            </a:endParaRPr>
          </a:p>
        </p:txBody>
      </p:sp>
      <p:sp>
        <p:nvSpPr>
          <p:cNvPr id="43" name="TextBox 42">
            <a:extLst>
              <a:ext uri="{FF2B5EF4-FFF2-40B4-BE49-F238E27FC236}">
                <a16:creationId xmlns:a16="http://schemas.microsoft.com/office/drawing/2014/main" id="{45C73D99-532E-27EA-4367-968E56F27542}"/>
              </a:ext>
            </a:extLst>
          </p:cNvPr>
          <p:cNvSpPr txBox="1"/>
          <p:nvPr/>
        </p:nvSpPr>
        <p:spPr>
          <a:xfrm>
            <a:off x="162169" y="2321087"/>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dirty="0">
                <a:solidFill>
                  <a:srgbClr val="ACEAFF"/>
                </a:solidFill>
              </a:rPr>
              <a:t>“</a:t>
            </a:r>
            <a:endParaRPr lang="ko-KR" altLang="en-US" dirty="0">
              <a:solidFill>
                <a:srgbClr val="ACEAFF"/>
              </a:solidFill>
            </a:endParaRPr>
          </a:p>
        </p:txBody>
      </p:sp>
      <p:sp>
        <p:nvSpPr>
          <p:cNvPr id="44" name="TextBox 43">
            <a:extLst>
              <a:ext uri="{FF2B5EF4-FFF2-40B4-BE49-F238E27FC236}">
                <a16:creationId xmlns:a16="http://schemas.microsoft.com/office/drawing/2014/main" id="{EE6AF9FF-DA22-325B-518C-945CEC7CDC24}"/>
              </a:ext>
            </a:extLst>
          </p:cNvPr>
          <p:cNvSpPr txBox="1"/>
          <p:nvPr/>
        </p:nvSpPr>
        <p:spPr>
          <a:xfrm>
            <a:off x="1427843" y="4059914"/>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sp>
        <p:nvSpPr>
          <p:cNvPr id="45" name="TextBox 44">
            <a:extLst>
              <a:ext uri="{FF2B5EF4-FFF2-40B4-BE49-F238E27FC236}">
                <a16:creationId xmlns:a16="http://schemas.microsoft.com/office/drawing/2014/main" id="{B13BAD4E-6DDC-D7A3-BA2C-CE03EB377E7D}"/>
              </a:ext>
            </a:extLst>
          </p:cNvPr>
          <p:cNvSpPr txBox="1"/>
          <p:nvPr/>
        </p:nvSpPr>
        <p:spPr>
          <a:xfrm>
            <a:off x="332446" y="6419326"/>
            <a:ext cx="3642149" cy="545978"/>
          </a:xfrm>
          <a:prstGeom prst="rect">
            <a:avLst/>
          </a:prstGeom>
          <a:ln w="3175">
            <a:noFill/>
          </a:ln>
        </p:spPr>
        <p:txBody>
          <a:bodyPr wrap="square" lIns="0" tIns="108000" rIns="0" bIns="0" anchor="ctr" anchorCtr="0">
            <a:no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r>
              <a:rPr lang="en-US" altLang="ko-KR" dirty="0">
                <a:solidFill>
                  <a:schemeClr val="tx1">
                    <a:lumMod val="85000"/>
                    <a:lumOff val="15000"/>
                  </a:schemeClr>
                </a:solidFill>
              </a:rPr>
              <a:t>[ </a:t>
            </a:r>
            <a:r>
              <a:rPr lang="ko-KR" altLang="en-US" dirty="0" err="1">
                <a:solidFill>
                  <a:schemeClr val="tx1">
                    <a:lumMod val="85000"/>
                    <a:lumOff val="15000"/>
                  </a:schemeClr>
                </a:solidFill>
              </a:rPr>
              <a:t>노르딕캐피털</a:t>
            </a:r>
            <a:r>
              <a:rPr lang="ko-KR" altLang="en-US" dirty="0">
                <a:solidFill>
                  <a:schemeClr val="tx1">
                    <a:lumMod val="85000"/>
                    <a:lumOff val="15000"/>
                  </a:schemeClr>
                </a:solidFill>
              </a:rPr>
              <a:t> 컨티뉴에이션 펀드 개요 </a:t>
            </a:r>
            <a:r>
              <a:rPr lang="en-US" altLang="ko-KR" dirty="0">
                <a:solidFill>
                  <a:schemeClr val="tx1">
                    <a:lumMod val="85000"/>
                    <a:lumOff val="15000"/>
                  </a:schemeClr>
                </a:solidFill>
              </a:rPr>
              <a:t>]</a:t>
            </a:r>
          </a:p>
        </p:txBody>
      </p:sp>
      <p:sp>
        <p:nvSpPr>
          <p:cNvPr id="46" name="대각선 방향의 모서리가 잘린 사각형 25">
            <a:extLst>
              <a:ext uri="{FF2B5EF4-FFF2-40B4-BE49-F238E27FC236}">
                <a16:creationId xmlns:a16="http://schemas.microsoft.com/office/drawing/2014/main" id="{7EC7A70E-7BA8-2816-7E38-D61553FC10B5}"/>
              </a:ext>
            </a:extLst>
          </p:cNvPr>
          <p:cNvSpPr/>
          <p:nvPr/>
        </p:nvSpPr>
        <p:spPr>
          <a:xfrm>
            <a:off x="338678" y="7280366"/>
            <a:ext cx="2313082" cy="1951489"/>
          </a:xfrm>
          <a:prstGeom prst="rect">
            <a:avLst/>
          </a:prstGeom>
          <a:solidFill>
            <a:schemeClr val="bg1">
              <a:alpha val="69000"/>
            </a:schemeClr>
          </a:solidFill>
          <a:ln w="6350" cap="flat" cmpd="sng" algn="ctr">
            <a:solidFill>
              <a:schemeClr val="bg1">
                <a:lumMod val="75000"/>
              </a:schemeClr>
            </a:solidFill>
            <a:prstDash val="solid"/>
          </a:ln>
          <a:effectLst/>
        </p:spPr>
        <p:txBody>
          <a:bodyPr lIns="180000" tIns="72000" rIns="180000" bIns="72000" rtlCol="0" anchor="t">
            <a:noAutofit/>
          </a:bodyPr>
          <a:lstStyle/>
          <a:p>
            <a:pPr marL="171450" marR="0" lvl="0" indent="-171450" defTabSz="914400" eaLnBrk="1" fontAlgn="auto" latinLnBrk="0" hangingPunct="1">
              <a:lnSpc>
                <a:spcPct val="110000"/>
              </a:lnSpc>
              <a:spcBef>
                <a:spcPts val="500"/>
              </a:spcBef>
              <a:spcAft>
                <a:spcPts val="0"/>
              </a:spcAft>
              <a:buClrTx/>
              <a:buSzTx/>
              <a:buFont typeface="Wingdings" panose="05000000000000000000" pitchFamily="2" charset="2"/>
              <a:buChar char="§"/>
              <a:tabLst/>
              <a:defRPr/>
            </a:pPr>
            <a:r>
              <a:rPr lang="ko-KR" altLang="en-US" sz="850" b="1" kern="0" dirty="0">
                <a:ln>
                  <a:solidFill>
                    <a:prstClr val="white">
                      <a:lumMod val="75000"/>
                      <a:alpha val="0"/>
                    </a:prst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결성시기 </a:t>
            </a:r>
            <a:r>
              <a:rPr kumimoji="0" lang="en-US" altLang="ko-KR" sz="850" b="1" i="0" u="none" strike="noStrike" kern="0" cap="none" spc="0" normalizeH="0" baseline="0" noProof="0" dirty="0">
                <a:ln>
                  <a:solidFill>
                    <a:prstClr val="white">
                      <a:lumMod val="75000"/>
                      <a:alpha val="0"/>
                    </a:prst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rPr>
              <a:t>| </a:t>
            </a:r>
            <a:r>
              <a:rPr lang="en-US" altLang="ko-KR" sz="850" kern="0" dirty="0">
                <a:ln>
                  <a:solidFill>
                    <a:prstClr val="white">
                      <a:lumMod val="75000"/>
                      <a:alpha val="0"/>
                    </a:prst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2008, Buyout Fund</a:t>
            </a:r>
          </a:p>
          <a:p>
            <a:pPr marL="171450" marR="0" lvl="0" indent="-171450" defTabSz="914400" eaLnBrk="1" fontAlgn="auto" latinLnBrk="0" hangingPunct="1">
              <a:lnSpc>
                <a:spcPct val="110000"/>
              </a:lnSpc>
              <a:spcBef>
                <a:spcPts val="500"/>
              </a:spcBef>
              <a:spcAft>
                <a:spcPts val="0"/>
              </a:spcAft>
              <a:buClrTx/>
              <a:buSzTx/>
              <a:buFont typeface="Wingdings" panose="05000000000000000000" pitchFamily="2" charset="2"/>
              <a:buChar char="§"/>
              <a:tabLst/>
              <a:defRPr/>
            </a:pPr>
            <a:r>
              <a:rPr lang="ko-KR" altLang="en-US" sz="850" b="1" kern="0" dirty="0">
                <a:ln>
                  <a:solidFill>
                    <a:prstClr val="white">
                      <a:lumMod val="75000"/>
                      <a:alpha val="0"/>
                    </a:prst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규모 및 </a:t>
            </a:r>
            <a:r>
              <a:rPr lang="en-US" altLang="ko-KR" sz="850" b="1" kern="0" dirty="0">
                <a:ln>
                  <a:solidFill>
                    <a:prstClr val="white">
                      <a:lumMod val="75000"/>
                      <a:alpha val="0"/>
                    </a:prst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IRR |</a:t>
            </a:r>
            <a:r>
              <a:rPr lang="ko-KR" altLang="en-US" sz="850" b="1" kern="0" dirty="0">
                <a:ln>
                  <a:solidFill>
                    <a:prstClr val="white">
                      <a:lumMod val="75000"/>
                      <a:alpha val="0"/>
                    </a:prst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lang="en-US" altLang="ko-KR" sz="850" kern="0" dirty="0">
                <a:ln>
                  <a:solidFill>
                    <a:prstClr val="white">
                      <a:lumMod val="75000"/>
                      <a:alpha val="0"/>
                    </a:prst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54.6</a:t>
            </a:r>
            <a:r>
              <a:rPr lang="ko-KR" altLang="en-US" sz="850" kern="0" dirty="0">
                <a:ln>
                  <a:solidFill>
                    <a:prstClr val="white">
                      <a:lumMod val="75000"/>
                      <a:alpha val="0"/>
                    </a:prst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억 달러</a:t>
            </a:r>
            <a:r>
              <a:rPr lang="en-US" altLang="ko-KR" sz="850" kern="0" dirty="0">
                <a:ln>
                  <a:solidFill>
                    <a:prstClr val="white">
                      <a:lumMod val="75000"/>
                      <a:alpha val="0"/>
                    </a:prst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 12.9% (2023</a:t>
            </a:r>
            <a:r>
              <a:rPr lang="ko-KR" altLang="en-US" sz="850" kern="0" dirty="0">
                <a:ln>
                  <a:solidFill>
                    <a:prstClr val="white">
                      <a:lumMod val="75000"/>
                      <a:alpha val="0"/>
                    </a:prst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년 </a:t>
            </a:r>
            <a:r>
              <a:rPr lang="en-US" altLang="ko-KR" sz="850" kern="0" dirty="0">
                <a:ln>
                  <a:solidFill>
                    <a:prstClr val="white">
                      <a:lumMod val="75000"/>
                      <a:alpha val="0"/>
                    </a:prst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1</a:t>
            </a:r>
            <a:r>
              <a:rPr lang="ko-KR" altLang="en-US" sz="850" kern="0" dirty="0">
                <a:ln>
                  <a:solidFill>
                    <a:prstClr val="white">
                      <a:lumMod val="75000"/>
                      <a:alpha val="0"/>
                    </a:prst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분기 말 기준</a:t>
            </a:r>
            <a:r>
              <a:rPr lang="en-US" altLang="ko-KR" sz="850" kern="0" dirty="0">
                <a:ln>
                  <a:solidFill>
                    <a:prstClr val="white">
                      <a:lumMod val="75000"/>
                      <a:alpha val="0"/>
                    </a:prst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a:t>
            </a:r>
          </a:p>
          <a:p>
            <a:pPr marL="171450" indent="-171450">
              <a:lnSpc>
                <a:spcPct val="110000"/>
              </a:lnSpc>
              <a:spcBef>
                <a:spcPts val="500"/>
              </a:spcBef>
              <a:buFont typeface="Wingdings" panose="05000000000000000000" pitchFamily="2" charset="2"/>
              <a:buChar char="§"/>
              <a:defRPr/>
            </a:pPr>
            <a:r>
              <a:rPr lang="en-US" altLang="ko-KR" sz="850" b="1" kern="0" dirty="0">
                <a:ln>
                  <a:solidFill>
                    <a:prstClr val="white">
                      <a:lumMod val="75000"/>
                      <a:alpha val="0"/>
                    </a:prst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Close Date</a:t>
            </a:r>
            <a:r>
              <a:rPr lang="ko-KR" altLang="en-US" sz="850" b="1" kern="0" dirty="0">
                <a:ln>
                  <a:solidFill>
                    <a:prstClr val="white">
                      <a:lumMod val="75000"/>
                      <a:alpha val="0"/>
                    </a:prst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lang="en-US" altLang="ko-KR" sz="850" b="1" kern="0" dirty="0">
                <a:ln>
                  <a:solidFill>
                    <a:prstClr val="white">
                      <a:lumMod val="75000"/>
                      <a:alpha val="0"/>
                    </a:prst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lang="en-US" altLang="ko-KR" sz="850" kern="0" dirty="0">
                <a:ln>
                  <a:solidFill>
                    <a:prstClr val="white">
                      <a:lumMod val="75000"/>
                      <a:alpha val="0"/>
                    </a:prst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2008.11.21</a:t>
            </a:r>
          </a:p>
          <a:p>
            <a:pPr marL="171450" indent="-171450">
              <a:lnSpc>
                <a:spcPct val="110000"/>
              </a:lnSpc>
              <a:spcBef>
                <a:spcPts val="500"/>
              </a:spcBef>
              <a:buFont typeface="Wingdings" panose="05000000000000000000" pitchFamily="2" charset="2"/>
              <a:buChar char="§"/>
              <a:defRPr/>
            </a:pPr>
            <a:r>
              <a:rPr lang="ko-KR" altLang="en-US" sz="850" b="1" kern="0" dirty="0">
                <a:ln>
                  <a:solidFill>
                    <a:prstClr val="white">
                      <a:lumMod val="75000"/>
                      <a:alpha val="0"/>
                    </a:prst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참여투자자</a:t>
            </a:r>
            <a:r>
              <a:rPr lang="en-US" altLang="ko-KR" sz="850" b="1" kern="0" dirty="0">
                <a:ln>
                  <a:solidFill>
                    <a:prstClr val="white">
                      <a:lumMod val="75000"/>
                      <a:alpha val="0"/>
                    </a:prst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(LP)</a:t>
            </a:r>
            <a:r>
              <a:rPr lang="ko-KR" altLang="en-US" sz="850" b="1" kern="0" dirty="0">
                <a:ln>
                  <a:solidFill>
                    <a:prstClr val="white">
                      <a:lumMod val="75000"/>
                      <a:alpha val="0"/>
                    </a:prst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lang="en-US" altLang="ko-KR" sz="850" b="1" kern="0" dirty="0">
                <a:ln>
                  <a:solidFill>
                    <a:prstClr val="white">
                      <a:lumMod val="75000"/>
                      <a:alpha val="0"/>
                    </a:prst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lang="en-US" altLang="ko-KR" sz="850" kern="0" dirty="0" err="1">
                <a:ln>
                  <a:solidFill>
                    <a:prstClr val="white">
                      <a:lumMod val="75000"/>
                      <a:alpha val="0"/>
                    </a:prst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Abrdn</a:t>
            </a:r>
            <a:r>
              <a:rPr lang="en-US" altLang="ko-KR" sz="850" kern="0" dirty="0">
                <a:ln>
                  <a:solidFill>
                    <a:prstClr val="white">
                      <a:lumMod val="75000"/>
                      <a:alpha val="0"/>
                    </a:prst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 Capital Partners, Absolute, Private Equity, Alaska Permanent Fund, Sovereign Wealth Fund, AP </a:t>
            </a:r>
            <a:r>
              <a:rPr lang="en-US" altLang="ko-KR" sz="850" kern="0" dirty="0" err="1">
                <a:ln>
                  <a:solidFill>
                    <a:prstClr val="white">
                      <a:lumMod val="75000"/>
                      <a:alpha val="0"/>
                    </a:prst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Fonden</a:t>
            </a:r>
            <a:r>
              <a:rPr lang="en-US" altLang="ko-KR" sz="850" kern="0" dirty="0">
                <a:ln>
                  <a:solidFill>
                    <a:prstClr val="white">
                      <a:lumMod val="75000"/>
                      <a:alpha val="0"/>
                    </a:prst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 2, Doris Duke Charitable Foundation </a:t>
            </a:r>
            <a:r>
              <a:rPr lang="ko-KR" altLang="en-US" sz="850" kern="0" dirty="0">
                <a:ln>
                  <a:solidFill>
                    <a:prstClr val="white">
                      <a:lumMod val="75000"/>
                      <a:alpha val="0"/>
                    </a:prst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등</a:t>
            </a:r>
            <a:endParaRPr lang="en-US" altLang="ko-KR" sz="850" kern="0" dirty="0">
              <a:ln>
                <a:solidFill>
                  <a:prstClr val="white">
                    <a:lumMod val="75000"/>
                    <a:alpha val="0"/>
                  </a:prst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endParaRPr>
          </a:p>
        </p:txBody>
      </p:sp>
      <p:sp>
        <p:nvSpPr>
          <p:cNvPr id="47" name="사각형: 둥근 모서리 46">
            <a:extLst>
              <a:ext uri="{FF2B5EF4-FFF2-40B4-BE49-F238E27FC236}">
                <a16:creationId xmlns:a16="http://schemas.microsoft.com/office/drawing/2014/main" id="{2220AE3A-B01A-03F4-37B0-907A0DA775ED}"/>
              </a:ext>
            </a:extLst>
          </p:cNvPr>
          <p:cNvSpPr/>
          <p:nvPr/>
        </p:nvSpPr>
        <p:spPr>
          <a:xfrm>
            <a:off x="338678" y="6940703"/>
            <a:ext cx="2313082" cy="339663"/>
          </a:xfrm>
          <a:prstGeom prst="roundRect">
            <a:avLst>
              <a:gd name="adj" fmla="val 0"/>
            </a:avLst>
          </a:prstGeom>
          <a:solidFill>
            <a:schemeClr val="tx1">
              <a:lumMod val="65000"/>
              <a:lumOff val="35000"/>
            </a:schemeClr>
          </a:solidFill>
          <a:ln w="9525" cap="flat" cmpd="sng" algn="ctr">
            <a:solidFill>
              <a:schemeClr val="bg1">
                <a:lumMod val="65000"/>
              </a:schemeClr>
            </a:solidFill>
            <a:prstDash val="solid"/>
          </a:ln>
          <a:effectLst/>
        </p:spPr>
        <p:txBody>
          <a:bodyPr tIns="36000" bIns="36000" rtlCol="0" anchor="ctr"/>
          <a:lstStyle/>
          <a:p>
            <a:pPr marL="0" marR="0" lvl="0" indent="0" algn="ctr" defTabSz="914400" eaLnBrk="1" fontAlgn="auto" latinLnBrk="0" hangingPunct="1">
              <a:lnSpc>
                <a:spcPct val="100000"/>
              </a:lnSpc>
              <a:spcBef>
                <a:spcPts val="0"/>
              </a:spcBef>
              <a:buClrTx/>
              <a:buSzTx/>
              <a:buFontTx/>
              <a:buNone/>
              <a:tabLst/>
              <a:defRPr/>
            </a:pPr>
            <a:r>
              <a:rPr kumimoji="0" lang="en-US" altLang="ko-KR" sz="900" b="1" i="0" u="none" strike="noStrike" kern="0" cap="none" spc="-30" normalizeH="0" noProof="0" dirty="0">
                <a:ln>
                  <a:solidFill>
                    <a:prstClr val="white">
                      <a:lumMod val="75000"/>
                      <a:alpha val="0"/>
                    </a:prstClr>
                  </a:solidFill>
                </a:ln>
                <a:solidFill>
                  <a:schemeClr val="bg1"/>
                </a:solidFill>
                <a:effectLst/>
                <a:uLnTx/>
                <a:uFillTx/>
                <a:latin typeface="KoPub돋움체 Bold" panose="00000800000000000000" pitchFamily="2" charset="-127"/>
                <a:ea typeface="KoPub돋움체 Bold" panose="00000800000000000000" pitchFamily="2" charset="-127"/>
              </a:rPr>
              <a:t>Vintage Fund</a:t>
            </a:r>
          </a:p>
          <a:p>
            <a:pPr marL="0" marR="0" lvl="0" indent="0" algn="ctr" defTabSz="914400" eaLnBrk="1" fontAlgn="auto" latinLnBrk="0" hangingPunct="1">
              <a:lnSpc>
                <a:spcPct val="100000"/>
              </a:lnSpc>
              <a:spcBef>
                <a:spcPts val="0"/>
              </a:spcBef>
              <a:buClrTx/>
              <a:buSzTx/>
              <a:buFontTx/>
              <a:buNone/>
              <a:tabLst/>
              <a:defRPr/>
            </a:pPr>
            <a:r>
              <a:rPr kumimoji="0" lang="en-US" altLang="ko-KR" sz="900" b="1" i="0" u="none" strike="noStrike" kern="0" cap="none" spc="-30" normalizeH="0" noProof="0" dirty="0">
                <a:ln>
                  <a:solidFill>
                    <a:prstClr val="white">
                      <a:lumMod val="75000"/>
                      <a:alpha val="0"/>
                    </a:prstClr>
                  </a:solidFill>
                </a:ln>
                <a:solidFill>
                  <a:schemeClr val="bg1"/>
                </a:solidFill>
                <a:effectLst/>
                <a:uLnTx/>
                <a:uFillTx/>
                <a:latin typeface="KoPub돋움체 Bold" panose="00000800000000000000" pitchFamily="2" charset="-127"/>
                <a:ea typeface="KoPub돋움체 Bold" panose="00000800000000000000" pitchFamily="2" charset="-127"/>
              </a:rPr>
              <a:t> 2008 Nordic Capital VII</a:t>
            </a:r>
          </a:p>
        </p:txBody>
      </p:sp>
      <p:sp>
        <p:nvSpPr>
          <p:cNvPr id="48" name="사각형: 둥근 모서리 47">
            <a:extLst>
              <a:ext uri="{FF2B5EF4-FFF2-40B4-BE49-F238E27FC236}">
                <a16:creationId xmlns:a16="http://schemas.microsoft.com/office/drawing/2014/main" id="{FBE9B448-C61B-A336-436C-6CAC3BEF2B55}"/>
              </a:ext>
            </a:extLst>
          </p:cNvPr>
          <p:cNvSpPr/>
          <p:nvPr/>
        </p:nvSpPr>
        <p:spPr>
          <a:xfrm>
            <a:off x="4206239" y="6942138"/>
            <a:ext cx="2313083" cy="339663"/>
          </a:xfrm>
          <a:prstGeom prst="roundRect">
            <a:avLst>
              <a:gd name="adj" fmla="val 0"/>
            </a:avLst>
          </a:prstGeom>
          <a:solidFill>
            <a:srgbClr val="00338D"/>
          </a:solidFill>
          <a:ln w="9525" cap="flat" cmpd="sng" algn="ctr">
            <a:solidFill>
              <a:srgbClr val="002568"/>
            </a:solidFill>
            <a:prstDash val="solid"/>
          </a:ln>
          <a:effectLst/>
        </p:spPr>
        <p:txBody>
          <a:bodyPr tIns="36000" bIns="36000" rtlCol="0" anchor="ctr"/>
          <a:lstStyle/>
          <a:p>
            <a:pPr marL="0" marR="0" lvl="0" indent="0" algn="ctr" defTabSz="914400" eaLnBrk="1" fontAlgn="auto" latinLnBrk="0" hangingPunct="1">
              <a:lnSpc>
                <a:spcPct val="100000"/>
              </a:lnSpc>
              <a:spcBef>
                <a:spcPts val="0"/>
              </a:spcBef>
              <a:buClrTx/>
              <a:buSzTx/>
              <a:buFontTx/>
              <a:buNone/>
              <a:tabLst/>
              <a:defRPr/>
            </a:pPr>
            <a:r>
              <a:rPr kumimoji="0" lang="en-US" altLang="ko-KR" sz="900" b="1" i="0" u="none" strike="noStrike" kern="0" cap="none" spc="-30" normalizeH="0" noProof="0" dirty="0">
                <a:ln>
                  <a:solidFill>
                    <a:prstClr val="white">
                      <a:lumMod val="75000"/>
                      <a:alpha val="0"/>
                    </a:prstClr>
                  </a:solidFill>
                </a:ln>
                <a:solidFill>
                  <a:schemeClr val="bg1"/>
                </a:solidFill>
                <a:effectLst/>
                <a:uLnTx/>
                <a:uFillTx/>
                <a:latin typeface="KoPub돋움체 Bold" panose="00000800000000000000" pitchFamily="2" charset="-127"/>
                <a:ea typeface="KoPub돋움체 Bold" panose="00000800000000000000" pitchFamily="2" charset="-127"/>
              </a:rPr>
              <a:t>Continuation Fund</a:t>
            </a:r>
          </a:p>
          <a:p>
            <a:pPr marL="0" marR="0" lvl="0" indent="0" algn="ctr" defTabSz="914400" eaLnBrk="1" fontAlgn="auto" latinLnBrk="0" hangingPunct="1">
              <a:lnSpc>
                <a:spcPct val="100000"/>
              </a:lnSpc>
              <a:spcBef>
                <a:spcPts val="0"/>
              </a:spcBef>
              <a:buClrTx/>
              <a:buSzTx/>
              <a:buFontTx/>
              <a:buNone/>
              <a:tabLst/>
              <a:defRPr/>
            </a:pPr>
            <a:r>
              <a:rPr kumimoji="0" lang="en-US" altLang="ko-KR" sz="900" b="1" i="0" u="none" strike="noStrike" kern="0" cap="none" spc="-30" normalizeH="0" noProof="0" dirty="0">
                <a:ln>
                  <a:solidFill>
                    <a:prstClr val="white">
                      <a:lumMod val="75000"/>
                      <a:alpha val="0"/>
                    </a:prstClr>
                  </a:solidFill>
                </a:ln>
                <a:solidFill>
                  <a:schemeClr val="bg1"/>
                </a:solidFill>
                <a:effectLst/>
                <a:uLnTx/>
                <a:uFillTx/>
                <a:latin typeface="KoPub돋움체 Bold" panose="00000800000000000000" pitchFamily="2" charset="-127"/>
                <a:ea typeface="KoPub돋움체 Bold" panose="00000800000000000000" pitchFamily="2" charset="-127"/>
              </a:rPr>
              <a:t> 2018 Nordic Capital CV1</a:t>
            </a:r>
          </a:p>
        </p:txBody>
      </p:sp>
      <p:sp>
        <p:nvSpPr>
          <p:cNvPr id="49" name="대각선 방향의 모서리가 잘린 사각형 25">
            <a:extLst>
              <a:ext uri="{FF2B5EF4-FFF2-40B4-BE49-F238E27FC236}">
                <a16:creationId xmlns:a16="http://schemas.microsoft.com/office/drawing/2014/main" id="{FCD5B00F-0DB0-3D2C-B0C0-685E44BFFDC0}"/>
              </a:ext>
            </a:extLst>
          </p:cNvPr>
          <p:cNvSpPr/>
          <p:nvPr/>
        </p:nvSpPr>
        <p:spPr>
          <a:xfrm>
            <a:off x="4206240" y="7281801"/>
            <a:ext cx="2313083" cy="1961564"/>
          </a:xfrm>
          <a:prstGeom prst="rect">
            <a:avLst/>
          </a:prstGeom>
          <a:solidFill>
            <a:schemeClr val="bg1">
              <a:alpha val="69000"/>
            </a:schemeClr>
          </a:solidFill>
          <a:ln w="6350" cap="flat" cmpd="sng" algn="ctr">
            <a:solidFill>
              <a:srgbClr val="002568"/>
            </a:solidFill>
            <a:prstDash val="solid"/>
          </a:ln>
          <a:effectLst/>
        </p:spPr>
        <p:txBody>
          <a:bodyPr wrap="square" lIns="180000" tIns="72000" rIns="180000" bIns="432000" rtlCol="0" anchor="t">
            <a:spAutoFit/>
          </a:bodyPr>
          <a:lstStyle/>
          <a:p>
            <a:pPr marL="108000" indent="-108000">
              <a:lnSpc>
                <a:spcPct val="110000"/>
              </a:lnSpc>
              <a:spcBef>
                <a:spcPts val="300"/>
              </a:spcBef>
              <a:buFont typeface="Arial" panose="020B0604020202020204" pitchFamily="34" charset="0"/>
              <a:buChar char="•"/>
            </a:pPr>
            <a:r>
              <a:rPr lang="ko-KR" altLang="en-US" sz="850" b="1" kern="0" dirty="0">
                <a:ln>
                  <a:solidFill>
                    <a:prstClr val="white">
                      <a:lumMod val="75000"/>
                      <a:alpha val="0"/>
                    </a:prstClr>
                  </a:solidFill>
                </a:ln>
                <a:solidFill>
                  <a:schemeClr val="tx2"/>
                </a:solidFill>
                <a:latin typeface="KoPub돋움체 Medium" panose="02020603020101020101" pitchFamily="18" charset="-127"/>
                <a:ea typeface="KoPub돋움체 Medium" panose="02020603020101020101" pitchFamily="18" charset="-127"/>
              </a:rPr>
              <a:t>결성시기 </a:t>
            </a:r>
            <a:r>
              <a:rPr lang="en-US" altLang="ko-KR" sz="850" b="1" kern="0" dirty="0">
                <a:ln>
                  <a:solidFill>
                    <a:prstClr val="white">
                      <a:lumMod val="75000"/>
                      <a:alpha val="0"/>
                    </a:prstClr>
                  </a:solidFill>
                </a:ln>
                <a:solidFill>
                  <a:schemeClr val="tx2"/>
                </a:solidFill>
                <a:latin typeface="KoPub돋움체 Medium" panose="02020603020101020101" pitchFamily="18" charset="-127"/>
                <a:ea typeface="KoPub돋움체 Medium" panose="02020603020101020101" pitchFamily="18" charset="-127"/>
              </a:rPr>
              <a:t>| </a:t>
            </a:r>
            <a:r>
              <a:rPr lang="en-US" altLang="ko-KR" sz="850" kern="0" dirty="0">
                <a:ln>
                  <a:solidFill>
                    <a:prstClr val="white">
                      <a:lumMod val="75000"/>
                      <a:alpha val="0"/>
                    </a:prst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2018, Buyout Fund</a:t>
            </a:r>
          </a:p>
          <a:p>
            <a:pPr marL="108000" marR="0" lvl="0" indent="-108000" defTabSz="914400" eaLnBrk="1" fontAlgn="auto" latinLnBrk="0" hangingPunct="1">
              <a:lnSpc>
                <a:spcPct val="110000"/>
              </a:lnSpc>
              <a:spcBef>
                <a:spcPts val="600"/>
              </a:spcBef>
              <a:spcAft>
                <a:spcPts val="0"/>
              </a:spcAft>
              <a:buClrTx/>
              <a:buSzTx/>
              <a:buFont typeface="Arial" panose="020B0604020202020204" pitchFamily="34" charset="0"/>
              <a:buChar char="•"/>
              <a:tabLst/>
              <a:defRPr/>
            </a:pPr>
            <a:r>
              <a:rPr lang="ko-KR" altLang="en-US" sz="850" b="1" kern="0" dirty="0">
                <a:ln>
                  <a:solidFill>
                    <a:prstClr val="white">
                      <a:lumMod val="75000"/>
                      <a:alpha val="0"/>
                    </a:prstClr>
                  </a:solidFill>
                </a:ln>
                <a:solidFill>
                  <a:schemeClr val="tx2"/>
                </a:solidFill>
                <a:latin typeface="KoPub돋움체 Medium" panose="02020603020101020101" pitchFamily="18" charset="-127"/>
                <a:ea typeface="KoPub돋움체 Medium" panose="02020603020101020101" pitchFamily="18" charset="-127"/>
              </a:rPr>
              <a:t>규모 </a:t>
            </a:r>
            <a:r>
              <a:rPr lang="en-US" altLang="ko-KR" sz="850" b="1" kern="0" dirty="0">
                <a:ln>
                  <a:solidFill>
                    <a:prstClr val="white">
                      <a:lumMod val="75000"/>
                      <a:alpha val="0"/>
                    </a:prstClr>
                  </a:solidFill>
                </a:ln>
                <a:solidFill>
                  <a:schemeClr val="tx2"/>
                </a:solidFill>
                <a:latin typeface="KoPub돋움체 Medium" panose="02020603020101020101" pitchFamily="18" charset="-127"/>
                <a:ea typeface="KoPub돋움체 Medium" panose="02020603020101020101" pitchFamily="18" charset="-127"/>
              </a:rPr>
              <a:t>|</a:t>
            </a:r>
            <a:r>
              <a:rPr lang="ko-KR" altLang="en-US" sz="850" b="1" kern="0" dirty="0">
                <a:ln>
                  <a:solidFill>
                    <a:prstClr val="white">
                      <a:lumMod val="75000"/>
                      <a:alpha val="0"/>
                    </a:prstClr>
                  </a:solidFill>
                </a:ln>
                <a:solidFill>
                  <a:schemeClr val="tx2"/>
                </a:solidFill>
                <a:latin typeface="KoPub돋움체 Medium" panose="02020603020101020101" pitchFamily="18" charset="-127"/>
                <a:ea typeface="KoPub돋움체 Medium" panose="02020603020101020101" pitchFamily="18" charset="-127"/>
              </a:rPr>
              <a:t> </a:t>
            </a:r>
            <a:r>
              <a:rPr kumimoji="0" lang="en-US" altLang="ko-KR" sz="850" b="0" i="0" u="none" strike="noStrike" kern="0" cap="none" spc="0" normalizeH="0" baseline="0" noProof="0" dirty="0">
                <a:ln>
                  <a:solidFill>
                    <a:prstClr val="white">
                      <a:lumMod val="75000"/>
                      <a:alpha val="0"/>
                    </a:prstClr>
                  </a:solidFill>
                </a:ln>
                <a:solidFill>
                  <a:schemeClr val="tx1">
                    <a:lumMod val="65000"/>
                    <a:lumOff val="35000"/>
                  </a:schemeClr>
                </a:solidFill>
                <a:effectLst/>
                <a:uLnTx/>
                <a:uFillTx/>
                <a:latin typeface="KoPub돋움체 Medium" panose="02020603020101020101" pitchFamily="18" charset="-127"/>
                <a:ea typeface="KoPub돋움체 Medium" panose="02020603020101020101" pitchFamily="18" charset="-127"/>
              </a:rPr>
              <a:t>30.8</a:t>
            </a:r>
            <a:r>
              <a:rPr kumimoji="0" lang="ko-KR" altLang="en-US" sz="850" b="0" i="0" u="none" strike="noStrike" kern="0" cap="none" spc="0" normalizeH="0" baseline="0" noProof="0" dirty="0">
                <a:ln>
                  <a:solidFill>
                    <a:prstClr val="white">
                      <a:lumMod val="75000"/>
                      <a:alpha val="0"/>
                    </a:prstClr>
                  </a:solidFill>
                </a:ln>
                <a:solidFill>
                  <a:schemeClr val="tx1">
                    <a:lumMod val="65000"/>
                    <a:lumOff val="35000"/>
                  </a:schemeClr>
                </a:solidFill>
                <a:effectLst/>
                <a:uLnTx/>
                <a:uFillTx/>
                <a:latin typeface="KoPub돋움체 Medium" panose="02020603020101020101" pitchFamily="18" charset="-127"/>
                <a:ea typeface="KoPub돋움체 Medium" panose="02020603020101020101" pitchFamily="18" charset="-127"/>
              </a:rPr>
              <a:t>억 달러</a:t>
            </a:r>
            <a:endParaRPr kumimoji="0" lang="en-US" altLang="ko-KR" sz="850" b="0" i="0" u="none" strike="noStrike" kern="0" cap="none" spc="0" normalizeH="0" baseline="0" noProof="0" dirty="0">
              <a:ln>
                <a:solidFill>
                  <a:prstClr val="white">
                    <a:lumMod val="75000"/>
                    <a:alpha val="0"/>
                  </a:prstClr>
                </a:solidFill>
              </a:ln>
              <a:solidFill>
                <a:schemeClr val="tx1">
                  <a:lumMod val="65000"/>
                  <a:lumOff val="35000"/>
                </a:schemeClr>
              </a:solidFill>
              <a:effectLst/>
              <a:uLnTx/>
              <a:uFillTx/>
              <a:latin typeface="KoPub돋움체 Medium" panose="02020603020101020101" pitchFamily="18" charset="-127"/>
              <a:ea typeface="KoPub돋움체 Medium" panose="02020603020101020101" pitchFamily="18" charset="-127"/>
            </a:endParaRPr>
          </a:p>
          <a:p>
            <a:pPr marL="108000" marR="0" lvl="0" indent="-108000" defTabSz="914400" eaLnBrk="1" fontAlgn="auto" latinLnBrk="0" hangingPunct="1">
              <a:lnSpc>
                <a:spcPct val="110000"/>
              </a:lnSpc>
              <a:spcBef>
                <a:spcPts val="600"/>
              </a:spcBef>
              <a:spcAft>
                <a:spcPts val="0"/>
              </a:spcAft>
              <a:buClrTx/>
              <a:buSzTx/>
              <a:buFont typeface="Arial" panose="020B0604020202020204" pitchFamily="34" charset="0"/>
              <a:buChar char="•"/>
              <a:tabLst/>
              <a:defRPr/>
            </a:pPr>
            <a:r>
              <a:rPr lang="ko-KR" altLang="en-US" sz="850" b="1" kern="0" dirty="0">
                <a:ln>
                  <a:solidFill>
                    <a:prstClr val="white">
                      <a:lumMod val="75000"/>
                      <a:alpha val="0"/>
                    </a:prstClr>
                  </a:solidFill>
                </a:ln>
                <a:solidFill>
                  <a:schemeClr val="tx2"/>
                </a:solidFill>
                <a:latin typeface="KoPub돋움체 Medium" panose="02020603020101020101" pitchFamily="18" charset="-127"/>
                <a:ea typeface="KoPub돋움체 Medium" panose="02020603020101020101" pitchFamily="18" charset="-127"/>
              </a:rPr>
              <a:t>컨티뉴에이션 리딩 투자자 </a:t>
            </a:r>
            <a:r>
              <a:rPr lang="en-US" altLang="ko-KR" sz="850" b="1" kern="0" dirty="0">
                <a:ln>
                  <a:solidFill>
                    <a:prstClr val="white">
                      <a:lumMod val="75000"/>
                      <a:alpha val="0"/>
                    </a:prstClr>
                  </a:solidFill>
                </a:ln>
                <a:solidFill>
                  <a:schemeClr val="tx2"/>
                </a:solidFill>
                <a:latin typeface="KoPub돋움체 Medium" panose="02020603020101020101" pitchFamily="18" charset="-127"/>
                <a:ea typeface="KoPub돋움체 Medium" panose="02020603020101020101" pitchFamily="18" charset="-127"/>
              </a:rPr>
              <a:t>| </a:t>
            </a:r>
            <a:r>
              <a:rPr lang="en-US" altLang="ko-KR" sz="850" kern="0" dirty="0" err="1">
                <a:ln>
                  <a:solidFill>
                    <a:prstClr val="white">
                      <a:lumMod val="75000"/>
                      <a:alpha val="0"/>
                    </a:prst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Coller</a:t>
            </a:r>
            <a:r>
              <a:rPr lang="en-US" altLang="ko-KR" sz="850" kern="0" dirty="0">
                <a:ln>
                  <a:solidFill>
                    <a:prstClr val="white">
                      <a:lumMod val="75000"/>
                      <a:alpha val="0"/>
                    </a:prst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 Capital, Goldman Sachs</a:t>
            </a:r>
          </a:p>
          <a:p>
            <a:pPr marL="108000" marR="0" lvl="0" indent="-108000" defTabSz="914400" eaLnBrk="1" fontAlgn="auto" latinLnBrk="0" hangingPunct="1">
              <a:lnSpc>
                <a:spcPct val="110000"/>
              </a:lnSpc>
              <a:spcBef>
                <a:spcPts val="600"/>
              </a:spcBef>
              <a:spcAft>
                <a:spcPts val="0"/>
              </a:spcAft>
              <a:buClrTx/>
              <a:buSzTx/>
              <a:buFont typeface="Arial" panose="020B0604020202020204" pitchFamily="34" charset="0"/>
              <a:buChar char="•"/>
              <a:tabLst/>
              <a:defRPr/>
            </a:pPr>
            <a:r>
              <a:rPr lang="ko-KR" altLang="en-US" sz="850" b="1" kern="0" dirty="0">
                <a:ln>
                  <a:solidFill>
                    <a:prstClr val="white">
                      <a:lumMod val="75000"/>
                      <a:alpha val="0"/>
                    </a:prstClr>
                  </a:solidFill>
                </a:ln>
                <a:solidFill>
                  <a:schemeClr val="tx2"/>
                </a:solidFill>
                <a:latin typeface="KoPub돋움체 Medium" panose="02020603020101020101" pitchFamily="18" charset="-127"/>
                <a:ea typeface="KoPub돋움체 Medium" panose="02020603020101020101" pitchFamily="18" charset="-127"/>
              </a:rPr>
              <a:t>참여투자자</a:t>
            </a:r>
            <a:r>
              <a:rPr lang="en-US" altLang="ko-KR" sz="850" b="1" kern="0" dirty="0">
                <a:ln>
                  <a:solidFill>
                    <a:prstClr val="white">
                      <a:lumMod val="75000"/>
                      <a:alpha val="0"/>
                    </a:prstClr>
                  </a:solidFill>
                </a:ln>
                <a:solidFill>
                  <a:schemeClr val="tx2"/>
                </a:solidFill>
                <a:latin typeface="KoPub돋움체 Medium" panose="02020603020101020101" pitchFamily="18" charset="-127"/>
                <a:ea typeface="KoPub돋움체 Medium" panose="02020603020101020101" pitchFamily="18" charset="-127"/>
              </a:rPr>
              <a:t>(LP)</a:t>
            </a:r>
            <a:r>
              <a:rPr lang="ko-KR" altLang="en-US" sz="850" b="1" kern="0" dirty="0">
                <a:ln>
                  <a:solidFill>
                    <a:prstClr val="white">
                      <a:lumMod val="75000"/>
                      <a:alpha val="0"/>
                    </a:prstClr>
                  </a:solidFill>
                </a:ln>
                <a:solidFill>
                  <a:schemeClr val="tx2"/>
                </a:solidFill>
                <a:latin typeface="KoPub돋움체 Medium" panose="02020603020101020101" pitchFamily="18" charset="-127"/>
                <a:ea typeface="KoPub돋움체 Medium" panose="02020603020101020101" pitchFamily="18" charset="-127"/>
              </a:rPr>
              <a:t> </a:t>
            </a:r>
            <a:r>
              <a:rPr lang="en-US" altLang="ko-KR" sz="850" b="1" kern="0" dirty="0">
                <a:ln>
                  <a:solidFill>
                    <a:prstClr val="white">
                      <a:lumMod val="75000"/>
                      <a:alpha val="0"/>
                    </a:prstClr>
                  </a:solidFill>
                </a:ln>
                <a:solidFill>
                  <a:schemeClr val="tx2"/>
                </a:solidFill>
                <a:latin typeface="KoPub돋움체 Medium" panose="02020603020101020101" pitchFamily="18" charset="-127"/>
                <a:ea typeface="KoPub돋움체 Medium" panose="02020603020101020101" pitchFamily="18" charset="-127"/>
              </a:rPr>
              <a:t>| </a:t>
            </a:r>
            <a:r>
              <a:rPr lang="en-US" altLang="ko-KR" sz="850" kern="0" dirty="0">
                <a:ln>
                  <a:solidFill>
                    <a:prstClr val="white">
                      <a:lumMod val="75000"/>
                      <a:alpha val="0"/>
                    </a:prst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Massachusetts Pension Reserves Investment Trust,</a:t>
            </a:r>
            <a:r>
              <a:rPr lang="ko-KR" altLang="en-US" sz="850" kern="0" dirty="0">
                <a:ln>
                  <a:solidFill>
                    <a:prstClr val="white">
                      <a:lumMod val="75000"/>
                      <a:alpha val="0"/>
                    </a:prst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 </a:t>
            </a:r>
            <a:r>
              <a:rPr lang="en-US" altLang="ko-KR" sz="850" kern="0" dirty="0">
                <a:ln>
                  <a:solidFill>
                    <a:prstClr val="white">
                      <a:lumMod val="75000"/>
                      <a:alpha val="0"/>
                    </a:prst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NAXS, Nordic Access Buyout Fund </a:t>
            </a:r>
          </a:p>
          <a:p>
            <a:pPr marL="108000" marR="0" lvl="0" indent="-108000" defTabSz="914400" eaLnBrk="1" fontAlgn="auto" latinLnBrk="0" hangingPunct="1">
              <a:lnSpc>
                <a:spcPct val="110000"/>
              </a:lnSpc>
              <a:spcBef>
                <a:spcPts val="600"/>
              </a:spcBef>
              <a:spcAft>
                <a:spcPts val="0"/>
              </a:spcAft>
              <a:buClrTx/>
              <a:buSzTx/>
              <a:buFont typeface="Arial" panose="020B0604020202020204" pitchFamily="34" charset="0"/>
              <a:buChar char="•"/>
              <a:tabLst/>
              <a:defRPr/>
            </a:pPr>
            <a:r>
              <a:rPr lang="ko-KR" altLang="en-US" sz="850" b="1" kern="0" dirty="0">
                <a:ln>
                  <a:solidFill>
                    <a:prstClr val="white">
                      <a:lumMod val="75000"/>
                      <a:alpha val="0"/>
                    </a:prstClr>
                  </a:solidFill>
                </a:ln>
                <a:solidFill>
                  <a:schemeClr val="tx2"/>
                </a:solidFill>
                <a:latin typeface="KoPub돋움체 Medium" panose="02020603020101020101" pitchFamily="18" charset="-127"/>
                <a:ea typeface="KoPub돋움체 Medium" panose="02020603020101020101" pitchFamily="18" charset="-127"/>
              </a:rPr>
              <a:t>드라이파우더 </a:t>
            </a:r>
            <a:r>
              <a:rPr lang="en-US" altLang="ko-KR" sz="850" b="1" kern="0" dirty="0">
                <a:ln>
                  <a:solidFill>
                    <a:prstClr val="white">
                      <a:lumMod val="75000"/>
                      <a:alpha val="0"/>
                    </a:prstClr>
                  </a:solidFill>
                </a:ln>
                <a:solidFill>
                  <a:schemeClr val="tx2"/>
                </a:solidFill>
                <a:latin typeface="KoPub돋움체 Medium" panose="02020603020101020101" pitchFamily="18" charset="-127"/>
                <a:ea typeface="KoPub돋움체 Medium" panose="02020603020101020101" pitchFamily="18" charset="-127"/>
              </a:rPr>
              <a:t>| </a:t>
            </a:r>
            <a:r>
              <a:rPr lang="en-US" altLang="ko-KR" sz="850" kern="0" dirty="0">
                <a:ln>
                  <a:solidFill>
                    <a:prstClr val="white">
                      <a:lumMod val="75000"/>
                      <a:alpha val="0"/>
                    </a:prst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6</a:t>
            </a:r>
            <a:r>
              <a:rPr lang="ko-KR" altLang="en-US" sz="850" kern="0" dirty="0">
                <a:ln>
                  <a:solidFill>
                    <a:prstClr val="white">
                      <a:lumMod val="75000"/>
                      <a:alpha val="0"/>
                    </a:prst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억 달러</a:t>
            </a:r>
            <a:r>
              <a:rPr lang="en-US" altLang="ko-KR" sz="850" kern="0" dirty="0">
                <a:ln>
                  <a:solidFill>
                    <a:prstClr val="white">
                      <a:lumMod val="75000"/>
                      <a:alpha val="0"/>
                    </a:prst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(2023.6.30 </a:t>
            </a:r>
            <a:r>
              <a:rPr lang="ko-KR" altLang="en-US" sz="850" kern="0" dirty="0">
                <a:ln>
                  <a:solidFill>
                    <a:prstClr val="white">
                      <a:lumMod val="75000"/>
                      <a:alpha val="0"/>
                    </a:prst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기준</a:t>
            </a:r>
            <a:r>
              <a:rPr lang="en-US" altLang="ko-KR" sz="850" kern="0" dirty="0">
                <a:ln>
                  <a:solidFill>
                    <a:prstClr val="white">
                      <a:lumMod val="75000"/>
                      <a:alpha val="0"/>
                    </a:prst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rPr>
              <a:t>)</a:t>
            </a:r>
          </a:p>
        </p:txBody>
      </p:sp>
      <p:sp>
        <p:nvSpPr>
          <p:cNvPr id="50" name="화살표: 오른쪽 49">
            <a:extLst>
              <a:ext uri="{FF2B5EF4-FFF2-40B4-BE49-F238E27FC236}">
                <a16:creationId xmlns:a16="http://schemas.microsoft.com/office/drawing/2014/main" id="{667DB9C7-64E3-6010-7D62-E326581FD5AA}"/>
              </a:ext>
            </a:extLst>
          </p:cNvPr>
          <p:cNvSpPr/>
          <p:nvPr/>
        </p:nvSpPr>
        <p:spPr>
          <a:xfrm>
            <a:off x="2651760" y="6984249"/>
            <a:ext cx="1519646" cy="252575"/>
          </a:xfrm>
          <a:prstGeom prst="rightArrow">
            <a:avLst/>
          </a:prstGeom>
          <a:gradFill flip="none" rotWithShape="1">
            <a:gsLst>
              <a:gs pos="0">
                <a:srgbClr val="00B0F0">
                  <a:alpha val="16000"/>
                </a:srgbClr>
              </a:gs>
              <a:gs pos="100000">
                <a:srgbClr val="00B0F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100" dirty="0">
              <a:solidFill>
                <a:schemeClr val="accent3"/>
              </a:solidFill>
              <a:latin typeface="KoPub돋움체 Medium" panose="02020603020101020101" pitchFamily="18" charset="-127"/>
              <a:ea typeface="KoPub돋움체 Medium" panose="02020603020101020101" pitchFamily="18" charset="-127"/>
            </a:endParaRPr>
          </a:p>
        </p:txBody>
      </p:sp>
      <p:sp>
        <p:nvSpPr>
          <p:cNvPr id="51" name="TextBox 50">
            <a:extLst>
              <a:ext uri="{FF2B5EF4-FFF2-40B4-BE49-F238E27FC236}">
                <a16:creationId xmlns:a16="http://schemas.microsoft.com/office/drawing/2014/main" id="{77914964-A5B7-CDAB-A434-8077C60C3CA0}"/>
              </a:ext>
            </a:extLst>
          </p:cNvPr>
          <p:cNvSpPr txBox="1"/>
          <p:nvPr/>
        </p:nvSpPr>
        <p:spPr>
          <a:xfrm>
            <a:off x="2789179" y="7175565"/>
            <a:ext cx="1283680" cy="369332"/>
          </a:xfrm>
          <a:prstGeom prst="rect">
            <a:avLst/>
          </a:prstGeom>
          <a:noFill/>
        </p:spPr>
        <p:txBody>
          <a:bodyPr wrap="square">
            <a:spAutoFit/>
          </a:bodyPr>
          <a:lstStyle>
            <a:defPPr>
              <a:defRPr lang="en-US"/>
            </a:defPPr>
            <a:lvl1pPr>
              <a:defRPr sz="1000" kern="0">
                <a:ln>
                  <a:solidFill>
                    <a:prstClr val="white">
                      <a:lumMod val="75000"/>
                      <a:alpha val="0"/>
                    </a:prstClr>
                  </a:solidFill>
                </a:ln>
                <a:latin typeface="KoPub돋움체 Medium" panose="02020603020101020101" pitchFamily="18" charset="-127"/>
                <a:ea typeface="KoPub돋움체 Medium" panose="02020603020101020101" pitchFamily="18" charset="-127"/>
              </a:defRPr>
            </a:lvl1pPr>
          </a:lstStyle>
          <a:p>
            <a:pPr algn="ctr"/>
            <a:r>
              <a:rPr lang="ko-KR" altLang="en-US" sz="900" b="1" dirty="0">
                <a:solidFill>
                  <a:srgbClr val="00338D"/>
                </a:solidFill>
              </a:rPr>
              <a:t>포트폴리오 이전</a:t>
            </a:r>
          </a:p>
          <a:p>
            <a:pPr algn="ctr"/>
            <a:r>
              <a:rPr lang="en-US" altLang="ko-KR" sz="900" b="1" dirty="0">
                <a:solidFill>
                  <a:srgbClr val="00338D"/>
                </a:solidFill>
              </a:rPr>
              <a:t>(9</a:t>
            </a:r>
            <a:r>
              <a:rPr lang="ko-KR" altLang="en-US" sz="900" b="1" dirty="0">
                <a:solidFill>
                  <a:srgbClr val="00338D"/>
                </a:solidFill>
              </a:rPr>
              <a:t>개 비상장사</a:t>
            </a:r>
            <a:r>
              <a:rPr lang="en-US" altLang="ko-KR" sz="900" b="1" dirty="0">
                <a:solidFill>
                  <a:srgbClr val="00338D"/>
                </a:solidFill>
              </a:rPr>
              <a:t>)</a:t>
            </a:r>
          </a:p>
        </p:txBody>
      </p:sp>
      <p:pic>
        <p:nvPicPr>
          <p:cNvPr id="52" name="그림 51">
            <a:extLst>
              <a:ext uri="{FF2B5EF4-FFF2-40B4-BE49-F238E27FC236}">
                <a16:creationId xmlns:a16="http://schemas.microsoft.com/office/drawing/2014/main" id="{6C401022-D611-D324-9802-876B9439762C}"/>
              </a:ext>
            </a:extLst>
          </p:cNvPr>
          <p:cNvPicPr>
            <a:picLocks noChangeAspect="1"/>
          </p:cNvPicPr>
          <p:nvPr/>
        </p:nvPicPr>
        <p:blipFill>
          <a:blip r:embed="rId4"/>
          <a:stretch>
            <a:fillRect/>
          </a:stretch>
        </p:blipFill>
        <p:spPr>
          <a:xfrm>
            <a:off x="3454631" y="8017382"/>
            <a:ext cx="509780" cy="169047"/>
          </a:xfrm>
          <a:prstGeom prst="rect">
            <a:avLst/>
          </a:prstGeom>
        </p:spPr>
      </p:pic>
      <p:pic>
        <p:nvPicPr>
          <p:cNvPr id="53" name="그림 52">
            <a:extLst>
              <a:ext uri="{FF2B5EF4-FFF2-40B4-BE49-F238E27FC236}">
                <a16:creationId xmlns:a16="http://schemas.microsoft.com/office/drawing/2014/main" id="{01BC65B8-6FC6-CCF8-761F-E3AACCA8E678}"/>
              </a:ext>
            </a:extLst>
          </p:cNvPr>
          <p:cNvPicPr>
            <a:picLocks noChangeAspect="1"/>
          </p:cNvPicPr>
          <p:nvPr/>
        </p:nvPicPr>
        <p:blipFill>
          <a:blip r:embed="rId5"/>
          <a:stretch>
            <a:fillRect/>
          </a:stretch>
        </p:blipFill>
        <p:spPr>
          <a:xfrm>
            <a:off x="3430070" y="7672369"/>
            <a:ext cx="580527" cy="183521"/>
          </a:xfrm>
          <a:prstGeom prst="rect">
            <a:avLst/>
          </a:prstGeom>
        </p:spPr>
      </p:pic>
      <p:pic>
        <p:nvPicPr>
          <p:cNvPr id="54" name="그림 53">
            <a:extLst>
              <a:ext uri="{FF2B5EF4-FFF2-40B4-BE49-F238E27FC236}">
                <a16:creationId xmlns:a16="http://schemas.microsoft.com/office/drawing/2014/main" id="{5D3EB67C-ED24-33A9-26B9-2103A8C9ADF1}"/>
              </a:ext>
            </a:extLst>
          </p:cNvPr>
          <p:cNvPicPr>
            <a:picLocks noChangeAspect="1"/>
          </p:cNvPicPr>
          <p:nvPr/>
        </p:nvPicPr>
        <p:blipFill>
          <a:blip r:embed="rId6"/>
          <a:stretch>
            <a:fillRect/>
          </a:stretch>
        </p:blipFill>
        <p:spPr>
          <a:xfrm>
            <a:off x="2911578" y="7663414"/>
            <a:ext cx="457200" cy="218774"/>
          </a:xfrm>
          <a:prstGeom prst="rect">
            <a:avLst/>
          </a:prstGeom>
        </p:spPr>
      </p:pic>
      <p:pic>
        <p:nvPicPr>
          <p:cNvPr id="55" name="그림 54">
            <a:extLst>
              <a:ext uri="{FF2B5EF4-FFF2-40B4-BE49-F238E27FC236}">
                <a16:creationId xmlns:a16="http://schemas.microsoft.com/office/drawing/2014/main" id="{5128A44B-1611-A5C4-3FE8-00DE82DBF22C}"/>
              </a:ext>
            </a:extLst>
          </p:cNvPr>
          <p:cNvPicPr>
            <a:picLocks noChangeAspect="1"/>
          </p:cNvPicPr>
          <p:nvPr/>
        </p:nvPicPr>
        <p:blipFill>
          <a:blip r:embed="rId7"/>
          <a:stretch>
            <a:fillRect/>
          </a:stretch>
        </p:blipFill>
        <p:spPr>
          <a:xfrm>
            <a:off x="2964511" y="8025545"/>
            <a:ext cx="351642" cy="173430"/>
          </a:xfrm>
          <a:prstGeom prst="rect">
            <a:avLst/>
          </a:prstGeom>
        </p:spPr>
      </p:pic>
      <p:pic>
        <p:nvPicPr>
          <p:cNvPr id="56" name="그림 55">
            <a:extLst>
              <a:ext uri="{FF2B5EF4-FFF2-40B4-BE49-F238E27FC236}">
                <a16:creationId xmlns:a16="http://schemas.microsoft.com/office/drawing/2014/main" id="{562A255C-7BF9-3D38-9A66-D7AC8505E906}"/>
              </a:ext>
            </a:extLst>
          </p:cNvPr>
          <p:cNvPicPr>
            <a:picLocks noChangeAspect="1"/>
          </p:cNvPicPr>
          <p:nvPr/>
        </p:nvPicPr>
        <p:blipFill>
          <a:blip r:embed="rId8"/>
          <a:stretch>
            <a:fillRect/>
          </a:stretch>
        </p:blipFill>
        <p:spPr>
          <a:xfrm>
            <a:off x="3571285" y="8757203"/>
            <a:ext cx="309044" cy="209352"/>
          </a:xfrm>
          <a:prstGeom prst="rect">
            <a:avLst/>
          </a:prstGeom>
        </p:spPr>
      </p:pic>
      <p:pic>
        <p:nvPicPr>
          <p:cNvPr id="57" name="그림 56" descr="텍스트, 폰트, 로고, 그래픽이(가) 표시된 사진&#10;&#10;자동 생성된 설명">
            <a:extLst>
              <a:ext uri="{FF2B5EF4-FFF2-40B4-BE49-F238E27FC236}">
                <a16:creationId xmlns:a16="http://schemas.microsoft.com/office/drawing/2014/main" id="{BB4ECA45-26BC-18A1-D2CE-52B5F42499A4}"/>
              </a:ext>
            </a:extLst>
          </p:cNvPr>
          <p:cNvPicPr>
            <a:picLocks noChangeAspect="1"/>
          </p:cNvPicPr>
          <p:nvPr/>
        </p:nvPicPr>
        <p:blipFill>
          <a:blip r:embed="rId9"/>
          <a:stretch>
            <a:fillRect/>
          </a:stretch>
        </p:blipFill>
        <p:spPr>
          <a:xfrm>
            <a:off x="2990457" y="8345420"/>
            <a:ext cx="356938" cy="279028"/>
          </a:xfrm>
          <a:prstGeom prst="rect">
            <a:avLst/>
          </a:prstGeom>
        </p:spPr>
      </p:pic>
      <p:pic>
        <p:nvPicPr>
          <p:cNvPr id="58" name="그림 57">
            <a:extLst>
              <a:ext uri="{FF2B5EF4-FFF2-40B4-BE49-F238E27FC236}">
                <a16:creationId xmlns:a16="http://schemas.microsoft.com/office/drawing/2014/main" id="{668D8C49-7D80-5F23-F2D7-32DD694882E6}"/>
              </a:ext>
            </a:extLst>
          </p:cNvPr>
          <p:cNvPicPr>
            <a:picLocks noChangeAspect="1"/>
          </p:cNvPicPr>
          <p:nvPr/>
        </p:nvPicPr>
        <p:blipFill>
          <a:blip r:embed="rId10"/>
          <a:stretch>
            <a:fillRect/>
          </a:stretch>
        </p:blipFill>
        <p:spPr>
          <a:xfrm>
            <a:off x="3547564" y="8269667"/>
            <a:ext cx="367118" cy="376882"/>
          </a:xfrm>
          <a:prstGeom prst="rect">
            <a:avLst/>
          </a:prstGeom>
        </p:spPr>
      </p:pic>
      <p:pic>
        <p:nvPicPr>
          <p:cNvPr id="59" name="그림 58">
            <a:extLst>
              <a:ext uri="{FF2B5EF4-FFF2-40B4-BE49-F238E27FC236}">
                <a16:creationId xmlns:a16="http://schemas.microsoft.com/office/drawing/2014/main" id="{FA0BF4F8-5DBB-9228-573A-CAD9614DEA77}"/>
              </a:ext>
            </a:extLst>
          </p:cNvPr>
          <p:cNvPicPr>
            <a:picLocks noChangeAspect="1"/>
          </p:cNvPicPr>
          <p:nvPr/>
        </p:nvPicPr>
        <p:blipFill>
          <a:blip r:embed="rId11"/>
          <a:stretch>
            <a:fillRect/>
          </a:stretch>
        </p:blipFill>
        <p:spPr>
          <a:xfrm>
            <a:off x="2906142" y="8790155"/>
            <a:ext cx="492981" cy="134023"/>
          </a:xfrm>
          <a:prstGeom prst="rect">
            <a:avLst/>
          </a:prstGeom>
        </p:spPr>
      </p:pic>
      <p:pic>
        <p:nvPicPr>
          <p:cNvPr id="60" name="그림 59">
            <a:extLst>
              <a:ext uri="{FF2B5EF4-FFF2-40B4-BE49-F238E27FC236}">
                <a16:creationId xmlns:a16="http://schemas.microsoft.com/office/drawing/2014/main" id="{BCCFF5BE-F37D-4DD5-C179-18E5CF2A758F}"/>
              </a:ext>
            </a:extLst>
          </p:cNvPr>
          <p:cNvPicPr>
            <a:picLocks noChangeAspect="1"/>
          </p:cNvPicPr>
          <p:nvPr/>
        </p:nvPicPr>
        <p:blipFill>
          <a:blip r:embed="rId12"/>
          <a:stretch>
            <a:fillRect/>
          </a:stretch>
        </p:blipFill>
        <p:spPr>
          <a:xfrm>
            <a:off x="3077095" y="9030346"/>
            <a:ext cx="727544" cy="119967"/>
          </a:xfrm>
          <a:prstGeom prst="rect">
            <a:avLst/>
          </a:prstGeom>
        </p:spPr>
      </p:pic>
    </p:spTree>
    <p:extLst>
      <p:ext uri="{BB962C8B-B14F-4D97-AF65-F5344CB8AC3E}">
        <p14:creationId xmlns:p14="http://schemas.microsoft.com/office/powerpoint/2010/main" val="32523930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F798BE-E0F0-D534-8461-E90EE823454F}"/>
              </a:ext>
            </a:extLst>
          </p:cNvPr>
          <p:cNvSpPr txBox="1"/>
          <p:nvPr/>
        </p:nvSpPr>
        <p:spPr>
          <a:xfrm>
            <a:off x="405765" y="2753423"/>
            <a:ext cx="1570182" cy="1454565"/>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en-US" altLang="ko-KR" spc="-20" dirty="0">
                <a:solidFill>
                  <a:schemeClr val="accent4"/>
                </a:solidFill>
              </a:rPr>
              <a:t>GP</a:t>
            </a:r>
            <a:r>
              <a:rPr lang="ko-KR" altLang="en-US" spc="-20" dirty="0">
                <a:solidFill>
                  <a:schemeClr val="accent4"/>
                </a:solidFill>
              </a:rPr>
              <a:t>는 컨티뉴에이션 펀드와 관련된 정보</a:t>
            </a:r>
            <a:r>
              <a:rPr lang="en-US" altLang="ko-KR" spc="-20" dirty="0">
                <a:solidFill>
                  <a:schemeClr val="accent4"/>
                </a:solidFill>
              </a:rPr>
              <a:t>·</a:t>
            </a:r>
            <a:r>
              <a:rPr lang="ko-KR" altLang="en-US" spc="-20" dirty="0">
                <a:solidFill>
                  <a:schemeClr val="accent4"/>
                </a:solidFill>
              </a:rPr>
              <a:t>프로세스 검증이나 자산실사 과정에 제</a:t>
            </a:r>
            <a:r>
              <a:rPr lang="en-US" altLang="ko-KR" spc="-20" dirty="0">
                <a:solidFill>
                  <a:schemeClr val="accent4"/>
                </a:solidFill>
              </a:rPr>
              <a:t>3</a:t>
            </a:r>
            <a:r>
              <a:rPr lang="ko-KR" altLang="en-US" spc="-20" dirty="0">
                <a:solidFill>
                  <a:schemeClr val="accent4"/>
                </a:solidFill>
              </a:rPr>
              <a:t>자를 참여시킴으로써 </a:t>
            </a:r>
            <a:r>
              <a:rPr lang="en-US" altLang="ko-KR" spc="-20" dirty="0">
                <a:solidFill>
                  <a:schemeClr val="accent4"/>
                </a:solidFill>
              </a:rPr>
              <a:t>LP</a:t>
            </a:r>
            <a:r>
              <a:rPr lang="ko-KR" altLang="en-US" spc="-20" dirty="0">
                <a:solidFill>
                  <a:schemeClr val="accent4"/>
                </a:solidFill>
              </a:rPr>
              <a:t>투자자의 신뢰</a:t>
            </a:r>
            <a:r>
              <a:rPr lang="en-US" altLang="ko-KR" spc="-20" dirty="0">
                <a:solidFill>
                  <a:schemeClr val="accent4"/>
                </a:solidFill>
              </a:rPr>
              <a:t>·</a:t>
            </a:r>
            <a:r>
              <a:rPr lang="ko-KR" altLang="en-US" spc="-20" dirty="0">
                <a:solidFill>
                  <a:schemeClr val="accent4"/>
                </a:solidFill>
              </a:rPr>
              <a:t>지지 확보 필요</a:t>
            </a:r>
            <a:endParaRPr lang="en-US" altLang="ko-KR" spc="-20" dirty="0">
              <a:solidFill>
                <a:schemeClr val="accent4"/>
              </a:solidFill>
            </a:endParaRPr>
          </a:p>
        </p:txBody>
      </p:sp>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097088" y="1243536"/>
            <a:ext cx="4427537" cy="4744722"/>
          </a:xfrm>
          <a:prstGeom prst="rect">
            <a:avLst/>
          </a:prstGeom>
          <a:no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r>
              <a:rPr lang="ko-KR" altLang="en-US"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컨티뉴에이션 펀드 관련 </a:t>
            </a:r>
            <a:r>
              <a:rPr lang="en-US" altLang="ko-KR"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GP</a:t>
            </a:r>
            <a:r>
              <a:rPr lang="ko-KR" altLang="en-US"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에 대한 제언</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컨티뉴에이션 펀드를 통해 회수를 위한 시간과 수수료 수익을 유지할 수 있으며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펀드의 투자기간을 연장하거나 유동성을 실현할 가능성을 충분히 높일 수 있는 경우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컨티뉴에이션 펀드는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GP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모두에게 적합한 수단일 수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GP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들은 컨티뉴에이션 펀드를 결성하는 사유를 신중히 고려해야 하며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해당 결정이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들에게 최선의 이익이 되는지 깊이 숙고해야 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무엇보다도 컨티뉴에이션 펀드의 성공적인 운영을 위해서는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GP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의 관점에서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의 신뢰를 확보하는 것은 향후 가장 기본적인 동력이 되므로 컨티뉴에이션 펀드 결성을 고려 시 무엇보다도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들의 신뢰와 지지를 확보하기 위해 힘써야 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GP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가 컨티뉴에이션 펀드 자본의 상당 비중을 투자하는 방안 등은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들과의 이해관계를 일치시킴으로써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의 신뢰를 확보하는 좋은 방법이므로</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이를 적극적으로 고려할 필요가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무엇보다도 컨티뉴에이션 펀드는 독립기업 간 공정거래</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(Arm’s Length Transaction)</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이므로</a:t>
            </a:r>
            <a:r>
              <a:rPr lang="ko-KR"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공정한 거래가액 산정</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에서 독립적인 제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3</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자의 참여는</a:t>
            </a:r>
            <a:r>
              <a:rPr lang="ko-KR"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필수</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적이다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기존 펀드의 자산을 컨티뉴에이션 펀드로 옮기는 과정에서 자산가치에 대해 과대 혹은 과소한 가치가 책정된다면 양 펀드의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들이 피해를 보게 되기 때문이다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따라서 독립적인 제</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3</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자를 참여시켜 컨티뉴에이션 펀드와 관련된 정보</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프로세스 등을 검증하거나 자산실사 등을 수행하게 함으로써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들의 신뢰와 거래 투명성을 확보하는 것이 필요하다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컨티뉴에이션 펀드의 성공을 위해서는 새로운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투자자</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모집이 매우 중요하다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새로운 자본의 확충과 더불어</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컨티뉴에이션 펀드에 더이상 참여하지 않는 기존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들의 지분 처리 등과 같은 재무적인 목적도 있지만</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LP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모집에 대한 흥행 여부는 컨티뉴에이션 펀드의 향후 미래 전망에 대한 외부의 객관적인 시선이며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이는 기존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투자자의 심리에도 큰 영향을 미칠 가능성이 높기 때문이다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따라서 가능한 한 많은 신규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투자자 모집이 요구되는데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이를 위해 국내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투자자뿐만</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아니라 해외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투자자를 대상으로 모집을 진행하는 것도 적극 고려해야 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글로벌 네트워크를 보유한 감사인이나 투자 자문사를 선임하여 해외 투자자의 참여를 지원받는 방안도 좋은 방안이 될 수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또한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GP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는 컨티뉴에이션 펀드로 이전될 자산 선별에 특히 주의를 기울여야 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포트폴리오 자산은 튼튼한 재무구조와 해당 업계에서 차별화되는 상품</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서비스 및 경쟁력이 높은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밸류체인</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등을 보유함으로써</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매력적인 수익창출 모델을 보유하거나</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향후 수익을 창출할 수 있는 잠재력이 있어야 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컨티뉴에이션 펀드의 잠재적 수익률을 현실적으로 제시하여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가 투자에 대한 현실적인 기대치를 설정할 수 있도록 하는 것도 중요하다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p:txBody>
      </p:sp>
      <p:sp>
        <p:nvSpPr>
          <p:cNvPr id="30" name="TextBox 29">
            <a:extLst>
              <a:ext uri="{FF2B5EF4-FFF2-40B4-BE49-F238E27FC236}">
                <a16:creationId xmlns:a16="http://schemas.microsoft.com/office/drawing/2014/main" id="{6CE16CC2-684E-4969-9E6D-112CC9245425}"/>
              </a:ext>
            </a:extLst>
          </p:cNvPr>
          <p:cNvSpPr txBox="1"/>
          <p:nvPr/>
        </p:nvSpPr>
        <p:spPr>
          <a:xfrm>
            <a:off x="162169" y="2321087"/>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dirty="0">
                <a:solidFill>
                  <a:srgbClr val="ACEAFF"/>
                </a:solidFill>
              </a:rPr>
              <a:t>“</a:t>
            </a:r>
            <a:endParaRPr lang="ko-KR" altLang="en-US" dirty="0">
              <a:solidFill>
                <a:srgbClr val="ACEAFF"/>
              </a:solidFill>
            </a:endParaRPr>
          </a:p>
        </p:txBody>
      </p:sp>
      <p:sp>
        <p:nvSpPr>
          <p:cNvPr id="2" name="Rectangle 8">
            <a:extLst>
              <a:ext uri="{FF2B5EF4-FFF2-40B4-BE49-F238E27FC236}">
                <a16:creationId xmlns:a16="http://schemas.microsoft.com/office/drawing/2014/main" id="{453AC4B8-CA9B-7539-6600-04A66BEAFAAE}"/>
              </a:ext>
            </a:extLst>
          </p:cNvPr>
          <p:cNvSpPr>
            <a:spLocks noChangeArrowheads="1"/>
          </p:cNvSpPr>
          <p:nvPr/>
        </p:nvSpPr>
        <p:spPr bwMode="auto">
          <a:xfrm>
            <a:off x="333375" y="668338"/>
            <a:ext cx="5268935" cy="307777"/>
          </a:xfrm>
          <a:prstGeom prst="rect">
            <a:avLst/>
          </a:prstGeom>
          <a:ln>
            <a:solidFill>
              <a:schemeClr val="accent1">
                <a:alpha val="0"/>
              </a:schemeClr>
            </a:solidFill>
          </a:ln>
        </p:spPr>
        <p:txBody>
          <a:bodyPr wrap="square" lIns="0" tIns="0" bIns="0">
            <a:spAutoFit/>
          </a:bodyPr>
          <a:lstStyle/>
          <a:p>
            <a:pPr defTabSz="495285" latinLnBrk="1"/>
            <a:r>
              <a:rPr lang="ko-KR" altLang="en-US" sz="2000" b="1" spc="-50"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rPr>
              <a:t>결론 및 시사점 </a:t>
            </a:r>
          </a:p>
        </p:txBody>
      </p:sp>
      <p:sp>
        <p:nvSpPr>
          <p:cNvPr id="6" name="TextBox 5">
            <a:extLst>
              <a:ext uri="{FF2B5EF4-FFF2-40B4-BE49-F238E27FC236}">
                <a16:creationId xmlns:a16="http://schemas.microsoft.com/office/drawing/2014/main" id="{638AA972-D25F-8075-31A3-B4D20AE084F4}"/>
              </a:ext>
            </a:extLst>
          </p:cNvPr>
          <p:cNvSpPr txBox="1"/>
          <p:nvPr/>
        </p:nvSpPr>
        <p:spPr>
          <a:xfrm>
            <a:off x="1427843" y="4002250"/>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cxnSp>
        <p:nvCxnSpPr>
          <p:cNvPr id="4" name="직선 연결선 3">
            <a:extLst>
              <a:ext uri="{FF2B5EF4-FFF2-40B4-BE49-F238E27FC236}">
                <a16:creationId xmlns:a16="http://schemas.microsoft.com/office/drawing/2014/main" id="{A4C7695B-531B-CBFF-FFE4-18923F6F6C6C}"/>
              </a:ext>
            </a:extLst>
          </p:cNvPr>
          <p:cNvCxnSpPr>
            <a:cxnSpLocks/>
          </p:cNvCxnSpPr>
          <p:nvPr/>
        </p:nvCxnSpPr>
        <p:spPr>
          <a:xfrm>
            <a:off x="1957388" y="1281113"/>
            <a:ext cx="0" cy="752400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6802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F798BE-E0F0-D534-8461-E90EE823454F}"/>
              </a:ext>
            </a:extLst>
          </p:cNvPr>
          <p:cNvSpPr txBox="1"/>
          <p:nvPr/>
        </p:nvSpPr>
        <p:spPr>
          <a:xfrm>
            <a:off x="405765" y="2753423"/>
            <a:ext cx="1570182" cy="1454565"/>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en-US" altLang="ko-KR" spc="-20" dirty="0">
                <a:solidFill>
                  <a:schemeClr val="accent4"/>
                </a:solidFill>
              </a:rPr>
              <a:t>GP</a:t>
            </a:r>
            <a:r>
              <a:rPr lang="ko-KR" altLang="en-US" spc="-20" dirty="0">
                <a:solidFill>
                  <a:schemeClr val="accent4"/>
                </a:solidFill>
              </a:rPr>
              <a:t>는 신의성실에 어긋난 거래행위를 지양하는 등 컨티뉴에이션 펀드가 투자를 회수하는 건전한 축의 하나로 자리잡도록 노력해야</a:t>
            </a:r>
            <a:endParaRPr lang="en-US" altLang="ko-KR" spc="-20" dirty="0">
              <a:solidFill>
                <a:schemeClr val="accent4"/>
              </a:solidFill>
            </a:endParaRPr>
          </a:p>
          <a:p>
            <a:r>
              <a:rPr lang="ko-KR" altLang="en-US" spc="-20" dirty="0">
                <a:solidFill>
                  <a:schemeClr val="accent4"/>
                </a:solidFill>
              </a:rPr>
              <a:t> </a:t>
            </a:r>
            <a:endParaRPr lang="en-US" altLang="ko-KR" spc="-20" dirty="0">
              <a:solidFill>
                <a:schemeClr val="accent4"/>
              </a:solidFill>
            </a:endParaRPr>
          </a:p>
        </p:txBody>
      </p:sp>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097088" y="1243536"/>
            <a:ext cx="4427537" cy="4744722"/>
          </a:xfrm>
          <a:prstGeom prst="rect">
            <a:avLst/>
          </a:prstGeom>
          <a:no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이와 더불어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GP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는 컨티뉴에이션 펀드의 포트폴리오 기업과 비즈니스 거래를 하고 있는 경우 등과 같이 잠재적인 이해상충 문제에 대해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에게 정직하고 투명하게</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알려야 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GP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가 투자자들의 최선의 이익에 부합하도록 행동하고 있다는 것을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가 신뢰할 수 있어야 하므로 잠재적으로 갈등을 불러일으킬</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수 있는 사안에 대해서는 사전에 명확하게</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밝혀 불필요한 오해가 생기지 않도록 해야 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이와 더불어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GP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는 커뮤니케이션을 투명하게 해야 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의 신뢰를 확보하기 위해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GP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는 컨티뉴에이션 펀드의 투자 전략</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포트폴리오 자산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예상 수익</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운용팀의 경험</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수수료</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비용 등 모든 측면을 투명하게 공개해야 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또한 컨티뉴에이션 펀드 투자와 관련하여 유동성</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시장</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운영 등과 관련하여 예상되는 리스크에 대해 투자자들과 명확하게 소통해야 하며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파악된 리스크들을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GP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가 어떻게 완화하고 대응하고 있는지도 명확히 이해시켜야 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특히 컨티뉴에이션 펀드의 출구전략에 대해 실현 가능한 장기 로드맵을 수립하고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들이 언제</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어떻게 회수를 실현할 수 있을지에 대해서도 명확히 소통해야 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컨티뉴에이션 펀드의 결성 이후</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GP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는 보고서 등을 포함하여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와 정기적인 소통을 유지함으로써 펀드의 성과에 대해 공유하고</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질문과 우려사항에도 적극적으로 대응해야 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마지막으로</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GP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는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컨티뉴에이션과</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관련하여 포트폴리오 자산 부풀리기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관리보수 유지 목적의 펀드 신설 등 신의성실에 어긋난 거래행위를 지양하고</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좋은 선례를 남기려는 노력을 통해 컨티뉴에이션 펀드가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보다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GP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의 이익에 초점이 더 맞춰진 거래라는 우려를 불식시키고</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잠재력 있는 자산에 대한 투자를 회수하는 건전한 축의 하나로 자리잡도록 노력해야 할 것이다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컨티뉴에이션 펀드 관련 </a:t>
            </a:r>
            <a:r>
              <a:rPr lang="en-US" altLang="ko-KR"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LP</a:t>
            </a:r>
            <a:r>
              <a:rPr lang="ko-KR" altLang="en-US"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에 대한 제언</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컨티뉴에이션 펀드는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GP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모두에게 다양한 잠재적 이점을 제공할 수 있기 때문에 최근 몇 년 동안 컨티뉴에이션 펀드에 대한 관심이 증가하였다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의 경우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컨티뉴에이션 펀드는 추가 상승 잠재력이 있다고 생각되는 자산 포트폴리오에 투자를 유지할 수 있는 기회를 제공할 수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그러나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의 경우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컨티뉴에이션 펀드에 투자하기 전 컨티뉴에이션 펀드와 관련한 다음의 요소들이 반드시 고려되어야 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첫째</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는 컨티뉴에이션 펀드가 제공하는 투자 기회를 신중하게 평가해야 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이러한 평가는 컨티뉴에이션 펀드와 관련하여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GP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의 동기 및</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이해관계</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투자 성과에 대한 트랙 레코드</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(Track Record),</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컨티뉴에이션 펀드 투자전략</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새로운 펀드로 이전되는 포트폴리오 자산 잠재성</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잠재적 리스크</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GP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의 보상 조건 등에 대한 검토 등을 포함한다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이와 더불어</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는 컨티뉴에이션 펀드에 대한 투자와 관련된 리스크와 기회비용을 명확히 이해하고 검토해야 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컨티뉴에이션 펀드는 일반적으로 공개적으로 거래되지 않는 자산을 중심으로 투자하므로</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펀드 내 포트폴리오 자산은 일정 기간 동안 거래되지 못할 수도 있기 때문이다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p:txBody>
      </p:sp>
      <p:sp>
        <p:nvSpPr>
          <p:cNvPr id="30" name="TextBox 29">
            <a:extLst>
              <a:ext uri="{FF2B5EF4-FFF2-40B4-BE49-F238E27FC236}">
                <a16:creationId xmlns:a16="http://schemas.microsoft.com/office/drawing/2014/main" id="{6CE16CC2-684E-4969-9E6D-112CC9245425}"/>
              </a:ext>
            </a:extLst>
          </p:cNvPr>
          <p:cNvSpPr txBox="1"/>
          <p:nvPr/>
        </p:nvSpPr>
        <p:spPr>
          <a:xfrm>
            <a:off x="162169" y="2321087"/>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a:solidFill>
                  <a:srgbClr val="ACEAFF"/>
                </a:solidFill>
              </a:rPr>
              <a:t>“</a:t>
            </a:r>
            <a:endParaRPr lang="ko-KR" altLang="en-US">
              <a:solidFill>
                <a:srgbClr val="ACEAFF"/>
              </a:solidFill>
            </a:endParaRPr>
          </a:p>
        </p:txBody>
      </p:sp>
      <p:sp>
        <p:nvSpPr>
          <p:cNvPr id="6" name="TextBox 5">
            <a:extLst>
              <a:ext uri="{FF2B5EF4-FFF2-40B4-BE49-F238E27FC236}">
                <a16:creationId xmlns:a16="http://schemas.microsoft.com/office/drawing/2014/main" id="{638AA972-D25F-8075-31A3-B4D20AE084F4}"/>
              </a:ext>
            </a:extLst>
          </p:cNvPr>
          <p:cNvSpPr txBox="1"/>
          <p:nvPr/>
        </p:nvSpPr>
        <p:spPr>
          <a:xfrm>
            <a:off x="1427843" y="3837490"/>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cxnSp>
        <p:nvCxnSpPr>
          <p:cNvPr id="8" name="직선 연결선 7">
            <a:extLst>
              <a:ext uri="{FF2B5EF4-FFF2-40B4-BE49-F238E27FC236}">
                <a16:creationId xmlns:a16="http://schemas.microsoft.com/office/drawing/2014/main" id="{E72BCE12-E2DC-3AE7-C0D0-D3CEC8A26203}"/>
              </a:ext>
            </a:extLst>
          </p:cNvPr>
          <p:cNvCxnSpPr>
            <a:cxnSpLocks/>
          </p:cNvCxnSpPr>
          <p:nvPr/>
        </p:nvCxnSpPr>
        <p:spPr>
          <a:xfrm>
            <a:off x="1957388" y="1281113"/>
            <a:ext cx="0" cy="752400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369670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097088" y="1243536"/>
            <a:ext cx="4427537" cy="4744722"/>
          </a:xfrm>
          <a:prstGeom prst="rect">
            <a:avLst/>
          </a:prstGeom>
          <a:no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자문사에게 고정 수수료를 지급하는 경우라면</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새로 투자에 참여할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를 유치하는 과정에서 흥행에 실패할 경우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예상보다 과도한 비용을 부담할 수 있다는 점도 유념해야 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는 컨티뉴에이션 펀드에 투자하기 전 투자의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비유동성</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및 기회비용 등을 적절히 고려하여 투자금 회수 타임라인</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회수 옵션 등에 대한 명확한 출구 전략을 마련하고</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이러한 구체적인 출구 전략을 바탕으로 투자를 신중히 결정해야 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둘째</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는 컨티뉴에이션 펀드에 투자할 때 자신의 이익이 훼손되는 것을 막기 위해 합리적인 조건으로 신중히 협상에 임해야 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특히 투자 전략에 대한 발언권</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이익의 대한</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공정한 분배 체계</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컨티뉴에이션 펀드 관련 수수료</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비용 등이 합리적이고 투명하게 유지될 수 있도록 협상해야 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또한 컨티뉴에이션 펀드의 회수와 관련하여 다양한 시나리오를 상정하고</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가장 현실 가능성이 높은 시나리오를 기반으로 수수료나 성공보수 조건을 협의해야 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는 펀드의 기초자산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(Underlying Assets)</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가치평가가 공정한지에 대해 독립적인 제</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3</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자</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(Fairness Opinion Provider)</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의 검토를 공동으로 요청할 필요가 있으며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포트폴리오 자산의 밸류에이션과 관련하여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도 적극 참여하는</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등의 방식을 통해 투자자들이 부담해야 하는 가격이 공정한지에 대한 객관적인 평가가 필요하다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이와 더불어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는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자문위원회 등을 활용하여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GP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가 선임한 자문사에 대해서도 면밀히 검토해야 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실제로 글로벌 출자자 협회인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ILPA</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는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자문위원회가 자문사의 역할</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서비스 범위</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수수료 구성 요소 및 수수료 수준</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LP, GP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및 새로운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투자자 간 수수료가 할당되는 방식 등과 같은 수수료 약정을 포함하여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GP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의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자문사</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선정 전 과정을 면밀히 검토할 것을 권고하고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따라서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자문위원회는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GP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가 자문사에 제고하는 보상이 공정하고 기존 투자자의 가치를 최대화하는 방식으로 진행되었는지 여부를 포함하여 컨티뉴에이션 펀드의 진행 구조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가치평가</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가 가지고 있는 특정 권리 포기 등의 거래조건 등을</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검토하기 위해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GP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가 선정한 자문사와 별도로 경험이 풍부한 독립적인 제</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3</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자 전문</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자문사를 활용하는 방안을 진지하게 검토할 필요가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를 대표하거나 또는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자문위원회 입장을 대변하는 독립적인 제</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3</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자 자문사의 활용은 컨티뉴에이션 펀드 에서 가장 핵심인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투자자의 이익을 지키기 위한 매우 유용한 수단이 될 수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p:txBody>
      </p:sp>
      <p:sp>
        <p:nvSpPr>
          <p:cNvPr id="29" name="TextBox 28">
            <a:extLst>
              <a:ext uri="{FF2B5EF4-FFF2-40B4-BE49-F238E27FC236}">
                <a16:creationId xmlns:a16="http://schemas.microsoft.com/office/drawing/2014/main" id="{E6999A7B-8E49-46EE-8E68-E7DF834EB402}"/>
              </a:ext>
            </a:extLst>
          </p:cNvPr>
          <p:cNvSpPr txBox="1"/>
          <p:nvPr/>
        </p:nvSpPr>
        <p:spPr>
          <a:xfrm>
            <a:off x="1427843" y="3837490"/>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sp>
        <p:nvSpPr>
          <p:cNvPr id="30" name="TextBox 29">
            <a:extLst>
              <a:ext uri="{FF2B5EF4-FFF2-40B4-BE49-F238E27FC236}">
                <a16:creationId xmlns:a16="http://schemas.microsoft.com/office/drawing/2014/main" id="{6CE16CC2-684E-4969-9E6D-112CC9245425}"/>
              </a:ext>
            </a:extLst>
          </p:cNvPr>
          <p:cNvSpPr txBox="1"/>
          <p:nvPr/>
        </p:nvSpPr>
        <p:spPr>
          <a:xfrm>
            <a:off x="162169" y="2321087"/>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a:solidFill>
                  <a:srgbClr val="ACEAFF"/>
                </a:solidFill>
              </a:rPr>
              <a:t>“</a:t>
            </a:r>
            <a:endParaRPr lang="ko-KR" altLang="en-US">
              <a:solidFill>
                <a:srgbClr val="ACEAFF"/>
              </a:solidFill>
            </a:endParaRPr>
          </a:p>
        </p:txBody>
      </p:sp>
      <p:sp>
        <p:nvSpPr>
          <p:cNvPr id="31" name="TextBox 30">
            <a:extLst>
              <a:ext uri="{FF2B5EF4-FFF2-40B4-BE49-F238E27FC236}">
                <a16:creationId xmlns:a16="http://schemas.microsoft.com/office/drawing/2014/main" id="{83C0EF0D-5375-4DDF-A575-D6AE4E89EFD8}"/>
              </a:ext>
            </a:extLst>
          </p:cNvPr>
          <p:cNvSpPr txBox="1"/>
          <p:nvPr/>
        </p:nvSpPr>
        <p:spPr>
          <a:xfrm>
            <a:off x="405765" y="2753423"/>
            <a:ext cx="1570182" cy="1223733"/>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en-US" altLang="ko-KR" spc="-20" dirty="0">
                <a:solidFill>
                  <a:schemeClr val="accent4"/>
                </a:solidFill>
              </a:rPr>
              <a:t>LP</a:t>
            </a:r>
            <a:r>
              <a:rPr lang="ko-KR" altLang="en-US" spc="-20" dirty="0">
                <a:solidFill>
                  <a:schemeClr val="accent4"/>
                </a:solidFill>
              </a:rPr>
              <a:t>는 컨티뉴에이션 펀드 투자 시 수익 잠재성</a:t>
            </a:r>
            <a:r>
              <a:rPr lang="en-US" altLang="ko-KR" spc="-20" dirty="0">
                <a:solidFill>
                  <a:schemeClr val="accent4"/>
                </a:solidFill>
              </a:rPr>
              <a:t>, </a:t>
            </a:r>
            <a:r>
              <a:rPr lang="ko-KR" altLang="en-US" spc="-20" dirty="0">
                <a:solidFill>
                  <a:schemeClr val="accent4"/>
                </a:solidFill>
              </a:rPr>
              <a:t>협상 조건</a:t>
            </a:r>
            <a:r>
              <a:rPr lang="en-US" altLang="ko-KR" spc="-20" dirty="0">
                <a:solidFill>
                  <a:schemeClr val="accent4"/>
                </a:solidFill>
              </a:rPr>
              <a:t>, </a:t>
            </a:r>
            <a:r>
              <a:rPr lang="ko-KR" altLang="en-US" spc="-20" dirty="0">
                <a:solidFill>
                  <a:schemeClr val="accent4"/>
                </a:solidFill>
              </a:rPr>
              <a:t>향후 예상되는 리스크 및 기회비용 등을 면밀히 검토 필요</a:t>
            </a:r>
            <a:endParaRPr lang="en-US" altLang="ko-KR" spc="-20" dirty="0">
              <a:solidFill>
                <a:schemeClr val="accent4"/>
              </a:solidFill>
            </a:endParaRPr>
          </a:p>
        </p:txBody>
      </p:sp>
      <p:cxnSp>
        <p:nvCxnSpPr>
          <p:cNvPr id="2" name="직선 연결선 1">
            <a:extLst>
              <a:ext uri="{FF2B5EF4-FFF2-40B4-BE49-F238E27FC236}">
                <a16:creationId xmlns:a16="http://schemas.microsoft.com/office/drawing/2014/main" id="{3E738275-28A0-8B05-79FE-1ED0363149B3}"/>
              </a:ext>
            </a:extLst>
          </p:cNvPr>
          <p:cNvCxnSpPr>
            <a:cxnSpLocks/>
          </p:cNvCxnSpPr>
          <p:nvPr/>
        </p:nvCxnSpPr>
        <p:spPr>
          <a:xfrm>
            <a:off x="1957388" y="1281113"/>
            <a:ext cx="0" cy="601200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pic>
        <p:nvPicPr>
          <p:cNvPr id="4" name="그림 3">
            <a:extLst>
              <a:ext uri="{FF2B5EF4-FFF2-40B4-BE49-F238E27FC236}">
                <a16:creationId xmlns:a16="http://schemas.microsoft.com/office/drawing/2014/main" id="{1AEB015C-3621-B58B-483F-0A427C10AA36}"/>
              </a:ext>
            </a:extLst>
          </p:cNvPr>
          <p:cNvPicPr>
            <a:picLocks noChangeAspect="1"/>
          </p:cNvPicPr>
          <p:nvPr/>
        </p:nvPicPr>
        <p:blipFill rotWithShape="1">
          <a:blip r:embed="rId3"/>
          <a:srcRect t="24179" b="25053"/>
          <a:stretch/>
        </p:blipFill>
        <p:spPr>
          <a:xfrm>
            <a:off x="0" y="7584913"/>
            <a:ext cx="6857990" cy="2321087"/>
          </a:xfrm>
          <a:prstGeom prst="rect">
            <a:avLst/>
          </a:prstGeom>
        </p:spPr>
      </p:pic>
    </p:spTree>
    <p:extLst>
      <p:ext uri="{BB962C8B-B14F-4D97-AF65-F5344CB8AC3E}">
        <p14:creationId xmlns:p14="http://schemas.microsoft.com/office/powerpoint/2010/main" val="37866408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descr="구름, 하늘, 야외, 낮시간이(가) 표시된 사진&#10;&#10;자동 생성된 설명">
            <a:extLst>
              <a:ext uri="{FF2B5EF4-FFF2-40B4-BE49-F238E27FC236}">
                <a16:creationId xmlns:a16="http://schemas.microsoft.com/office/drawing/2014/main" id="{0FAFC416-FDDF-EC9D-C56F-0C219370DFF4}"/>
              </a:ext>
            </a:extLst>
          </p:cNvPr>
          <p:cNvPicPr>
            <a:picLocks noChangeAspect="1"/>
          </p:cNvPicPr>
          <p:nvPr/>
        </p:nvPicPr>
        <p:blipFill rotWithShape="1">
          <a:blip r:embed="rId3"/>
          <a:srcRect t="24241"/>
          <a:stretch/>
        </p:blipFill>
        <p:spPr>
          <a:xfrm>
            <a:off x="-1" y="2891391"/>
            <a:ext cx="6858001" cy="6346272"/>
          </a:xfrm>
          <a:prstGeom prst="rect">
            <a:avLst/>
          </a:prstGeom>
        </p:spPr>
      </p:pic>
      <p:sp>
        <p:nvSpPr>
          <p:cNvPr id="2" name="TextBox 1">
            <a:extLst>
              <a:ext uri="{FF2B5EF4-FFF2-40B4-BE49-F238E27FC236}">
                <a16:creationId xmlns:a16="http://schemas.microsoft.com/office/drawing/2014/main" id="{53DFF537-623B-4F22-98E8-1A5F7499FD11}"/>
              </a:ext>
            </a:extLst>
          </p:cNvPr>
          <p:cNvSpPr txBox="1"/>
          <p:nvPr/>
        </p:nvSpPr>
        <p:spPr>
          <a:xfrm>
            <a:off x="333376" y="495605"/>
            <a:ext cx="2582438"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solidFill>
                    <a:srgbClr val="00338D">
                      <a:alpha val="0"/>
                    </a:srgbClr>
                  </a:solidFill>
                </a:ln>
                <a:solidFill>
                  <a:srgbClr val="00338D"/>
                </a:solidFill>
                <a:effectLst/>
                <a:uLnTx/>
                <a:uFillTx/>
                <a:latin typeface="KPMG Bold" panose="020B0803030202040204" pitchFamily="34" charset="0"/>
                <a:ea typeface="KoPub돋움체 Medium" panose="02020603020101020101" pitchFamily="18" charset="-127"/>
                <a:cs typeface="+mn-cs"/>
              </a:rPr>
              <a:t>How KPMG Can Help</a:t>
            </a:r>
          </a:p>
        </p:txBody>
      </p:sp>
      <p:sp>
        <p:nvSpPr>
          <p:cNvPr id="3" name="Rectangle 5">
            <a:extLst>
              <a:ext uri="{FF2B5EF4-FFF2-40B4-BE49-F238E27FC236}">
                <a16:creationId xmlns:a16="http://schemas.microsoft.com/office/drawing/2014/main" id="{2B040607-8317-F1B9-1521-67D2D786EB75}"/>
              </a:ext>
            </a:extLst>
          </p:cNvPr>
          <p:cNvSpPr>
            <a:spLocks noChangeArrowheads="1"/>
          </p:cNvSpPr>
          <p:nvPr/>
        </p:nvSpPr>
        <p:spPr bwMode="auto">
          <a:xfrm>
            <a:off x="308324" y="1243535"/>
            <a:ext cx="6191249" cy="1453924"/>
          </a:xfrm>
          <a:prstGeom prst="rect">
            <a:avLst/>
          </a:prstGeom>
          <a:noFill/>
          <a:ln w="12700">
            <a:noFill/>
            <a:miter lim="800000"/>
            <a:headEnd/>
            <a:tailEnd/>
          </a:ln>
        </p:spPr>
        <p:txBody>
          <a:bodyPr wrap="square" lIns="0" tIns="0" rIns="0" bIns="44450">
            <a:spAutoFit/>
          </a:bodyPr>
          <a:lstStyle/>
          <a:p>
            <a:pPr marL="13414" algn="just">
              <a:lnSpc>
                <a:spcPct val="125000"/>
              </a:lnSpc>
              <a:spcBef>
                <a:spcPts val="600"/>
              </a:spcBef>
              <a:spcAft>
                <a:spcPts val="600"/>
              </a:spcAft>
            </a:pPr>
            <a:r>
              <a:rPr lang="ko-KR" altLang="en-US" sz="1100" spc="-30" dirty="0">
                <a:gradFill>
                  <a:gsLst>
                    <a:gs pos="0">
                      <a:schemeClr val="tx1">
                        <a:lumMod val="85000"/>
                        <a:lumOff val="15000"/>
                      </a:schemeClr>
                    </a:gs>
                    <a:gs pos="100000">
                      <a:schemeClr val="tx1">
                        <a:lumMod val="85000"/>
                        <a:lumOff val="15000"/>
                      </a:schemeClr>
                    </a:gs>
                  </a:gsLst>
                  <a:lin ang="5400000" scaled="1"/>
                </a:gradFill>
                <a:latin typeface="KoPub돋움체 Medium" panose="00000600000000000000" pitchFamily="2" charset="-127"/>
                <a:ea typeface="KoPub돋움체 Medium" panose="00000600000000000000" pitchFamily="2" charset="-127"/>
                <a:cs typeface="Malgun Gothic"/>
              </a:rPr>
              <a:t>글로벌 경제 불확실성</a:t>
            </a:r>
            <a:r>
              <a:rPr lang="en-US" altLang="ko-KR" sz="1100" spc="-30" dirty="0">
                <a:gradFill>
                  <a:gsLst>
                    <a:gs pos="0">
                      <a:schemeClr val="tx1">
                        <a:lumMod val="85000"/>
                        <a:lumOff val="15000"/>
                      </a:schemeClr>
                    </a:gs>
                    <a:gs pos="100000">
                      <a:schemeClr val="tx1">
                        <a:lumMod val="85000"/>
                        <a:lumOff val="15000"/>
                      </a:schemeClr>
                    </a:gs>
                  </a:gsLst>
                  <a:lin ang="5400000" scaled="1"/>
                </a:gradFill>
                <a:latin typeface="KoPub돋움체 Medium" panose="00000600000000000000" pitchFamily="2" charset="-127"/>
                <a:ea typeface="KoPub돋움체 Medium" panose="00000600000000000000" pitchFamily="2" charset="-127"/>
                <a:cs typeface="Malgun Gothic"/>
              </a:rPr>
              <a:t>, PE </a:t>
            </a:r>
            <a:r>
              <a:rPr lang="ko-KR" altLang="en-US" sz="1100" spc="-30" dirty="0">
                <a:gradFill>
                  <a:gsLst>
                    <a:gs pos="0">
                      <a:schemeClr val="tx1">
                        <a:lumMod val="85000"/>
                        <a:lumOff val="15000"/>
                      </a:schemeClr>
                    </a:gs>
                    <a:gs pos="100000">
                      <a:schemeClr val="tx1">
                        <a:lumMod val="85000"/>
                        <a:lumOff val="15000"/>
                      </a:schemeClr>
                    </a:gs>
                  </a:gsLst>
                  <a:lin ang="5400000" scaled="1"/>
                </a:gradFill>
                <a:latin typeface="KoPub돋움체 Medium" panose="00000600000000000000" pitchFamily="2" charset="-127"/>
                <a:ea typeface="KoPub돋움체 Medium" panose="00000600000000000000" pitchFamily="2" charset="-127"/>
                <a:cs typeface="Malgun Gothic"/>
              </a:rPr>
              <a:t>시장의 성장과 경쟁 심화</a:t>
            </a:r>
            <a:r>
              <a:rPr lang="en-US" altLang="ko-KR" sz="1100" spc="-30" dirty="0">
                <a:gradFill>
                  <a:gsLst>
                    <a:gs pos="0">
                      <a:schemeClr val="tx1">
                        <a:lumMod val="85000"/>
                        <a:lumOff val="15000"/>
                      </a:schemeClr>
                    </a:gs>
                    <a:gs pos="100000">
                      <a:schemeClr val="tx1">
                        <a:lumMod val="85000"/>
                        <a:lumOff val="15000"/>
                      </a:schemeClr>
                    </a:gs>
                  </a:gsLst>
                  <a:lin ang="5400000" scaled="1"/>
                </a:gradFill>
                <a:latin typeface="KoPub돋움체 Medium" panose="00000600000000000000" pitchFamily="2" charset="-127"/>
                <a:ea typeface="KoPub돋움체 Medium" panose="00000600000000000000" pitchFamily="2" charset="-127"/>
                <a:cs typeface="Malgun Gothic"/>
              </a:rPr>
              <a:t>, </a:t>
            </a:r>
            <a:r>
              <a:rPr lang="ko-KR" altLang="en-US" sz="1100" spc="-30" dirty="0">
                <a:gradFill>
                  <a:gsLst>
                    <a:gs pos="0">
                      <a:schemeClr val="tx1">
                        <a:lumMod val="85000"/>
                        <a:lumOff val="15000"/>
                      </a:schemeClr>
                    </a:gs>
                    <a:gs pos="100000">
                      <a:schemeClr val="tx1">
                        <a:lumMod val="85000"/>
                        <a:lumOff val="15000"/>
                      </a:schemeClr>
                    </a:gs>
                  </a:gsLst>
                  <a:lin ang="5400000" scaled="1"/>
                </a:gradFill>
                <a:latin typeface="KoPub돋움체 Medium" panose="00000600000000000000" pitchFamily="2" charset="-127"/>
                <a:ea typeface="KoPub돋움체 Medium" panose="00000600000000000000" pitchFamily="2" charset="-127"/>
                <a:cs typeface="Malgun Gothic"/>
              </a:rPr>
              <a:t>개별 투자 건 확대 등에 따라 </a:t>
            </a:r>
            <a:r>
              <a:rPr lang="en-US" altLang="ko-KR" sz="1100" spc="-30" dirty="0">
                <a:gradFill>
                  <a:gsLst>
                    <a:gs pos="0">
                      <a:schemeClr val="tx1">
                        <a:lumMod val="85000"/>
                        <a:lumOff val="15000"/>
                      </a:schemeClr>
                    </a:gs>
                    <a:gs pos="100000">
                      <a:schemeClr val="tx1">
                        <a:lumMod val="85000"/>
                        <a:lumOff val="15000"/>
                      </a:schemeClr>
                    </a:gs>
                  </a:gsLst>
                  <a:lin ang="5400000" scaled="1"/>
                </a:gradFill>
                <a:latin typeface="KoPub돋움체 Medium" panose="00000600000000000000" pitchFamily="2" charset="-127"/>
                <a:ea typeface="KoPub돋움체 Medium" panose="00000600000000000000" pitchFamily="2" charset="-127"/>
                <a:cs typeface="Malgun Gothic"/>
              </a:rPr>
              <a:t>PEF</a:t>
            </a:r>
            <a:r>
              <a:rPr lang="ko-KR" altLang="en-US" sz="1100" spc="-30" dirty="0">
                <a:gradFill>
                  <a:gsLst>
                    <a:gs pos="0">
                      <a:schemeClr val="tx1">
                        <a:lumMod val="85000"/>
                        <a:lumOff val="15000"/>
                      </a:schemeClr>
                    </a:gs>
                    <a:gs pos="100000">
                      <a:schemeClr val="tx1">
                        <a:lumMod val="85000"/>
                        <a:lumOff val="15000"/>
                      </a:schemeClr>
                    </a:gs>
                  </a:gsLst>
                  <a:lin ang="5400000" scaled="1"/>
                </a:gradFill>
                <a:latin typeface="KoPub돋움체 Medium" panose="00000600000000000000" pitchFamily="2" charset="-127"/>
                <a:ea typeface="KoPub돋움체 Medium" panose="00000600000000000000" pitchFamily="2" charset="-127"/>
                <a:cs typeface="Malgun Gothic"/>
              </a:rPr>
              <a:t>는 과거보다 복합적이고 전략적인 다양한 의사결정을 내려야만 하는 상황에 직면하고 있습니다</a:t>
            </a:r>
            <a:r>
              <a:rPr lang="en-US" altLang="ko-KR" sz="1100" spc="-30" dirty="0">
                <a:gradFill>
                  <a:gsLst>
                    <a:gs pos="0">
                      <a:schemeClr val="tx1">
                        <a:lumMod val="85000"/>
                        <a:lumOff val="15000"/>
                      </a:schemeClr>
                    </a:gs>
                    <a:gs pos="100000">
                      <a:schemeClr val="tx1">
                        <a:lumMod val="85000"/>
                        <a:lumOff val="15000"/>
                      </a:schemeClr>
                    </a:gs>
                  </a:gsLst>
                  <a:lin ang="5400000" scaled="1"/>
                </a:gradFill>
                <a:latin typeface="KoPub돋움체 Medium" panose="00000600000000000000" pitchFamily="2" charset="-127"/>
                <a:ea typeface="KoPub돋움체 Medium" panose="00000600000000000000" pitchFamily="2" charset="-127"/>
                <a:cs typeface="Malgun Gothic"/>
              </a:rPr>
              <a:t>. </a:t>
            </a:r>
            <a:r>
              <a:rPr lang="ko-KR" altLang="en-US" sz="1100" spc="-30" dirty="0">
                <a:gradFill>
                  <a:gsLst>
                    <a:gs pos="0">
                      <a:schemeClr val="tx1">
                        <a:lumMod val="85000"/>
                        <a:lumOff val="15000"/>
                      </a:schemeClr>
                    </a:gs>
                    <a:gs pos="100000">
                      <a:schemeClr val="tx1">
                        <a:lumMod val="85000"/>
                        <a:lumOff val="15000"/>
                      </a:schemeClr>
                    </a:gs>
                  </a:gsLst>
                  <a:lin ang="5400000" scaled="1"/>
                </a:gradFill>
                <a:latin typeface="KoPub돋움체 Medium" panose="00000600000000000000" pitchFamily="2" charset="-127"/>
                <a:ea typeface="KoPub돋움체 Medium" panose="00000600000000000000" pitchFamily="2" charset="-127"/>
                <a:cs typeface="Malgun Gothic"/>
              </a:rPr>
              <a:t>이러한 시장변화 속에서 새로운 회수방안으로 떠오르는 컨티뉴에이션 펀드를 통해 사모펀드들은 보유 자산의 미래가치를 제고하고</a:t>
            </a:r>
            <a:r>
              <a:rPr lang="en-US" altLang="ko-KR" sz="1100" spc="-30" dirty="0">
                <a:gradFill>
                  <a:gsLst>
                    <a:gs pos="0">
                      <a:schemeClr val="tx1">
                        <a:lumMod val="85000"/>
                        <a:lumOff val="15000"/>
                      </a:schemeClr>
                    </a:gs>
                    <a:gs pos="100000">
                      <a:schemeClr val="tx1">
                        <a:lumMod val="85000"/>
                        <a:lumOff val="15000"/>
                      </a:schemeClr>
                    </a:gs>
                  </a:gsLst>
                  <a:lin ang="5400000" scaled="1"/>
                </a:gradFill>
                <a:latin typeface="KoPub돋움체 Medium" panose="00000600000000000000" pitchFamily="2" charset="-127"/>
                <a:ea typeface="KoPub돋움체 Medium" panose="00000600000000000000" pitchFamily="2" charset="-127"/>
                <a:cs typeface="Malgun Gothic"/>
              </a:rPr>
              <a:t>, </a:t>
            </a:r>
            <a:r>
              <a:rPr lang="ko-KR" altLang="en-US" sz="1100" spc="-30" dirty="0">
                <a:gradFill>
                  <a:gsLst>
                    <a:gs pos="0">
                      <a:schemeClr val="tx1">
                        <a:lumMod val="85000"/>
                        <a:lumOff val="15000"/>
                      </a:schemeClr>
                    </a:gs>
                    <a:gs pos="100000">
                      <a:schemeClr val="tx1">
                        <a:lumMod val="85000"/>
                        <a:lumOff val="15000"/>
                      </a:schemeClr>
                    </a:gs>
                  </a:gsLst>
                  <a:lin ang="5400000" scaled="1"/>
                </a:gradFill>
                <a:latin typeface="KoPub돋움체 Medium" panose="00000600000000000000" pitchFamily="2" charset="-127"/>
                <a:ea typeface="KoPub돋움체 Medium" panose="00000600000000000000" pitchFamily="2" charset="-127"/>
                <a:cs typeface="Malgun Gothic"/>
              </a:rPr>
              <a:t>장기적인 관점에서 보유 자산의 지속 투자를 이어 나갈 수 있는 환경이 조성되고 있습니다</a:t>
            </a:r>
            <a:r>
              <a:rPr lang="en-US" altLang="ko-KR" sz="1100" spc="-30" dirty="0">
                <a:gradFill>
                  <a:gsLst>
                    <a:gs pos="0">
                      <a:schemeClr val="tx1">
                        <a:lumMod val="85000"/>
                        <a:lumOff val="15000"/>
                      </a:schemeClr>
                    </a:gs>
                    <a:gs pos="100000">
                      <a:schemeClr val="tx1">
                        <a:lumMod val="85000"/>
                        <a:lumOff val="15000"/>
                      </a:schemeClr>
                    </a:gs>
                  </a:gsLst>
                  <a:lin ang="5400000" scaled="1"/>
                </a:gradFill>
                <a:latin typeface="KoPub돋움체 Medium" panose="00000600000000000000" pitchFamily="2" charset="-127"/>
                <a:ea typeface="KoPub돋움체 Medium" panose="00000600000000000000" pitchFamily="2" charset="-127"/>
                <a:cs typeface="Malgun Gothic"/>
              </a:rPr>
              <a:t>. </a:t>
            </a:r>
          </a:p>
          <a:p>
            <a:pPr marL="13414" algn="just">
              <a:lnSpc>
                <a:spcPct val="125000"/>
              </a:lnSpc>
              <a:spcBef>
                <a:spcPts val="600"/>
              </a:spcBef>
              <a:spcAft>
                <a:spcPts val="600"/>
              </a:spcAft>
            </a:pPr>
            <a:r>
              <a:rPr lang="ko-KR" altLang="en-US" sz="1100" spc="-30" dirty="0" err="1">
                <a:gradFill>
                  <a:gsLst>
                    <a:gs pos="0">
                      <a:schemeClr val="tx1">
                        <a:lumMod val="85000"/>
                        <a:lumOff val="15000"/>
                      </a:schemeClr>
                    </a:gs>
                    <a:gs pos="100000">
                      <a:schemeClr val="tx1">
                        <a:lumMod val="85000"/>
                        <a:lumOff val="15000"/>
                      </a:schemeClr>
                    </a:gs>
                  </a:gsLst>
                  <a:lin ang="5400000" scaled="1"/>
                </a:gradFill>
                <a:latin typeface="KoPub돋움체 Medium" panose="00000600000000000000" pitchFamily="2" charset="-127"/>
                <a:ea typeface="KoPub돋움체 Medium" panose="00000600000000000000" pitchFamily="2" charset="-127"/>
                <a:cs typeface="Malgun Gothic"/>
              </a:rPr>
              <a:t>삼정</a:t>
            </a:r>
            <a:r>
              <a:rPr lang="en-US" altLang="ko-KR" sz="1100" spc="-30" dirty="0">
                <a:gradFill>
                  <a:gsLst>
                    <a:gs pos="0">
                      <a:schemeClr val="tx1">
                        <a:lumMod val="85000"/>
                        <a:lumOff val="15000"/>
                      </a:schemeClr>
                    </a:gs>
                    <a:gs pos="100000">
                      <a:schemeClr val="tx1">
                        <a:lumMod val="85000"/>
                        <a:lumOff val="15000"/>
                      </a:schemeClr>
                    </a:gs>
                  </a:gsLst>
                  <a:lin ang="5400000" scaled="1"/>
                </a:gradFill>
                <a:latin typeface="KoPub돋움체 Medium" panose="00000600000000000000" pitchFamily="2" charset="-127"/>
                <a:ea typeface="KoPub돋움체 Medium" panose="00000600000000000000" pitchFamily="2" charset="-127"/>
                <a:cs typeface="Malgun Gothic"/>
              </a:rPr>
              <a:t>KPMG</a:t>
            </a:r>
            <a:r>
              <a:rPr lang="ko-KR" altLang="en-US" sz="1100" spc="-30" dirty="0">
                <a:gradFill>
                  <a:gsLst>
                    <a:gs pos="0">
                      <a:schemeClr val="tx1">
                        <a:lumMod val="85000"/>
                        <a:lumOff val="15000"/>
                      </a:schemeClr>
                    </a:gs>
                    <a:gs pos="100000">
                      <a:schemeClr val="tx1">
                        <a:lumMod val="85000"/>
                        <a:lumOff val="15000"/>
                      </a:schemeClr>
                    </a:gs>
                  </a:gsLst>
                  <a:lin ang="5400000" scaled="1"/>
                </a:gradFill>
                <a:latin typeface="KoPub돋움체 Medium" panose="00000600000000000000" pitchFamily="2" charset="-127"/>
                <a:ea typeface="KoPub돋움체 Medium" panose="00000600000000000000" pitchFamily="2" charset="-127"/>
                <a:cs typeface="Malgun Gothic"/>
              </a:rPr>
              <a:t>는 </a:t>
            </a:r>
            <a:r>
              <a:rPr lang="en-US" altLang="ko-KR" sz="1100" spc="-30" dirty="0">
                <a:gradFill>
                  <a:gsLst>
                    <a:gs pos="0">
                      <a:schemeClr val="tx1">
                        <a:lumMod val="85000"/>
                        <a:lumOff val="15000"/>
                      </a:schemeClr>
                    </a:gs>
                    <a:gs pos="100000">
                      <a:schemeClr val="tx1">
                        <a:lumMod val="85000"/>
                        <a:lumOff val="15000"/>
                      </a:schemeClr>
                    </a:gs>
                  </a:gsLst>
                  <a:lin ang="5400000" scaled="1"/>
                </a:gradFill>
                <a:latin typeface="KoPub돋움체 Medium" panose="00000600000000000000" pitchFamily="2" charset="-127"/>
                <a:ea typeface="KoPub돋움체 Medium" panose="00000600000000000000" pitchFamily="2" charset="-127"/>
                <a:cs typeface="Malgun Gothic"/>
              </a:rPr>
              <a:t>PEF</a:t>
            </a:r>
            <a:r>
              <a:rPr lang="ko-KR" altLang="en-US" sz="1100" spc="-30" dirty="0">
                <a:gradFill>
                  <a:gsLst>
                    <a:gs pos="0">
                      <a:schemeClr val="tx1">
                        <a:lumMod val="85000"/>
                        <a:lumOff val="15000"/>
                      </a:schemeClr>
                    </a:gs>
                    <a:gs pos="100000">
                      <a:schemeClr val="tx1">
                        <a:lumMod val="85000"/>
                        <a:lumOff val="15000"/>
                      </a:schemeClr>
                    </a:gs>
                  </a:gsLst>
                  <a:lin ang="5400000" scaled="1"/>
                </a:gradFill>
                <a:latin typeface="KoPub돋움체 Medium" panose="00000600000000000000" pitchFamily="2" charset="-127"/>
                <a:ea typeface="KoPub돋움체 Medium" panose="00000600000000000000" pitchFamily="2" charset="-127"/>
                <a:cs typeface="Malgun Gothic"/>
              </a:rPr>
              <a:t>의 컨티뉴에이션 펀드 결성 및 이관과 관련하여</a:t>
            </a:r>
            <a:r>
              <a:rPr lang="en-US" altLang="ko-KR" sz="1100" spc="-30" dirty="0">
                <a:gradFill>
                  <a:gsLst>
                    <a:gs pos="0">
                      <a:schemeClr val="tx1">
                        <a:lumMod val="85000"/>
                        <a:lumOff val="15000"/>
                      </a:schemeClr>
                    </a:gs>
                    <a:gs pos="100000">
                      <a:schemeClr val="tx1">
                        <a:lumMod val="85000"/>
                        <a:lumOff val="15000"/>
                      </a:schemeClr>
                    </a:gs>
                  </a:gsLst>
                  <a:lin ang="5400000" scaled="1"/>
                </a:gradFill>
                <a:latin typeface="KoPub돋움체 Medium" panose="00000600000000000000" pitchFamily="2" charset="-127"/>
                <a:ea typeface="KoPub돋움체 Medium" panose="00000600000000000000" pitchFamily="2" charset="-127"/>
                <a:cs typeface="Malgun Gothic"/>
              </a:rPr>
              <a:t> </a:t>
            </a:r>
            <a:r>
              <a:rPr lang="ko-KR" altLang="en-US" sz="1100" spc="-30" dirty="0">
                <a:gradFill>
                  <a:gsLst>
                    <a:gs pos="0">
                      <a:schemeClr val="tx1">
                        <a:lumMod val="85000"/>
                        <a:lumOff val="15000"/>
                      </a:schemeClr>
                    </a:gs>
                    <a:gs pos="100000">
                      <a:schemeClr val="tx1">
                        <a:lumMod val="85000"/>
                        <a:lumOff val="15000"/>
                      </a:schemeClr>
                    </a:gs>
                  </a:gsLst>
                  <a:lin ang="5400000" scaled="1"/>
                </a:gradFill>
                <a:latin typeface="KoPub돋움체 Medium" panose="00000600000000000000" pitchFamily="2" charset="-127"/>
                <a:ea typeface="KoPub돋움체 Medium" panose="00000600000000000000" pitchFamily="2" charset="-127"/>
                <a:cs typeface="Malgun Gothic"/>
              </a:rPr>
              <a:t>최적의 자문 서비스를 제공할 수 있는 전문성과</a:t>
            </a:r>
            <a:r>
              <a:rPr lang="en-US" altLang="ko-KR" sz="1100" spc="-30" dirty="0">
                <a:gradFill>
                  <a:gsLst>
                    <a:gs pos="0">
                      <a:schemeClr val="tx1">
                        <a:lumMod val="85000"/>
                        <a:lumOff val="15000"/>
                      </a:schemeClr>
                    </a:gs>
                    <a:gs pos="100000">
                      <a:schemeClr val="tx1">
                        <a:lumMod val="85000"/>
                        <a:lumOff val="15000"/>
                      </a:schemeClr>
                    </a:gs>
                  </a:gsLst>
                  <a:lin ang="5400000" scaled="1"/>
                </a:gradFill>
                <a:latin typeface="KoPub돋움체 Medium" panose="00000600000000000000" pitchFamily="2" charset="-127"/>
                <a:ea typeface="KoPub돋움체 Medium" panose="00000600000000000000" pitchFamily="2" charset="-127"/>
                <a:cs typeface="Malgun Gothic"/>
              </a:rPr>
              <a:t> </a:t>
            </a:r>
            <a:r>
              <a:rPr lang="ko-KR" altLang="en-US" sz="1100" spc="-30" dirty="0">
                <a:gradFill>
                  <a:gsLst>
                    <a:gs pos="0">
                      <a:schemeClr val="tx1">
                        <a:lumMod val="85000"/>
                        <a:lumOff val="15000"/>
                      </a:schemeClr>
                    </a:gs>
                    <a:gs pos="100000">
                      <a:schemeClr val="tx1">
                        <a:lumMod val="85000"/>
                        <a:lumOff val="15000"/>
                      </a:schemeClr>
                    </a:gs>
                  </a:gsLst>
                  <a:lin ang="5400000" scaled="1"/>
                </a:gradFill>
                <a:latin typeface="KoPub돋움체 Medium" panose="00000600000000000000" pitchFamily="2" charset="-127"/>
                <a:ea typeface="KoPub돋움체 Medium" panose="00000600000000000000" pitchFamily="2" charset="-127"/>
                <a:cs typeface="Malgun Gothic"/>
              </a:rPr>
              <a:t>업무 경험을 보유하고 있습니다</a:t>
            </a:r>
            <a:r>
              <a:rPr lang="en-US" altLang="ko-KR" sz="1100" spc="-30" dirty="0">
                <a:gradFill>
                  <a:gsLst>
                    <a:gs pos="0">
                      <a:schemeClr val="tx1">
                        <a:lumMod val="85000"/>
                        <a:lumOff val="15000"/>
                      </a:schemeClr>
                    </a:gs>
                    <a:gs pos="100000">
                      <a:schemeClr val="tx1">
                        <a:lumMod val="85000"/>
                        <a:lumOff val="15000"/>
                      </a:schemeClr>
                    </a:gs>
                  </a:gsLst>
                  <a:lin ang="5400000" scaled="1"/>
                </a:gradFill>
                <a:latin typeface="KoPub돋움체 Medium" panose="00000600000000000000" pitchFamily="2" charset="-127"/>
                <a:ea typeface="KoPub돋움체 Medium" panose="00000600000000000000" pitchFamily="2" charset="-127"/>
                <a:cs typeface="Malgun Gothic"/>
              </a:rPr>
              <a:t>.</a:t>
            </a:r>
          </a:p>
        </p:txBody>
      </p:sp>
      <p:grpSp>
        <p:nvGrpSpPr>
          <p:cNvPr id="14" name="그룹 13">
            <a:extLst>
              <a:ext uri="{FF2B5EF4-FFF2-40B4-BE49-F238E27FC236}">
                <a16:creationId xmlns:a16="http://schemas.microsoft.com/office/drawing/2014/main" id="{FC48EDFC-76D7-DC00-B72F-5488962CF9F3}"/>
              </a:ext>
            </a:extLst>
          </p:cNvPr>
          <p:cNvGrpSpPr/>
          <p:nvPr/>
        </p:nvGrpSpPr>
        <p:grpSpPr>
          <a:xfrm>
            <a:off x="333376" y="3128930"/>
            <a:ext cx="6191249" cy="1042150"/>
            <a:chOff x="333376" y="2088286"/>
            <a:chExt cx="6191249" cy="1042150"/>
          </a:xfrm>
        </p:grpSpPr>
        <p:sp>
          <p:nvSpPr>
            <p:cNvPr id="11" name="사각형: 둥근 모서리 10">
              <a:extLst>
                <a:ext uri="{FF2B5EF4-FFF2-40B4-BE49-F238E27FC236}">
                  <a16:creationId xmlns:a16="http://schemas.microsoft.com/office/drawing/2014/main" id="{7CE63D7A-D4D1-656D-9AE0-AB00F3FE0109}"/>
                </a:ext>
              </a:extLst>
            </p:cNvPr>
            <p:cNvSpPr/>
            <p:nvPr/>
          </p:nvSpPr>
          <p:spPr>
            <a:xfrm>
              <a:off x="333376" y="2088286"/>
              <a:ext cx="6191249" cy="1042150"/>
            </a:xfrm>
            <a:prstGeom prst="roundRect">
              <a:avLst>
                <a:gd name="adj" fmla="val 10269"/>
              </a:avLst>
            </a:prstGeom>
            <a:solidFill>
              <a:schemeClr val="bg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tLang="ko-KR" sz="1100" dirty="0">
                <a:solidFill>
                  <a:schemeClr val="accent3"/>
                </a:solidFill>
                <a:latin typeface="KoPub돋움체 Medium" panose="02020603020101020101" pitchFamily="18" charset="-127"/>
                <a:ea typeface="KoPub돋움체 Medium" panose="02020603020101020101" pitchFamily="18" charset="-127"/>
              </a:endParaRPr>
            </a:p>
          </p:txBody>
        </p:sp>
        <p:sp>
          <p:nvSpPr>
            <p:cNvPr id="7" name="사각형: 둥근 모서리 6">
              <a:extLst>
                <a:ext uri="{FF2B5EF4-FFF2-40B4-BE49-F238E27FC236}">
                  <a16:creationId xmlns:a16="http://schemas.microsoft.com/office/drawing/2014/main" id="{A95E5B63-1DCF-585F-8B5C-10D39322259E}"/>
                </a:ext>
              </a:extLst>
            </p:cNvPr>
            <p:cNvSpPr/>
            <p:nvPr/>
          </p:nvSpPr>
          <p:spPr>
            <a:xfrm>
              <a:off x="453111" y="2204004"/>
              <a:ext cx="798174" cy="798174"/>
            </a:xfrm>
            <a:prstGeom prst="roundRect">
              <a:avLst/>
            </a:prstGeom>
            <a:solidFill>
              <a:srgbClr val="00338D"/>
            </a:solidFill>
            <a:ln w="19050">
              <a:solidFill>
                <a:srgbClr val="1E49E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100" dirty="0">
                <a:solidFill>
                  <a:schemeClr val="accent3"/>
                </a:solidFill>
                <a:latin typeface="KoPub돋움체 Medium" panose="02020603020101020101" pitchFamily="18" charset="-127"/>
                <a:ea typeface="KoPub돋움체 Medium" panose="02020603020101020101" pitchFamily="18" charset="-127"/>
              </a:endParaRPr>
            </a:p>
          </p:txBody>
        </p:sp>
        <p:sp>
          <p:nvSpPr>
            <p:cNvPr id="8" name="사각형: 둥근 모서리 7">
              <a:extLst>
                <a:ext uri="{FF2B5EF4-FFF2-40B4-BE49-F238E27FC236}">
                  <a16:creationId xmlns:a16="http://schemas.microsoft.com/office/drawing/2014/main" id="{81AF16E2-A9D3-4A53-9A66-D8FE8A6FBAD2}"/>
                </a:ext>
              </a:extLst>
            </p:cNvPr>
            <p:cNvSpPr/>
            <p:nvPr/>
          </p:nvSpPr>
          <p:spPr>
            <a:xfrm>
              <a:off x="1307492" y="2225298"/>
              <a:ext cx="4998283" cy="360000"/>
            </a:xfrm>
            <a:prstGeom prst="roundRect">
              <a:avLst>
                <a:gd name="adj" fmla="val 0"/>
              </a:avLst>
            </a:prstGeom>
            <a:noFill/>
          </p:spPr>
          <p:txBody>
            <a:bodyPr wrap="square" lIns="144000" tIns="0" rIns="0" bIns="0" anchor="ctr"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20" normalizeH="0" baseline="0" noProof="0" dirty="0">
                  <a:ln>
                    <a:solidFill>
                      <a:srgbClr val="005EB8">
                        <a:alpha val="0"/>
                      </a:srgbClr>
                    </a:solidFill>
                  </a:ln>
                  <a:solidFill>
                    <a:srgbClr val="00338D"/>
                  </a:solidFill>
                  <a:effectLst/>
                  <a:uLnTx/>
                  <a:uFillTx/>
                  <a:latin typeface="KoPub돋움체 Bold" panose="02020603020101020101" pitchFamily="18" charset="-127"/>
                  <a:ea typeface="KoPub돋움체 Bold" panose="02020603020101020101" pitchFamily="18" charset="-127"/>
                  <a:cs typeface="+mn-cs"/>
                </a:rPr>
                <a:t>성공적 컨티뉴에이션 펀드 결성 및 지원 업무에 대한 </a:t>
              </a:r>
              <a:r>
                <a:rPr lang="ko-KR" altLang="en-US" sz="1200" spc="-20" dirty="0">
                  <a:ln>
                    <a:solidFill>
                      <a:srgbClr val="005EB8">
                        <a:alpha val="0"/>
                      </a:srgbClr>
                    </a:solidFill>
                  </a:ln>
                  <a:solidFill>
                    <a:srgbClr val="00338D"/>
                  </a:solidFill>
                  <a:latin typeface="KoPub돋움체 Bold" panose="02020603020101020101" pitchFamily="18" charset="-127"/>
                  <a:ea typeface="KoPub돋움체 Bold" panose="02020603020101020101" pitchFamily="18" charset="-127"/>
                </a:rPr>
                <a:t>전문성 보유</a:t>
              </a:r>
              <a:endParaRPr kumimoji="0" lang="ko-KR" altLang="en-US" sz="1200" b="0" i="0" u="none" strike="noStrike" kern="1200" cap="none" spc="-20" normalizeH="0" baseline="0" noProof="0" dirty="0">
                <a:ln>
                  <a:solidFill>
                    <a:srgbClr val="005EB8">
                      <a:alpha val="0"/>
                    </a:srgbClr>
                  </a:solidFill>
                </a:ln>
                <a:solidFill>
                  <a:srgbClr val="00338D"/>
                </a:solidFill>
                <a:effectLst/>
                <a:uLnTx/>
                <a:uFillTx/>
                <a:latin typeface="KoPub돋움체 Bold" panose="02020603020101020101" pitchFamily="18" charset="-127"/>
                <a:ea typeface="KoPub돋움체 Bold" panose="02020603020101020101" pitchFamily="18" charset="-127"/>
                <a:cs typeface="+mn-cs"/>
              </a:endParaRPr>
            </a:p>
          </p:txBody>
        </p:sp>
        <p:sp>
          <p:nvSpPr>
            <p:cNvPr id="9" name="Rectangle 5">
              <a:extLst>
                <a:ext uri="{FF2B5EF4-FFF2-40B4-BE49-F238E27FC236}">
                  <a16:creationId xmlns:a16="http://schemas.microsoft.com/office/drawing/2014/main" id="{5B150C44-9B4C-2D88-C4A6-C289792310A6}"/>
                </a:ext>
              </a:extLst>
            </p:cNvPr>
            <p:cNvSpPr>
              <a:spLocks noChangeArrowheads="1"/>
            </p:cNvSpPr>
            <p:nvPr/>
          </p:nvSpPr>
          <p:spPr bwMode="auto">
            <a:xfrm>
              <a:off x="1459546" y="2599351"/>
              <a:ext cx="4741020" cy="342979"/>
            </a:xfrm>
            <a:prstGeom prst="rect">
              <a:avLst/>
            </a:prstGeom>
            <a:noFill/>
            <a:ln w="12700">
              <a:noFill/>
              <a:miter lim="800000"/>
              <a:headEnd/>
              <a:tailEnd/>
            </a:ln>
          </p:spPr>
          <p:txBody>
            <a:bodyPr wrap="square" lIns="0" tIns="0" rIns="0" bIns="44450">
              <a:spAutoFit/>
            </a:bodyPr>
            <a:lstStyle/>
            <a:p>
              <a:pPr marL="171450" marR="0" lvl="0" indent="-171450" algn="l" defTabSz="520700" rtl="0" eaLnBrk="0" fontAlgn="auto" latinLnBrk="0" hangingPunct="0">
                <a:lnSpc>
                  <a:spcPct val="110000"/>
                </a:lnSpc>
                <a:spcBef>
                  <a:spcPts val="0"/>
                </a:spcBef>
                <a:spcAft>
                  <a:spcPts val="600"/>
                </a:spcAft>
                <a:buClr>
                  <a:schemeClr val="accent2"/>
                </a:buClr>
                <a:buSzTx/>
                <a:buFont typeface="KoPub돋움체 Medium" panose="00000600000000000000" pitchFamily="2" charset="-127"/>
                <a:buChar char="▶"/>
                <a:tabLst/>
                <a:defRPr/>
              </a:pPr>
              <a:r>
                <a:rPr lang="ko-KR" altLang="en-US" sz="90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감사</a:t>
              </a:r>
              <a:r>
                <a:rPr kumimoji="0" lang="en-US" altLang="ko-KR" sz="900" b="0" i="0" u="none" strike="noStrike" kern="1200" cap="none" spc="-20" normalizeH="0" baseline="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900" b="0" i="0" u="none" strike="noStrike" kern="1200" cap="none" spc="-20" normalizeH="0" baseline="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전략컨설팅</a:t>
              </a:r>
              <a:r>
                <a:rPr kumimoji="0" lang="en-US" altLang="ko-KR" sz="900" b="0" i="0" u="none" strike="noStrike" kern="1200" cap="none" spc="-20" normalizeH="0" baseline="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900" b="0" i="0" u="none" strike="noStrike" kern="1200" cap="none" spc="-20" normalizeH="0" baseline="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기업금융</a:t>
              </a:r>
              <a:r>
                <a:rPr kumimoji="0" lang="en-US" altLang="ko-KR" sz="900" b="0" i="0" u="none" strike="noStrike" kern="1200" cap="none" spc="-20" normalizeH="0" baseline="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900" b="0" i="0" u="none" strike="noStrike" kern="1200" cap="none" spc="-20" normalizeH="0" baseline="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세무</a:t>
              </a:r>
              <a:r>
                <a:rPr kumimoji="0" lang="en-US" altLang="ko-KR" sz="900" b="0" i="0" u="none" strike="noStrike" kern="1200" cap="none" spc="-20" normalizeH="0" baseline="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lang="ko-KR" altLang="en-US" sz="90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재무실사</a:t>
              </a:r>
              <a:r>
                <a:rPr lang="en-US" altLang="ko-KR" sz="90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90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기업가치평가 등 </a:t>
              </a:r>
              <a:r>
                <a:rPr kumimoji="0" lang="ko-KR" altLang="en-US" sz="900" b="0" i="0" u="none" strike="noStrike" kern="1200" cap="none" spc="-20" normalizeH="0" baseline="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컨티뉴에이션 펀드 결성 및 이관 등을 위한 핵심 업무 영역에서의</a:t>
              </a:r>
              <a:r>
                <a:rPr kumimoji="0" lang="en-US" altLang="ko-KR" sz="900" b="0" i="0" u="none" strike="noStrike" kern="1200" cap="none" spc="-20" normalizeH="0" baseline="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lang="ko-KR" altLang="en-US" sz="90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전문서비스</a:t>
              </a:r>
              <a:r>
                <a:rPr kumimoji="0" lang="ko-KR" altLang="en-US" sz="900" b="0" i="0" u="none" strike="noStrike" kern="1200" cap="none" spc="-20" normalizeH="0" baseline="0" noProof="0" dirty="0">
                  <a:ln>
                    <a:solidFill>
                      <a:srgbClr val="005EB8">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제공</a:t>
              </a:r>
            </a:p>
          </p:txBody>
        </p:sp>
        <p:pic>
          <p:nvPicPr>
            <p:cNvPr id="13" name="그림 12" descr="폰트, 텍스트, 그래픽, 로고이(가) 표시된 사진&#10;&#10;자동 생성된 설명">
              <a:extLst>
                <a:ext uri="{FF2B5EF4-FFF2-40B4-BE49-F238E27FC236}">
                  <a16:creationId xmlns:a16="http://schemas.microsoft.com/office/drawing/2014/main" id="{1999179B-1751-F192-1F96-CCA8CFF0FED0}"/>
                </a:ext>
              </a:extLst>
            </p:cNvPr>
            <p:cNvPicPr>
              <a:picLocks noChangeAspect="1"/>
            </p:cNvPicPr>
            <p:nvPr/>
          </p:nvPicPr>
          <p:blipFill>
            <a:blip r:embed="rId4"/>
            <a:stretch>
              <a:fillRect/>
            </a:stretch>
          </p:blipFill>
          <p:spPr>
            <a:xfrm>
              <a:off x="542346" y="2752744"/>
              <a:ext cx="619704" cy="139688"/>
            </a:xfrm>
            <a:prstGeom prst="rect">
              <a:avLst/>
            </a:prstGeom>
          </p:spPr>
        </p:pic>
      </p:grpSp>
      <p:grpSp>
        <p:nvGrpSpPr>
          <p:cNvPr id="515" name="그룹 514">
            <a:extLst>
              <a:ext uri="{FF2B5EF4-FFF2-40B4-BE49-F238E27FC236}">
                <a16:creationId xmlns:a16="http://schemas.microsoft.com/office/drawing/2014/main" id="{D181F804-34AF-3E31-98F6-7E1540CA4310}"/>
              </a:ext>
            </a:extLst>
          </p:cNvPr>
          <p:cNvGrpSpPr/>
          <p:nvPr/>
        </p:nvGrpSpPr>
        <p:grpSpPr>
          <a:xfrm>
            <a:off x="333376" y="4354118"/>
            <a:ext cx="6191249" cy="1042150"/>
            <a:chOff x="333376" y="3351602"/>
            <a:chExt cx="6191249" cy="1042150"/>
          </a:xfrm>
        </p:grpSpPr>
        <p:grpSp>
          <p:nvGrpSpPr>
            <p:cNvPr id="15" name="그룹 14">
              <a:extLst>
                <a:ext uri="{FF2B5EF4-FFF2-40B4-BE49-F238E27FC236}">
                  <a16:creationId xmlns:a16="http://schemas.microsoft.com/office/drawing/2014/main" id="{21FD1426-90D5-9386-9968-B427CDB3BD6A}"/>
                </a:ext>
              </a:extLst>
            </p:cNvPr>
            <p:cNvGrpSpPr/>
            <p:nvPr/>
          </p:nvGrpSpPr>
          <p:grpSpPr>
            <a:xfrm>
              <a:off x="333376" y="3351602"/>
              <a:ext cx="6191249" cy="1042150"/>
              <a:chOff x="333376" y="2088286"/>
              <a:chExt cx="6191249" cy="1042150"/>
            </a:xfrm>
          </p:grpSpPr>
          <p:sp>
            <p:nvSpPr>
              <p:cNvPr id="16" name="사각형: 둥근 모서리 15">
                <a:extLst>
                  <a:ext uri="{FF2B5EF4-FFF2-40B4-BE49-F238E27FC236}">
                    <a16:creationId xmlns:a16="http://schemas.microsoft.com/office/drawing/2014/main" id="{43EB24B8-899E-C2D0-BCDE-5EFBD954C373}"/>
                  </a:ext>
                </a:extLst>
              </p:cNvPr>
              <p:cNvSpPr/>
              <p:nvPr/>
            </p:nvSpPr>
            <p:spPr>
              <a:xfrm>
                <a:off x="333376" y="2088286"/>
                <a:ext cx="6191249" cy="1042150"/>
              </a:xfrm>
              <a:prstGeom prst="roundRect">
                <a:avLst>
                  <a:gd name="adj" fmla="val 10269"/>
                </a:avLst>
              </a:prstGeom>
              <a:solidFill>
                <a:schemeClr val="bg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tLang="ko-KR" sz="1100" dirty="0">
                  <a:solidFill>
                    <a:schemeClr val="accent3"/>
                  </a:solidFill>
                  <a:latin typeface="KoPub돋움체 Medium" panose="02020603020101020101" pitchFamily="18" charset="-127"/>
                  <a:ea typeface="KoPub돋움체 Medium" panose="02020603020101020101" pitchFamily="18" charset="-127"/>
                </a:endParaRPr>
              </a:p>
            </p:txBody>
          </p:sp>
          <p:sp>
            <p:nvSpPr>
              <p:cNvPr id="17" name="사각형: 둥근 모서리 16">
                <a:extLst>
                  <a:ext uri="{FF2B5EF4-FFF2-40B4-BE49-F238E27FC236}">
                    <a16:creationId xmlns:a16="http://schemas.microsoft.com/office/drawing/2014/main" id="{E821C0FA-A7B9-A54B-7410-F25CCEB0361E}"/>
                  </a:ext>
                </a:extLst>
              </p:cNvPr>
              <p:cNvSpPr/>
              <p:nvPr/>
            </p:nvSpPr>
            <p:spPr>
              <a:xfrm>
                <a:off x="453111" y="2204004"/>
                <a:ext cx="798174" cy="798174"/>
              </a:xfrm>
              <a:prstGeom prst="roundRect">
                <a:avLst/>
              </a:prstGeom>
              <a:solidFill>
                <a:srgbClr val="00338D"/>
              </a:solidFill>
              <a:ln w="19050">
                <a:solidFill>
                  <a:srgbClr val="1E49E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100" dirty="0">
                  <a:solidFill>
                    <a:schemeClr val="accent3"/>
                  </a:solidFill>
                  <a:latin typeface="KoPub돋움체 Medium" panose="02020603020101020101" pitchFamily="18" charset="-127"/>
                  <a:ea typeface="KoPub돋움체 Medium" panose="02020603020101020101" pitchFamily="18" charset="-127"/>
                </a:endParaRPr>
              </a:p>
            </p:txBody>
          </p:sp>
          <p:sp>
            <p:nvSpPr>
              <p:cNvPr id="18" name="사각형: 둥근 모서리 17">
                <a:extLst>
                  <a:ext uri="{FF2B5EF4-FFF2-40B4-BE49-F238E27FC236}">
                    <a16:creationId xmlns:a16="http://schemas.microsoft.com/office/drawing/2014/main" id="{53259030-0FFC-28AC-F9D5-744461EADCB9}"/>
                  </a:ext>
                </a:extLst>
              </p:cNvPr>
              <p:cNvSpPr/>
              <p:nvPr/>
            </p:nvSpPr>
            <p:spPr>
              <a:xfrm>
                <a:off x="1307492" y="2212763"/>
                <a:ext cx="4998283" cy="360000"/>
              </a:xfrm>
              <a:prstGeom prst="roundRect">
                <a:avLst>
                  <a:gd name="adj" fmla="val 0"/>
                </a:avLst>
              </a:prstGeom>
              <a:noFill/>
            </p:spPr>
            <p:txBody>
              <a:bodyPr wrap="square" lIns="14400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solidFill>
                        <a:srgbClr val="005EB8">
                          <a:alpha val="0"/>
                        </a:srgbClr>
                      </a:solidFill>
                    </a:ln>
                    <a:solidFill>
                      <a:srgbClr val="00338D"/>
                    </a:solidFill>
                    <a:effectLst/>
                    <a:uLnTx/>
                    <a:uFillTx/>
                    <a:latin typeface="KoPub돋움체 Bold" panose="02020603020101020101" pitchFamily="18" charset="-127"/>
                    <a:ea typeface="KoPub돋움체 Bold" panose="02020603020101020101" pitchFamily="18" charset="-127"/>
                    <a:cs typeface="+mn-cs"/>
                  </a:rPr>
                  <a:t>국내 및 글로벌 투자자 네트워크 기반 </a:t>
                </a:r>
                <a:r>
                  <a:rPr kumimoji="0" lang="en-US" altLang="ko-KR" sz="1200" b="0" i="0" u="none" strike="noStrike" kern="1200" cap="none" spc="0" normalizeH="0" baseline="0" noProof="0" dirty="0">
                    <a:ln>
                      <a:solidFill>
                        <a:srgbClr val="005EB8">
                          <a:alpha val="0"/>
                        </a:srgbClr>
                      </a:solidFill>
                    </a:ln>
                    <a:solidFill>
                      <a:srgbClr val="00338D"/>
                    </a:solidFill>
                    <a:effectLst/>
                    <a:uLnTx/>
                    <a:uFillTx/>
                    <a:latin typeface="KoPub돋움체 Bold" panose="02020603020101020101" pitchFamily="18" charset="-127"/>
                    <a:ea typeface="KoPub돋움체 Bold" panose="02020603020101020101" pitchFamily="18" charset="-127"/>
                    <a:cs typeface="+mn-cs"/>
                  </a:rPr>
                  <a:t>LP </a:t>
                </a:r>
                <a:r>
                  <a:rPr kumimoji="0" lang="ko-KR" altLang="en-US" sz="1200" b="0" i="0" u="none" strike="noStrike" kern="1200" cap="none" spc="0" normalizeH="0" baseline="0" noProof="0" dirty="0">
                    <a:ln>
                      <a:solidFill>
                        <a:srgbClr val="005EB8">
                          <a:alpha val="0"/>
                        </a:srgbClr>
                      </a:solidFill>
                    </a:ln>
                    <a:solidFill>
                      <a:srgbClr val="00338D"/>
                    </a:solidFill>
                    <a:effectLst/>
                    <a:uLnTx/>
                    <a:uFillTx/>
                    <a:latin typeface="KoPub돋움체 Bold" panose="02020603020101020101" pitchFamily="18" charset="-127"/>
                    <a:ea typeface="KoPub돋움체 Bold" panose="02020603020101020101" pitchFamily="18" charset="-127"/>
                    <a:cs typeface="+mn-cs"/>
                  </a:rPr>
                  <a:t>투자자 발굴 지원</a:t>
                </a:r>
              </a:p>
            </p:txBody>
          </p:sp>
          <p:sp>
            <p:nvSpPr>
              <p:cNvPr id="19" name="Rectangle 5">
                <a:extLst>
                  <a:ext uri="{FF2B5EF4-FFF2-40B4-BE49-F238E27FC236}">
                    <a16:creationId xmlns:a16="http://schemas.microsoft.com/office/drawing/2014/main" id="{B25FAECC-E1F0-2F5E-5D60-1672AB108AB4}"/>
                  </a:ext>
                </a:extLst>
              </p:cNvPr>
              <p:cNvSpPr>
                <a:spLocks noChangeArrowheads="1"/>
              </p:cNvSpPr>
              <p:nvPr/>
            </p:nvSpPr>
            <p:spPr bwMode="auto">
              <a:xfrm>
                <a:off x="1459545" y="2584309"/>
                <a:ext cx="4788000" cy="342979"/>
              </a:xfrm>
              <a:prstGeom prst="rect">
                <a:avLst/>
              </a:prstGeom>
              <a:noFill/>
              <a:ln w="12700">
                <a:noFill/>
                <a:miter lim="800000"/>
                <a:headEnd/>
                <a:tailEnd/>
              </a:ln>
            </p:spPr>
            <p:txBody>
              <a:bodyPr wrap="square" lIns="0" tIns="0" rIns="0" bIns="44450">
                <a:spAutoFit/>
              </a:bodyPr>
              <a:lstStyle/>
              <a:p>
                <a:pPr marL="171450" indent="-171450" defTabSz="520700" eaLnBrk="0" hangingPunct="0">
                  <a:lnSpc>
                    <a:spcPct val="110000"/>
                  </a:lnSpc>
                  <a:spcAft>
                    <a:spcPts val="600"/>
                  </a:spcAft>
                  <a:buClr>
                    <a:schemeClr val="accent2"/>
                  </a:buClr>
                  <a:buFont typeface="KoPub돋움체 Medium" panose="00000600000000000000" pitchFamily="2" charset="-127"/>
                  <a:buChar char="▶"/>
                </a:pPr>
                <a:r>
                  <a:rPr lang="ko-KR" altLang="en-US" sz="90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광범위한 감사고객</a:t>
                </a:r>
                <a:r>
                  <a:rPr lang="en-US" altLang="ko-KR" sz="90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 </a:t>
                </a:r>
                <a:r>
                  <a:rPr lang="ko-KR" altLang="en-US" sz="90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풍부한 </a:t>
                </a:r>
                <a:r>
                  <a:rPr lang="en-US" altLang="ko-KR" sz="90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M&amp;A </a:t>
                </a:r>
                <a:r>
                  <a:rPr lang="ko-KR" altLang="en-US" sz="90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자문 경험을 바탕으로 구축된 국내 및 해외 재무적 〮 전략적 투자자 네트워크 기반 최적의 신규 </a:t>
                </a:r>
                <a:r>
                  <a:rPr lang="en-US" altLang="ko-KR" sz="90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LP </a:t>
                </a:r>
                <a:r>
                  <a:rPr lang="ko-KR" altLang="en-US" sz="90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투자자 발굴 지원 가능</a:t>
                </a:r>
              </a:p>
            </p:txBody>
          </p:sp>
        </p:grpSp>
        <p:grpSp>
          <p:nvGrpSpPr>
            <p:cNvPr id="129" name="그룹 128">
              <a:extLst>
                <a:ext uri="{FF2B5EF4-FFF2-40B4-BE49-F238E27FC236}">
                  <a16:creationId xmlns:a16="http://schemas.microsoft.com/office/drawing/2014/main" id="{5940BFF4-BA71-8A2F-0A59-AFACF693944A}"/>
                </a:ext>
              </a:extLst>
            </p:cNvPr>
            <p:cNvGrpSpPr/>
            <p:nvPr/>
          </p:nvGrpSpPr>
          <p:grpSpPr>
            <a:xfrm>
              <a:off x="626635" y="3636502"/>
              <a:ext cx="475332" cy="459810"/>
              <a:chOff x="3130575" y="4660105"/>
              <a:chExt cx="600816" cy="581196"/>
            </a:xfrm>
          </p:grpSpPr>
          <p:sp>
            <p:nvSpPr>
              <p:cNvPr id="503" name="자유형: 도형 502">
                <a:extLst>
                  <a:ext uri="{FF2B5EF4-FFF2-40B4-BE49-F238E27FC236}">
                    <a16:creationId xmlns:a16="http://schemas.microsoft.com/office/drawing/2014/main" id="{A8FF52AA-F6C0-2EA2-E04F-49607A02157F}"/>
                  </a:ext>
                </a:extLst>
              </p:cNvPr>
              <p:cNvSpPr/>
              <p:nvPr/>
            </p:nvSpPr>
            <p:spPr>
              <a:xfrm>
                <a:off x="3216687" y="5026373"/>
                <a:ext cx="514704" cy="214928"/>
              </a:xfrm>
              <a:custGeom>
                <a:avLst/>
                <a:gdLst>
                  <a:gd name="connsiteX0" fmla="*/ 0 w 514704"/>
                  <a:gd name="connsiteY0" fmla="*/ 172942 h 214928"/>
                  <a:gd name="connsiteX1" fmla="*/ 103156 w 514704"/>
                  <a:gd name="connsiteY1" fmla="*/ 183039 h 214928"/>
                  <a:gd name="connsiteX2" fmla="*/ 106775 w 514704"/>
                  <a:gd name="connsiteY2" fmla="*/ 184468 h 214928"/>
                  <a:gd name="connsiteX3" fmla="*/ 108680 w 514704"/>
                  <a:gd name="connsiteY3" fmla="*/ 185230 h 214928"/>
                  <a:gd name="connsiteX4" fmla="*/ 108680 w 514704"/>
                  <a:gd name="connsiteY4" fmla="*/ 185230 h 214928"/>
                  <a:gd name="connsiteX5" fmla="*/ 146971 w 514704"/>
                  <a:gd name="connsiteY5" fmla="*/ 199136 h 214928"/>
                  <a:gd name="connsiteX6" fmla="*/ 249746 w 514704"/>
                  <a:gd name="connsiteY6" fmla="*/ 213995 h 214928"/>
                  <a:gd name="connsiteX7" fmla="*/ 417005 w 514704"/>
                  <a:gd name="connsiteY7" fmla="*/ 125984 h 214928"/>
                  <a:gd name="connsiteX8" fmla="*/ 508159 w 514704"/>
                  <a:gd name="connsiteY8" fmla="*/ 4826 h 214928"/>
                  <a:gd name="connsiteX9" fmla="*/ 374142 w 514704"/>
                  <a:gd name="connsiteY9" fmla="*/ 66929 h 214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704" h="214928">
                    <a:moveTo>
                      <a:pt x="0" y="172942"/>
                    </a:moveTo>
                    <a:cubicBezTo>
                      <a:pt x="39148" y="171323"/>
                      <a:pt x="74867" y="172466"/>
                      <a:pt x="103156" y="183039"/>
                    </a:cubicBezTo>
                    <a:cubicBezTo>
                      <a:pt x="104394" y="183515"/>
                      <a:pt x="105537" y="183991"/>
                      <a:pt x="106775" y="184468"/>
                    </a:cubicBezTo>
                    <a:cubicBezTo>
                      <a:pt x="107442" y="184753"/>
                      <a:pt x="108109" y="184944"/>
                      <a:pt x="108680" y="185230"/>
                    </a:cubicBezTo>
                    <a:lnTo>
                      <a:pt x="108680" y="185230"/>
                    </a:lnTo>
                    <a:cubicBezTo>
                      <a:pt x="120872" y="189992"/>
                      <a:pt x="133636" y="194564"/>
                      <a:pt x="146971" y="199136"/>
                    </a:cubicBezTo>
                    <a:cubicBezTo>
                      <a:pt x="184690" y="211995"/>
                      <a:pt x="214694" y="217233"/>
                      <a:pt x="249746" y="213995"/>
                    </a:cubicBezTo>
                    <a:cubicBezTo>
                      <a:pt x="292894" y="209899"/>
                      <a:pt x="363379" y="164656"/>
                      <a:pt x="417005" y="125984"/>
                    </a:cubicBezTo>
                    <a:cubicBezTo>
                      <a:pt x="520160" y="51689"/>
                      <a:pt x="523018" y="20828"/>
                      <a:pt x="508159" y="4826"/>
                    </a:cubicBezTo>
                    <a:cubicBezTo>
                      <a:pt x="491490" y="-12986"/>
                      <a:pt x="442627" y="20923"/>
                      <a:pt x="374142" y="66929"/>
                    </a:cubicBezTo>
                  </a:path>
                </a:pathLst>
              </a:custGeom>
              <a:noFill/>
              <a:ln w="14288" cap="rnd">
                <a:solidFill>
                  <a:srgbClr val="FFFFFF"/>
                </a:solidFill>
                <a:prstDash val="solid"/>
                <a:round/>
              </a:ln>
            </p:spPr>
            <p:txBody>
              <a:bodyPr rtlCol="0" anchor="ctr"/>
              <a:lstStyle/>
              <a:p>
                <a:endParaRPr lang="ko-KR" altLang="en-US"/>
              </a:p>
            </p:txBody>
          </p:sp>
          <p:sp>
            <p:nvSpPr>
              <p:cNvPr id="504" name="자유형: 도형 503">
                <a:extLst>
                  <a:ext uri="{FF2B5EF4-FFF2-40B4-BE49-F238E27FC236}">
                    <a16:creationId xmlns:a16="http://schemas.microsoft.com/office/drawing/2014/main" id="{1A7CC436-7AE6-D5E6-914C-E1D2BD597085}"/>
                  </a:ext>
                </a:extLst>
              </p:cNvPr>
              <p:cNvSpPr/>
              <p:nvPr/>
            </p:nvSpPr>
            <p:spPr>
              <a:xfrm>
                <a:off x="3199638" y="5018621"/>
                <a:ext cx="365858" cy="123463"/>
              </a:xfrm>
              <a:custGeom>
                <a:avLst/>
                <a:gdLst>
                  <a:gd name="connsiteX0" fmla="*/ 163068 w 365858"/>
                  <a:gd name="connsiteY0" fmla="*/ 95255 h 123463"/>
                  <a:gd name="connsiteX1" fmla="*/ 242697 w 365858"/>
                  <a:gd name="connsiteY1" fmla="*/ 119354 h 123463"/>
                  <a:gd name="connsiteX2" fmla="*/ 365855 w 365858"/>
                  <a:gd name="connsiteY2" fmla="*/ 105066 h 123463"/>
                  <a:gd name="connsiteX3" fmla="*/ 253270 w 365858"/>
                  <a:gd name="connsiteY3" fmla="*/ 50297 h 123463"/>
                  <a:gd name="connsiteX4" fmla="*/ 130493 w 365858"/>
                  <a:gd name="connsiteY4" fmla="*/ 5 h 123463"/>
                  <a:gd name="connsiteX5" fmla="*/ 47244 w 365858"/>
                  <a:gd name="connsiteY5" fmla="*/ 21532 h 123463"/>
                  <a:gd name="connsiteX6" fmla="*/ 0 w 365858"/>
                  <a:gd name="connsiteY6" fmla="*/ 41344 h 12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5858" h="123463">
                    <a:moveTo>
                      <a:pt x="163068" y="95255"/>
                    </a:moveTo>
                    <a:cubicBezTo>
                      <a:pt x="163068" y="95255"/>
                      <a:pt x="217551" y="115353"/>
                      <a:pt x="242697" y="119354"/>
                    </a:cubicBezTo>
                    <a:cubicBezTo>
                      <a:pt x="279463" y="125259"/>
                      <a:pt x="365474" y="127926"/>
                      <a:pt x="365855" y="105066"/>
                    </a:cubicBezTo>
                    <a:cubicBezTo>
                      <a:pt x="366236" y="81539"/>
                      <a:pt x="326803" y="76301"/>
                      <a:pt x="253270" y="50297"/>
                    </a:cubicBezTo>
                    <a:cubicBezTo>
                      <a:pt x="207074" y="33914"/>
                      <a:pt x="170307" y="386"/>
                      <a:pt x="130493" y="5"/>
                    </a:cubicBezTo>
                    <a:cubicBezTo>
                      <a:pt x="97822" y="-280"/>
                      <a:pt x="69532" y="10959"/>
                      <a:pt x="47244" y="21532"/>
                    </a:cubicBezTo>
                    <a:cubicBezTo>
                      <a:pt x="29909" y="29723"/>
                      <a:pt x="14383" y="36200"/>
                      <a:pt x="0" y="41344"/>
                    </a:cubicBezTo>
                  </a:path>
                </a:pathLst>
              </a:custGeom>
              <a:noFill/>
              <a:ln w="14288" cap="rnd">
                <a:solidFill>
                  <a:srgbClr val="FFFFFF"/>
                </a:solidFill>
                <a:prstDash val="solid"/>
                <a:round/>
              </a:ln>
            </p:spPr>
            <p:txBody>
              <a:bodyPr rtlCol="0" anchor="ctr"/>
              <a:lstStyle/>
              <a:p>
                <a:endParaRPr lang="ko-KR" altLang="en-US"/>
              </a:p>
            </p:txBody>
          </p:sp>
          <p:sp>
            <p:nvSpPr>
              <p:cNvPr id="505" name="자유형: 도형 504">
                <a:extLst>
                  <a:ext uri="{FF2B5EF4-FFF2-40B4-BE49-F238E27FC236}">
                    <a16:creationId xmlns:a16="http://schemas.microsoft.com/office/drawing/2014/main" id="{14FB85AF-C4E0-AFFE-26D7-4479F4CAC4BC}"/>
                  </a:ext>
                </a:extLst>
              </p:cNvPr>
              <p:cNvSpPr/>
              <p:nvPr/>
            </p:nvSpPr>
            <p:spPr>
              <a:xfrm rot="21181200">
                <a:off x="3130575" y="5040367"/>
                <a:ext cx="78105" cy="192786"/>
              </a:xfrm>
              <a:custGeom>
                <a:avLst/>
                <a:gdLst>
                  <a:gd name="connsiteX0" fmla="*/ 23051 w 78105"/>
                  <a:gd name="connsiteY0" fmla="*/ 0 h 192786"/>
                  <a:gd name="connsiteX1" fmla="*/ 55055 w 78105"/>
                  <a:gd name="connsiteY1" fmla="*/ 0 h 192786"/>
                  <a:gd name="connsiteX2" fmla="*/ 78105 w 78105"/>
                  <a:gd name="connsiteY2" fmla="*/ 23051 h 192786"/>
                  <a:gd name="connsiteX3" fmla="*/ 78105 w 78105"/>
                  <a:gd name="connsiteY3" fmla="*/ 169736 h 192786"/>
                  <a:gd name="connsiteX4" fmla="*/ 55055 w 78105"/>
                  <a:gd name="connsiteY4" fmla="*/ 192786 h 192786"/>
                  <a:gd name="connsiteX5" fmla="*/ 23051 w 78105"/>
                  <a:gd name="connsiteY5" fmla="*/ 192786 h 192786"/>
                  <a:gd name="connsiteX6" fmla="*/ 0 w 78105"/>
                  <a:gd name="connsiteY6" fmla="*/ 169736 h 192786"/>
                  <a:gd name="connsiteX7" fmla="*/ 0 w 78105"/>
                  <a:gd name="connsiteY7" fmla="*/ 23051 h 192786"/>
                  <a:gd name="connsiteX8" fmla="*/ 23051 w 78105"/>
                  <a:gd name="connsiteY8" fmla="*/ 0 h 192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105" h="192786">
                    <a:moveTo>
                      <a:pt x="23051" y="0"/>
                    </a:moveTo>
                    <a:lnTo>
                      <a:pt x="55055" y="0"/>
                    </a:lnTo>
                    <a:cubicBezTo>
                      <a:pt x="67723" y="0"/>
                      <a:pt x="78105" y="10287"/>
                      <a:pt x="78105" y="23051"/>
                    </a:cubicBezTo>
                    <a:lnTo>
                      <a:pt x="78105" y="169736"/>
                    </a:lnTo>
                    <a:cubicBezTo>
                      <a:pt x="78105" y="182404"/>
                      <a:pt x="67818" y="192786"/>
                      <a:pt x="55055" y="192786"/>
                    </a:cubicBezTo>
                    <a:lnTo>
                      <a:pt x="23051" y="192786"/>
                    </a:lnTo>
                    <a:cubicBezTo>
                      <a:pt x="10382" y="192786"/>
                      <a:pt x="0" y="182499"/>
                      <a:pt x="0" y="169736"/>
                    </a:cubicBezTo>
                    <a:lnTo>
                      <a:pt x="0" y="23051"/>
                    </a:lnTo>
                    <a:cubicBezTo>
                      <a:pt x="0" y="10382"/>
                      <a:pt x="10287" y="0"/>
                      <a:pt x="23051" y="0"/>
                    </a:cubicBezTo>
                    <a:close/>
                  </a:path>
                </a:pathLst>
              </a:custGeom>
              <a:noFill/>
              <a:ln w="14288" cap="rnd">
                <a:solidFill>
                  <a:srgbClr val="FFFFFF"/>
                </a:solidFill>
                <a:prstDash val="solid"/>
                <a:round/>
              </a:ln>
            </p:spPr>
            <p:txBody>
              <a:bodyPr rtlCol="0" anchor="ctr"/>
              <a:lstStyle/>
              <a:p>
                <a:endParaRPr lang="ko-KR" altLang="en-US"/>
              </a:p>
            </p:txBody>
          </p:sp>
          <p:sp>
            <p:nvSpPr>
              <p:cNvPr id="506" name="자유형: 도형 505">
                <a:extLst>
                  <a:ext uri="{FF2B5EF4-FFF2-40B4-BE49-F238E27FC236}">
                    <a16:creationId xmlns:a16="http://schemas.microsoft.com/office/drawing/2014/main" id="{6534E2A5-A755-8ADE-7297-7ADDDA499219}"/>
                  </a:ext>
                </a:extLst>
              </p:cNvPr>
              <p:cNvSpPr/>
              <p:nvPr/>
            </p:nvSpPr>
            <p:spPr>
              <a:xfrm>
                <a:off x="3163443" y="5085873"/>
                <a:ext cx="380" cy="3238"/>
              </a:xfrm>
              <a:custGeom>
                <a:avLst/>
                <a:gdLst>
                  <a:gd name="connsiteX0" fmla="*/ 0 w 381"/>
                  <a:gd name="connsiteY0" fmla="*/ 0 h 3238"/>
                  <a:gd name="connsiteX1" fmla="*/ 381 w 381"/>
                  <a:gd name="connsiteY1" fmla="*/ 3239 h 3238"/>
                </a:gdLst>
                <a:ahLst/>
                <a:cxnLst>
                  <a:cxn ang="0">
                    <a:pos x="connsiteX0" y="connsiteY0"/>
                  </a:cxn>
                  <a:cxn ang="0">
                    <a:pos x="connsiteX1" y="connsiteY1"/>
                  </a:cxn>
                </a:cxnLst>
                <a:rect l="l" t="t" r="r" b="b"/>
                <a:pathLst>
                  <a:path w="381" h="3238">
                    <a:moveTo>
                      <a:pt x="0" y="0"/>
                    </a:moveTo>
                    <a:lnTo>
                      <a:pt x="381" y="3239"/>
                    </a:lnTo>
                  </a:path>
                </a:pathLst>
              </a:custGeom>
              <a:ln w="14288" cap="rnd">
                <a:solidFill>
                  <a:srgbClr val="FFFFFF"/>
                </a:solidFill>
                <a:prstDash val="solid"/>
                <a:round/>
              </a:ln>
            </p:spPr>
            <p:txBody>
              <a:bodyPr rtlCol="0" anchor="ctr"/>
              <a:lstStyle/>
              <a:p>
                <a:endParaRPr lang="ko-KR" altLang="en-US"/>
              </a:p>
            </p:txBody>
          </p:sp>
          <p:sp>
            <p:nvSpPr>
              <p:cNvPr id="507" name="자유형: 도형 506">
                <a:extLst>
                  <a:ext uri="{FF2B5EF4-FFF2-40B4-BE49-F238E27FC236}">
                    <a16:creationId xmlns:a16="http://schemas.microsoft.com/office/drawing/2014/main" id="{25141821-22DF-8D6E-6383-570F5F08899B}"/>
                  </a:ext>
                </a:extLst>
              </p:cNvPr>
              <p:cNvSpPr/>
              <p:nvPr/>
            </p:nvSpPr>
            <p:spPr>
              <a:xfrm>
                <a:off x="3416141" y="4660678"/>
                <a:ext cx="81343" cy="35264"/>
              </a:xfrm>
              <a:custGeom>
                <a:avLst/>
                <a:gdLst>
                  <a:gd name="connsiteX0" fmla="*/ 81343 w 81343"/>
                  <a:gd name="connsiteY0" fmla="*/ 9430 h 35264"/>
                  <a:gd name="connsiteX1" fmla="*/ 30766 w 81343"/>
                  <a:gd name="connsiteY1" fmla="*/ 34481 h 35264"/>
                  <a:gd name="connsiteX2" fmla="*/ 0 w 81343"/>
                  <a:gd name="connsiteY2" fmla="*/ 0 h 35264"/>
                </a:gdLst>
                <a:ahLst/>
                <a:cxnLst>
                  <a:cxn ang="0">
                    <a:pos x="connsiteX0" y="connsiteY0"/>
                  </a:cxn>
                  <a:cxn ang="0">
                    <a:pos x="connsiteX1" y="connsiteY1"/>
                  </a:cxn>
                  <a:cxn ang="0">
                    <a:pos x="connsiteX2" y="connsiteY2"/>
                  </a:cxn>
                </a:cxnLst>
                <a:rect l="l" t="t" r="r" b="b"/>
                <a:pathLst>
                  <a:path w="81343" h="35264">
                    <a:moveTo>
                      <a:pt x="81343" y="9430"/>
                    </a:moveTo>
                    <a:cubicBezTo>
                      <a:pt x="75629" y="24098"/>
                      <a:pt x="45434" y="38862"/>
                      <a:pt x="30766" y="34481"/>
                    </a:cubicBezTo>
                    <a:cubicBezTo>
                      <a:pt x="12192" y="28956"/>
                      <a:pt x="18955" y="2762"/>
                      <a:pt x="0" y="0"/>
                    </a:cubicBezTo>
                  </a:path>
                </a:pathLst>
              </a:custGeom>
              <a:noFill/>
              <a:ln w="14288" cap="rnd">
                <a:solidFill>
                  <a:srgbClr val="FFFFFF"/>
                </a:solidFill>
                <a:prstDash val="solid"/>
                <a:round/>
              </a:ln>
            </p:spPr>
            <p:txBody>
              <a:bodyPr rtlCol="0" anchor="ctr"/>
              <a:lstStyle/>
              <a:p>
                <a:endParaRPr lang="ko-KR" altLang="en-US"/>
              </a:p>
            </p:txBody>
          </p:sp>
          <p:sp>
            <p:nvSpPr>
              <p:cNvPr id="508" name="자유형: 도형 507">
                <a:extLst>
                  <a:ext uri="{FF2B5EF4-FFF2-40B4-BE49-F238E27FC236}">
                    <a16:creationId xmlns:a16="http://schemas.microsoft.com/office/drawing/2014/main" id="{807F8CAE-E284-BD3C-348D-D369DEAB1379}"/>
                  </a:ext>
                </a:extLst>
              </p:cNvPr>
              <p:cNvSpPr/>
              <p:nvPr/>
            </p:nvSpPr>
            <p:spPr>
              <a:xfrm>
                <a:off x="3529488" y="4682966"/>
                <a:ext cx="98868" cy="99216"/>
              </a:xfrm>
              <a:custGeom>
                <a:avLst/>
                <a:gdLst>
                  <a:gd name="connsiteX0" fmla="*/ 94 w 98868"/>
                  <a:gd name="connsiteY0" fmla="*/ 0 h 99216"/>
                  <a:gd name="connsiteX1" fmla="*/ 8857 w 98868"/>
                  <a:gd name="connsiteY1" fmla="*/ 49530 h 99216"/>
                  <a:gd name="connsiteX2" fmla="*/ 7047 w 98868"/>
                  <a:gd name="connsiteY2" fmla="*/ 86201 h 99216"/>
                  <a:gd name="connsiteX3" fmla="*/ 42004 w 98868"/>
                  <a:gd name="connsiteY3" fmla="*/ 70961 h 99216"/>
                  <a:gd name="connsiteX4" fmla="*/ 65912 w 98868"/>
                  <a:gd name="connsiteY4" fmla="*/ 89440 h 99216"/>
                  <a:gd name="connsiteX5" fmla="*/ 98868 w 98868"/>
                  <a:gd name="connsiteY5" fmla="*/ 98203 h 99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868" h="99216">
                    <a:moveTo>
                      <a:pt x="94" y="0"/>
                    </a:moveTo>
                    <a:cubicBezTo>
                      <a:pt x="-1239" y="11144"/>
                      <a:pt x="12096" y="30766"/>
                      <a:pt x="8857" y="49530"/>
                    </a:cubicBezTo>
                    <a:cubicBezTo>
                      <a:pt x="7238" y="58865"/>
                      <a:pt x="-7050" y="82201"/>
                      <a:pt x="7047" y="86201"/>
                    </a:cubicBezTo>
                    <a:cubicBezTo>
                      <a:pt x="17811" y="89249"/>
                      <a:pt x="27145" y="68771"/>
                      <a:pt x="42004" y="70961"/>
                    </a:cubicBezTo>
                    <a:cubicBezTo>
                      <a:pt x="50100" y="72199"/>
                      <a:pt x="56196" y="81058"/>
                      <a:pt x="65912" y="89440"/>
                    </a:cubicBezTo>
                    <a:cubicBezTo>
                      <a:pt x="74103" y="96488"/>
                      <a:pt x="90105" y="101441"/>
                      <a:pt x="98868" y="98203"/>
                    </a:cubicBezTo>
                  </a:path>
                </a:pathLst>
              </a:custGeom>
              <a:noFill/>
              <a:ln w="14288" cap="rnd">
                <a:solidFill>
                  <a:srgbClr val="FFFFFF"/>
                </a:solidFill>
                <a:prstDash val="solid"/>
                <a:round/>
              </a:ln>
            </p:spPr>
            <p:txBody>
              <a:bodyPr rtlCol="0" anchor="ctr"/>
              <a:lstStyle/>
              <a:p>
                <a:endParaRPr lang="ko-KR" altLang="en-US"/>
              </a:p>
            </p:txBody>
          </p:sp>
          <p:sp>
            <p:nvSpPr>
              <p:cNvPr id="509" name="자유형: 도형 508">
                <a:extLst>
                  <a:ext uri="{FF2B5EF4-FFF2-40B4-BE49-F238E27FC236}">
                    <a16:creationId xmlns:a16="http://schemas.microsoft.com/office/drawing/2014/main" id="{84BC2DB8-1CED-2AE9-A3B6-6C69A319D7BF}"/>
                  </a:ext>
                </a:extLst>
              </p:cNvPr>
              <p:cNvSpPr/>
              <p:nvPr/>
            </p:nvSpPr>
            <p:spPr>
              <a:xfrm>
                <a:off x="3497700" y="4793740"/>
                <a:ext cx="136563" cy="225450"/>
              </a:xfrm>
              <a:custGeom>
                <a:avLst/>
                <a:gdLst>
                  <a:gd name="connsiteX0" fmla="*/ 136563 w 136563"/>
                  <a:gd name="connsiteY0" fmla="*/ 0 h 225451"/>
                  <a:gd name="connsiteX1" fmla="*/ 113608 w 136563"/>
                  <a:gd name="connsiteY1" fmla="*/ 24003 h 225451"/>
                  <a:gd name="connsiteX2" fmla="*/ 69888 w 136563"/>
                  <a:gd name="connsiteY2" fmla="*/ 3715 h 225451"/>
                  <a:gd name="connsiteX3" fmla="*/ 260 w 136563"/>
                  <a:gd name="connsiteY3" fmla="*/ 60389 h 225451"/>
                  <a:gd name="connsiteX4" fmla="*/ 70269 w 136563"/>
                  <a:gd name="connsiteY4" fmla="*/ 109823 h 225451"/>
                  <a:gd name="connsiteX5" fmla="*/ 39694 w 136563"/>
                  <a:gd name="connsiteY5" fmla="*/ 221647 h 225451"/>
                  <a:gd name="connsiteX6" fmla="*/ 129229 w 136563"/>
                  <a:gd name="connsiteY6" fmla="*/ 188595 h 22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63" h="225451">
                    <a:moveTo>
                      <a:pt x="136563" y="0"/>
                    </a:moveTo>
                    <a:cubicBezTo>
                      <a:pt x="136563" y="0"/>
                      <a:pt x="125324" y="22574"/>
                      <a:pt x="113608" y="24003"/>
                    </a:cubicBezTo>
                    <a:cubicBezTo>
                      <a:pt x="99130" y="25813"/>
                      <a:pt x="87890" y="8858"/>
                      <a:pt x="69888" y="3715"/>
                    </a:cubicBezTo>
                    <a:cubicBezTo>
                      <a:pt x="33217" y="-6858"/>
                      <a:pt x="-3454" y="25051"/>
                      <a:pt x="260" y="60389"/>
                    </a:cubicBezTo>
                    <a:cubicBezTo>
                      <a:pt x="5594" y="111347"/>
                      <a:pt x="48838" y="87059"/>
                      <a:pt x="70269" y="109823"/>
                    </a:cubicBezTo>
                    <a:cubicBezTo>
                      <a:pt x="107798" y="149543"/>
                      <a:pt x="12262" y="201263"/>
                      <a:pt x="39694" y="221647"/>
                    </a:cubicBezTo>
                    <a:cubicBezTo>
                      <a:pt x="59220" y="236125"/>
                      <a:pt x="119132" y="205835"/>
                      <a:pt x="129229" y="188595"/>
                    </a:cubicBezTo>
                  </a:path>
                </a:pathLst>
              </a:custGeom>
              <a:noFill/>
              <a:ln w="14288" cap="rnd">
                <a:solidFill>
                  <a:srgbClr val="FFFFFF"/>
                </a:solidFill>
                <a:prstDash val="solid"/>
                <a:round/>
              </a:ln>
            </p:spPr>
            <p:txBody>
              <a:bodyPr rtlCol="0" anchor="ctr"/>
              <a:lstStyle/>
              <a:p>
                <a:endParaRPr lang="ko-KR" altLang="en-US"/>
              </a:p>
            </p:txBody>
          </p:sp>
          <p:sp>
            <p:nvSpPr>
              <p:cNvPr id="510" name="자유형: 도형 509">
                <a:extLst>
                  <a:ext uri="{FF2B5EF4-FFF2-40B4-BE49-F238E27FC236}">
                    <a16:creationId xmlns:a16="http://schemas.microsoft.com/office/drawing/2014/main" id="{929F0FE7-8328-BA06-4F88-BFB6067B3141}"/>
                  </a:ext>
                </a:extLst>
              </p:cNvPr>
              <p:cNvSpPr/>
              <p:nvPr/>
            </p:nvSpPr>
            <p:spPr>
              <a:xfrm>
                <a:off x="3224879" y="4804599"/>
                <a:ext cx="86405" cy="171735"/>
              </a:xfrm>
              <a:custGeom>
                <a:avLst/>
                <a:gdLst>
                  <a:gd name="connsiteX0" fmla="*/ 83153 w 86405"/>
                  <a:gd name="connsiteY0" fmla="*/ 171736 h 171735"/>
                  <a:gd name="connsiteX1" fmla="*/ 85058 w 86405"/>
                  <a:gd name="connsiteY1" fmla="*/ 127159 h 171735"/>
                  <a:gd name="connsiteX2" fmla="*/ 52673 w 86405"/>
                  <a:gd name="connsiteY2" fmla="*/ 89059 h 171735"/>
                  <a:gd name="connsiteX3" fmla="*/ 58579 w 86405"/>
                  <a:gd name="connsiteY3" fmla="*/ 68770 h 171735"/>
                  <a:gd name="connsiteX4" fmla="*/ 0 w 86405"/>
                  <a:gd name="connsiteY4" fmla="*/ 0 h 171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05" h="171735">
                    <a:moveTo>
                      <a:pt x="83153" y="171736"/>
                    </a:moveTo>
                    <a:cubicBezTo>
                      <a:pt x="84677" y="154400"/>
                      <a:pt x="88392" y="140399"/>
                      <a:pt x="85058" y="127159"/>
                    </a:cubicBezTo>
                    <a:cubicBezTo>
                      <a:pt x="80963" y="110585"/>
                      <a:pt x="57436" y="104680"/>
                      <a:pt x="52673" y="89059"/>
                    </a:cubicBezTo>
                    <a:cubicBezTo>
                      <a:pt x="49625" y="79057"/>
                      <a:pt x="56769" y="77915"/>
                      <a:pt x="58579" y="68770"/>
                    </a:cubicBezTo>
                    <a:cubicBezTo>
                      <a:pt x="62198" y="50578"/>
                      <a:pt x="8192" y="31432"/>
                      <a:pt x="0" y="0"/>
                    </a:cubicBezTo>
                  </a:path>
                </a:pathLst>
              </a:custGeom>
              <a:noFill/>
              <a:ln w="14288" cap="rnd">
                <a:solidFill>
                  <a:srgbClr val="FFFFFF"/>
                </a:solidFill>
                <a:prstDash val="solid"/>
                <a:round/>
              </a:ln>
            </p:spPr>
            <p:txBody>
              <a:bodyPr rtlCol="0" anchor="ctr"/>
              <a:lstStyle/>
              <a:p>
                <a:endParaRPr lang="ko-KR" altLang="en-US"/>
              </a:p>
            </p:txBody>
          </p:sp>
          <p:sp>
            <p:nvSpPr>
              <p:cNvPr id="511" name="자유형: 도형 510">
                <a:extLst>
                  <a:ext uri="{FF2B5EF4-FFF2-40B4-BE49-F238E27FC236}">
                    <a16:creationId xmlns:a16="http://schemas.microsoft.com/office/drawing/2014/main" id="{CF1631FC-534F-425D-0860-6A7B258C8E90}"/>
                  </a:ext>
                </a:extLst>
              </p:cNvPr>
              <p:cNvSpPr/>
              <p:nvPr/>
            </p:nvSpPr>
            <p:spPr>
              <a:xfrm>
                <a:off x="3265930" y="4672488"/>
                <a:ext cx="138024" cy="303942"/>
              </a:xfrm>
              <a:custGeom>
                <a:avLst/>
                <a:gdLst>
                  <a:gd name="connsiteX0" fmla="*/ 92870 w 138024"/>
                  <a:gd name="connsiteY0" fmla="*/ 0 h 303942"/>
                  <a:gd name="connsiteX1" fmla="*/ 123922 w 138024"/>
                  <a:gd name="connsiteY1" fmla="*/ 55150 h 303942"/>
                  <a:gd name="connsiteX2" fmla="*/ 51246 w 138024"/>
                  <a:gd name="connsiteY2" fmla="*/ 77915 h 303942"/>
                  <a:gd name="connsiteX3" fmla="*/ 15813 w 138024"/>
                  <a:gd name="connsiteY3" fmla="*/ 109919 h 303942"/>
                  <a:gd name="connsiteX4" fmla="*/ 2002 w 138024"/>
                  <a:gd name="connsiteY4" fmla="*/ 131445 h 303942"/>
                  <a:gd name="connsiteX5" fmla="*/ 25528 w 138024"/>
                  <a:gd name="connsiteY5" fmla="*/ 137160 h 303942"/>
                  <a:gd name="connsiteX6" fmla="*/ 35720 w 138024"/>
                  <a:gd name="connsiteY6" fmla="*/ 165640 h 303942"/>
                  <a:gd name="connsiteX7" fmla="*/ 62104 w 138024"/>
                  <a:gd name="connsiteY7" fmla="*/ 165735 h 303942"/>
                  <a:gd name="connsiteX8" fmla="*/ 105919 w 138024"/>
                  <a:gd name="connsiteY8" fmla="*/ 210788 h 303942"/>
                  <a:gd name="connsiteX9" fmla="*/ 122493 w 138024"/>
                  <a:gd name="connsiteY9" fmla="*/ 265081 h 303942"/>
                  <a:gd name="connsiteX10" fmla="*/ 85536 w 138024"/>
                  <a:gd name="connsiteY10" fmla="*/ 303943 h 303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024" h="303942">
                    <a:moveTo>
                      <a:pt x="92870" y="0"/>
                    </a:moveTo>
                    <a:cubicBezTo>
                      <a:pt x="99252" y="21431"/>
                      <a:pt x="138019" y="42577"/>
                      <a:pt x="123922" y="55150"/>
                    </a:cubicBezTo>
                    <a:cubicBezTo>
                      <a:pt x="113254" y="64675"/>
                      <a:pt x="95537" y="48863"/>
                      <a:pt x="51246" y="77915"/>
                    </a:cubicBezTo>
                    <a:cubicBezTo>
                      <a:pt x="26576" y="94107"/>
                      <a:pt x="42959" y="98774"/>
                      <a:pt x="15813" y="109919"/>
                    </a:cubicBezTo>
                    <a:cubicBezTo>
                      <a:pt x="6002" y="114300"/>
                      <a:pt x="-4475" y="123539"/>
                      <a:pt x="2002" y="131445"/>
                    </a:cubicBezTo>
                    <a:cubicBezTo>
                      <a:pt x="8955" y="139827"/>
                      <a:pt x="16480" y="129635"/>
                      <a:pt x="25528" y="137160"/>
                    </a:cubicBezTo>
                    <a:cubicBezTo>
                      <a:pt x="33244" y="143542"/>
                      <a:pt x="22671" y="157544"/>
                      <a:pt x="35720" y="165640"/>
                    </a:cubicBezTo>
                    <a:cubicBezTo>
                      <a:pt x="41911" y="169545"/>
                      <a:pt x="54008" y="164306"/>
                      <a:pt x="62104" y="165735"/>
                    </a:cubicBezTo>
                    <a:cubicBezTo>
                      <a:pt x="87060" y="170307"/>
                      <a:pt x="86965" y="198596"/>
                      <a:pt x="105919" y="210788"/>
                    </a:cubicBezTo>
                    <a:cubicBezTo>
                      <a:pt x="135161" y="229743"/>
                      <a:pt x="152211" y="224219"/>
                      <a:pt x="122493" y="265081"/>
                    </a:cubicBezTo>
                    <a:cubicBezTo>
                      <a:pt x="114778" y="275654"/>
                      <a:pt x="98299" y="289274"/>
                      <a:pt x="85536" y="303943"/>
                    </a:cubicBezTo>
                  </a:path>
                </a:pathLst>
              </a:custGeom>
              <a:noFill/>
              <a:ln w="14288" cap="rnd">
                <a:solidFill>
                  <a:srgbClr val="FFFFFF"/>
                </a:solidFill>
                <a:prstDash val="solid"/>
                <a:round/>
              </a:ln>
            </p:spPr>
            <p:txBody>
              <a:bodyPr rtlCol="0" anchor="ctr"/>
              <a:lstStyle/>
              <a:p>
                <a:endParaRPr lang="ko-KR" altLang="en-US"/>
              </a:p>
            </p:txBody>
          </p:sp>
          <p:sp>
            <p:nvSpPr>
              <p:cNvPr id="128" name="자유형: 도형 127">
                <a:extLst>
                  <a:ext uri="{FF2B5EF4-FFF2-40B4-BE49-F238E27FC236}">
                    <a16:creationId xmlns:a16="http://schemas.microsoft.com/office/drawing/2014/main" id="{381072FF-FB4E-75B6-083C-C9F262C0E088}"/>
                  </a:ext>
                </a:extLst>
              </p:cNvPr>
              <p:cNvSpPr/>
              <p:nvPr/>
            </p:nvSpPr>
            <p:spPr>
              <a:xfrm>
                <a:off x="3211448" y="4660105"/>
                <a:ext cx="440436" cy="394715"/>
              </a:xfrm>
              <a:custGeom>
                <a:avLst/>
                <a:gdLst>
                  <a:gd name="connsiteX0" fmla="*/ 29432 w 440436"/>
                  <a:gd name="connsiteY0" fmla="*/ 330232 h 394715"/>
                  <a:gd name="connsiteX1" fmla="*/ 0 w 440436"/>
                  <a:gd name="connsiteY1" fmla="*/ 220218 h 394715"/>
                  <a:gd name="connsiteX2" fmla="*/ 220218 w 440436"/>
                  <a:gd name="connsiteY2" fmla="*/ 0 h 394715"/>
                  <a:gd name="connsiteX3" fmla="*/ 440436 w 440436"/>
                  <a:gd name="connsiteY3" fmla="*/ 220218 h 394715"/>
                  <a:gd name="connsiteX4" fmla="*/ 354521 w 440436"/>
                  <a:gd name="connsiteY4" fmla="*/ 394716 h 394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436" h="394715">
                    <a:moveTo>
                      <a:pt x="29432" y="330232"/>
                    </a:moveTo>
                    <a:cubicBezTo>
                      <a:pt x="10763" y="297847"/>
                      <a:pt x="0" y="260318"/>
                      <a:pt x="0" y="220218"/>
                    </a:cubicBezTo>
                    <a:cubicBezTo>
                      <a:pt x="0" y="98584"/>
                      <a:pt x="98584" y="0"/>
                      <a:pt x="220218" y="0"/>
                    </a:cubicBezTo>
                    <a:cubicBezTo>
                      <a:pt x="341852" y="0"/>
                      <a:pt x="440436" y="98584"/>
                      <a:pt x="440436" y="220218"/>
                    </a:cubicBezTo>
                    <a:cubicBezTo>
                      <a:pt x="440436" y="291275"/>
                      <a:pt x="406813" y="354521"/>
                      <a:pt x="354521" y="394716"/>
                    </a:cubicBezTo>
                  </a:path>
                </a:pathLst>
              </a:custGeom>
              <a:noFill/>
              <a:ln w="14288" cap="rnd">
                <a:solidFill>
                  <a:srgbClr val="FFFFFF"/>
                </a:solidFill>
                <a:prstDash val="solid"/>
                <a:round/>
              </a:ln>
            </p:spPr>
            <p:txBody>
              <a:bodyPr rtlCol="0" anchor="ctr"/>
              <a:lstStyle/>
              <a:p>
                <a:endParaRPr lang="ko-KR" altLang="en-US"/>
              </a:p>
            </p:txBody>
          </p:sp>
        </p:grpSp>
      </p:grpSp>
      <p:grpSp>
        <p:nvGrpSpPr>
          <p:cNvPr id="40" name="그룹 39">
            <a:extLst>
              <a:ext uri="{FF2B5EF4-FFF2-40B4-BE49-F238E27FC236}">
                <a16:creationId xmlns:a16="http://schemas.microsoft.com/office/drawing/2014/main" id="{B6FA1B8B-45C1-5652-F24E-FDD844AEA686}"/>
              </a:ext>
            </a:extLst>
          </p:cNvPr>
          <p:cNvGrpSpPr/>
          <p:nvPr/>
        </p:nvGrpSpPr>
        <p:grpSpPr>
          <a:xfrm>
            <a:off x="333376" y="5579306"/>
            <a:ext cx="6191249" cy="1042150"/>
            <a:chOff x="333376" y="5579306"/>
            <a:chExt cx="6191249" cy="1042150"/>
          </a:xfrm>
        </p:grpSpPr>
        <p:sp>
          <p:nvSpPr>
            <p:cNvPr id="151" name="사각형: 둥근 모서리 150">
              <a:extLst>
                <a:ext uri="{FF2B5EF4-FFF2-40B4-BE49-F238E27FC236}">
                  <a16:creationId xmlns:a16="http://schemas.microsoft.com/office/drawing/2014/main" id="{F71A568A-52A2-13D9-8625-2591853DCA34}"/>
                </a:ext>
              </a:extLst>
            </p:cNvPr>
            <p:cNvSpPr/>
            <p:nvPr/>
          </p:nvSpPr>
          <p:spPr>
            <a:xfrm>
              <a:off x="333376" y="5579306"/>
              <a:ext cx="6191249" cy="1042150"/>
            </a:xfrm>
            <a:prstGeom prst="roundRect">
              <a:avLst>
                <a:gd name="adj" fmla="val 10269"/>
              </a:avLst>
            </a:prstGeom>
            <a:solidFill>
              <a:schemeClr val="bg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tLang="ko-KR" sz="1100" dirty="0">
                <a:solidFill>
                  <a:schemeClr val="accent3"/>
                </a:solidFill>
                <a:latin typeface="KoPub돋움체 Medium" panose="02020603020101020101" pitchFamily="18" charset="-127"/>
                <a:ea typeface="KoPub돋움체 Medium" panose="02020603020101020101" pitchFamily="18" charset="-127"/>
              </a:endParaRPr>
            </a:p>
          </p:txBody>
        </p:sp>
        <p:sp>
          <p:nvSpPr>
            <p:cNvPr id="153" name="사각형: 둥근 모서리 152">
              <a:extLst>
                <a:ext uri="{FF2B5EF4-FFF2-40B4-BE49-F238E27FC236}">
                  <a16:creationId xmlns:a16="http://schemas.microsoft.com/office/drawing/2014/main" id="{8E7581DF-949E-66C9-CB21-D17234CE7905}"/>
                </a:ext>
              </a:extLst>
            </p:cNvPr>
            <p:cNvSpPr/>
            <p:nvPr/>
          </p:nvSpPr>
          <p:spPr>
            <a:xfrm>
              <a:off x="1307492" y="5706867"/>
              <a:ext cx="4998283" cy="360000"/>
            </a:xfrm>
            <a:prstGeom prst="roundRect">
              <a:avLst>
                <a:gd name="adj" fmla="val 0"/>
              </a:avLst>
            </a:prstGeom>
            <a:noFill/>
          </p:spPr>
          <p:txBody>
            <a:bodyPr wrap="square" lIns="14400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solidFill>
                      <a:srgbClr val="005EB8">
                        <a:alpha val="0"/>
                      </a:srgbClr>
                    </a:solidFill>
                  </a:ln>
                  <a:solidFill>
                    <a:srgbClr val="00338D"/>
                  </a:solidFill>
                  <a:effectLst/>
                  <a:uLnTx/>
                  <a:uFillTx/>
                  <a:latin typeface="KoPub돋움체 Bold" panose="02020603020101020101" pitchFamily="18" charset="-127"/>
                  <a:ea typeface="KoPub돋움체 Bold" panose="02020603020101020101" pitchFamily="18" charset="-127"/>
                  <a:cs typeface="+mn-cs"/>
                </a:rPr>
                <a:t>다양한 전략 시행이 가능한 </a:t>
              </a:r>
              <a:r>
                <a:rPr kumimoji="0" lang="en-US" altLang="ko-KR" sz="1200" b="0" i="0" u="none" strike="noStrike" kern="1200" cap="none" spc="0" normalizeH="0" baseline="0" noProof="0" dirty="0">
                  <a:ln>
                    <a:solidFill>
                      <a:srgbClr val="005EB8">
                        <a:alpha val="0"/>
                      </a:srgbClr>
                    </a:solidFill>
                  </a:ln>
                  <a:solidFill>
                    <a:srgbClr val="00338D"/>
                  </a:solidFill>
                  <a:effectLst/>
                  <a:uLnTx/>
                  <a:uFillTx/>
                  <a:latin typeface="KoPub돋움체 Bold" panose="02020603020101020101" pitchFamily="18" charset="-127"/>
                  <a:ea typeface="KoPub돋움체 Bold" panose="02020603020101020101" pitchFamily="18" charset="-127"/>
                  <a:cs typeface="+mn-cs"/>
                </a:rPr>
                <a:t>One-stop Solution </a:t>
              </a:r>
              <a:r>
                <a:rPr kumimoji="0" lang="ko-KR" altLang="en-US" sz="1200" b="0" i="0" u="none" strike="noStrike" kern="1200" cap="none" spc="0" normalizeH="0" baseline="0" noProof="0" dirty="0">
                  <a:ln>
                    <a:solidFill>
                      <a:srgbClr val="005EB8">
                        <a:alpha val="0"/>
                      </a:srgbClr>
                    </a:solidFill>
                  </a:ln>
                  <a:solidFill>
                    <a:srgbClr val="00338D"/>
                  </a:solidFill>
                  <a:effectLst/>
                  <a:uLnTx/>
                  <a:uFillTx/>
                  <a:latin typeface="KoPub돋움체 Bold" panose="02020603020101020101" pitchFamily="18" charset="-127"/>
                  <a:ea typeface="KoPub돋움체 Bold" panose="02020603020101020101" pitchFamily="18" charset="-127"/>
                  <a:cs typeface="+mn-cs"/>
                </a:rPr>
                <a:t>제공</a:t>
              </a:r>
            </a:p>
          </p:txBody>
        </p:sp>
        <p:sp>
          <p:nvSpPr>
            <p:cNvPr id="165" name="Rectangle 5">
              <a:extLst>
                <a:ext uri="{FF2B5EF4-FFF2-40B4-BE49-F238E27FC236}">
                  <a16:creationId xmlns:a16="http://schemas.microsoft.com/office/drawing/2014/main" id="{2A4B4106-4159-5A73-EC77-D22E02CB72F0}"/>
                </a:ext>
              </a:extLst>
            </p:cNvPr>
            <p:cNvSpPr>
              <a:spLocks noChangeArrowheads="1"/>
            </p:cNvSpPr>
            <p:nvPr/>
          </p:nvSpPr>
          <p:spPr bwMode="auto">
            <a:xfrm>
              <a:off x="1459545" y="6078413"/>
              <a:ext cx="4716000" cy="342979"/>
            </a:xfrm>
            <a:prstGeom prst="rect">
              <a:avLst/>
            </a:prstGeom>
            <a:noFill/>
            <a:ln w="12700">
              <a:noFill/>
              <a:miter lim="800000"/>
              <a:headEnd/>
              <a:tailEnd/>
            </a:ln>
          </p:spPr>
          <p:txBody>
            <a:bodyPr wrap="square" lIns="0" tIns="0" rIns="0" bIns="44450">
              <a:spAutoFit/>
            </a:bodyPr>
            <a:lstStyle/>
            <a:p>
              <a:pPr marL="171450" indent="-171450" defTabSz="520700" eaLnBrk="0" hangingPunct="0">
                <a:lnSpc>
                  <a:spcPct val="110000"/>
                </a:lnSpc>
                <a:spcAft>
                  <a:spcPts val="600"/>
                </a:spcAft>
                <a:buClr>
                  <a:schemeClr val="accent2"/>
                </a:buClr>
                <a:buFont typeface="KoPub돋움체 Medium" panose="00000600000000000000" pitchFamily="2" charset="-127"/>
                <a:buChar char="▶"/>
              </a:pPr>
              <a:r>
                <a:rPr lang="ko-KR" altLang="en-US" sz="90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컨티뉴에이션 펀드 결성을 포함하여 시장 및 자산 여건에 최적화된 </a:t>
              </a:r>
              <a:r>
                <a:rPr lang="en-US" altLang="ko-KR" sz="90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M&amp;A, Financing, Transaction Service, </a:t>
              </a:r>
              <a:r>
                <a:rPr lang="ko-KR" altLang="en-US" sz="90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기업지배구조 개선 등 다양한 전략 시행이 가능한 재무자문 </a:t>
              </a:r>
              <a:r>
                <a:rPr lang="en-US" altLang="ko-KR" sz="90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One-stop Solution </a:t>
              </a:r>
              <a:r>
                <a:rPr lang="ko-KR" altLang="en-US" sz="900" spc="-20" dirty="0">
                  <a:ln>
                    <a:solidFill>
                      <a:srgbClr val="005EB8">
                        <a:alpha val="0"/>
                      </a:srgbClr>
                    </a:solidFill>
                  </a:ln>
                  <a:solidFill>
                    <a:srgbClr val="000000"/>
                  </a:solidFill>
                  <a:latin typeface="KoPub돋움체 Medium" panose="02020603020101020101" pitchFamily="18" charset="-127"/>
                  <a:ea typeface="KoPub돋움체 Medium" panose="02020603020101020101" pitchFamily="18" charset="-127"/>
                </a:rPr>
                <a:t>제공</a:t>
              </a:r>
            </a:p>
          </p:txBody>
        </p:sp>
        <p:grpSp>
          <p:nvGrpSpPr>
            <p:cNvPr id="39" name="그룹 38">
              <a:extLst>
                <a:ext uri="{FF2B5EF4-FFF2-40B4-BE49-F238E27FC236}">
                  <a16:creationId xmlns:a16="http://schemas.microsoft.com/office/drawing/2014/main" id="{E06FDB7D-F012-C93B-A3B8-4101A0411684}"/>
                </a:ext>
              </a:extLst>
            </p:cNvPr>
            <p:cNvGrpSpPr/>
            <p:nvPr/>
          </p:nvGrpSpPr>
          <p:grpSpPr>
            <a:xfrm>
              <a:off x="453111" y="5701523"/>
              <a:ext cx="798174" cy="798174"/>
              <a:chOff x="453111" y="5701523"/>
              <a:chExt cx="798174" cy="798174"/>
            </a:xfrm>
          </p:grpSpPr>
          <p:sp>
            <p:nvSpPr>
              <p:cNvPr id="152" name="사각형: 둥근 모서리 151">
                <a:extLst>
                  <a:ext uri="{FF2B5EF4-FFF2-40B4-BE49-F238E27FC236}">
                    <a16:creationId xmlns:a16="http://schemas.microsoft.com/office/drawing/2014/main" id="{C228C7C4-9966-F15A-64A7-7C9DBDB01E50}"/>
                  </a:ext>
                </a:extLst>
              </p:cNvPr>
              <p:cNvSpPr/>
              <p:nvPr/>
            </p:nvSpPr>
            <p:spPr>
              <a:xfrm>
                <a:off x="453111" y="5701523"/>
                <a:ext cx="798174" cy="798174"/>
              </a:xfrm>
              <a:prstGeom prst="roundRect">
                <a:avLst/>
              </a:prstGeom>
              <a:solidFill>
                <a:srgbClr val="00338D"/>
              </a:solidFill>
              <a:ln w="19050">
                <a:solidFill>
                  <a:srgbClr val="1E49E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100" dirty="0">
                  <a:solidFill>
                    <a:schemeClr val="accent3"/>
                  </a:solidFill>
                  <a:latin typeface="KoPub돋움체 Medium" panose="02020603020101020101" pitchFamily="18" charset="-127"/>
                  <a:ea typeface="KoPub돋움체 Medium" panose="02020603020101020101" pitchFamily="18" charset="-127"/>
                </a:endParaRPr>
              </a:p>
            </p:txBody>
          </p:sp>
          <p:grpSp>
            <p:nvGrpSpPr>
              <p:cNvPr id="512" name="그룹 511">
                <a:extLst>
                  <a:ext uri="{FF2B5EF4-FFF2-40B4-BE49-F238E27FC236}">
                    <a16:creationId xmlns:a16="http://schemas.microsoft.com/office/drawing/2014/main" id="{C5B90454-607F-404F-1B31-44CB763AD79B}"/>
                  </a:ext>
                </a:extLst>
              </p:cNvPr>
              <p:cNvGrpSpPr/>
              <p:nvPr/>
            </p:nvGrpSpPr>
            <p:grpSpPr>
              <a:xfrm>
                <a:off x="601312" y="5861310"/>
                <a:ext cx="511459" cy="477640"/>
                <a:chOff x="3045618" y="4584002"/>
                <a:chExt cx="762000" cy="711615"/>
              </a:xfrm>
            </p:grpSpPr>
            <p:sp>
              <p:nvSpPr>
                <p:cNvPr id="189" name="자유형: 도형 188">
                  <a:extLst>
                    <a:ext uri="{FF2B5EF4-FFF2-40B4-BE49-F238E27FC236}">
                      <a16:creationId xmlns:a16="http://schemas.microsoft.com/office/drawing/2014/main" id="{A150267B-99C6-A480-BD9E-591D9CAAA629}"/>
                    </a:ext>
                  </a:extLst>
                </p:cNvPr>
                <p:cNvSpPr/>
                <p:nvPr/>
              </p:nvSpPr>
              <p:spPr>
                <a:xfrm>
                  <a:off x="3303460" y="4818508"/>
                  <a:ext cx="504158" cy="477011"/>
                </a:xfrm>
                <a:custGeom>
                  <a:avLst/>
                  <a:gdLst>
                    <a:gd name="connsiteX0" fmla="*/ 504158 w 504158"/>
                    <a:gd name="connsiteY0" fmla="*/ 132302 h 477011"/>
                    <a:gd name="connsiteX1" fmla="*/ 493205 w 504158"/>
                    <a:gd name="connsiteY1" fmla="*/ 121349 h 477011"/>
                    <a:gd name="connsiteX2" fmla="*/ 362045 w 504158"/>
                    <a:gd name="connsiteY2" fmla="*/ 121349 h 477011"/>
                    <a:gd name="connsiteX3" fmla="*/ 346139 w 504158"/>
                    <a:gd name="connsiteY3" fmla="*/ 88202 h 477011"/>
                    <a:gd name="connsiteX4" fmla="*/ 372046 w 504158"/>
                    <a:gd name="connsiteY4" fmla="*/ 44577 h 477011"/>
                    <a:gd name="connsiteX5" fmla="*/ 315754 w 504158"/>
                    <a:gd name="connsiteY5" fmla="*/ 0 h 477011"/>
                    <a:gd name="connsiteX6" fmla="*/ 259461 w 504158"/>
                    <a:gd name="connsiteY6" fmla="*/ 44577 h 477011"/>
                    <a:gd name="connsiteX7" fmla="*/ 284988 w 504158"/>
                    <a:gd name="connsiteY7" fmla="*/ 88202 h 477011"/>
                    <a:gd name="connsiteX8" fmla="*/ 269081 w 504158"/>
                    <a:gd name="connsiteY8" fmla="*/ 121349 h 477011"/>
                    <a:gd name="connsiteX9" fmla="*/ 134207 w 504158"/>
                    <a:gd name="connsiteY9" fmla="*/ 121349 h 477011"/>
                    <a:gd name="connsiteX10" fmla="*/ 123253 w 504158"/>
                    <a:gd name="connsiteY10" fmla="*/ 132302 h 477011"/>
                    <a:gd name="connsiteX11" fmla="*/ 123253 w 504158"/>
                    <a:gd name="connsiteY11" fmla="*/ 246221 h 477011"/>
                    <a:gd name="connsiteX12" fmla="*/ 91154 w 504158"/>
                    <a:gd name="connsiteY12" fmla="*/ 261747 h 477011"/>
                    <a:gd name="connsiteX13" fmla="*/ 48863 w 504158"/>
                    <a:gd name="connsiteY13" fmla="*/ 236696 h 477011"/>
                    <a:gd name="connsiteX14" fmla="*/ 0 w 504158"/>
                    <a:gd name="connsiteY14" fmla="*/ 291179 h 477011"/>
                    <a:gd name="connsiteX15" fmla="*/ 48863 w 504158"/>
                    <a:gd name="connsiteY15" fmla="*/ 345662 h 477011"/>
                    <a:gd name="connsiteX16" fmla="*/ 91154 w 504158"/>
                    <a:gd name="connsiteY16" fmla="*/ 320897 h 477011"/>
                    <a:gd name="connsiteX17" fmla="*/ 123253 w 504158"/>
                    <a:gd name="connsiteY17" fmla="*/ 336328 h 477011"/>
                    <a:gd name="connsiteX18" fmla="*/ 123253 w 504158"/>
                    <a:gd name="connsiteY18" fmla="*/ 466058 h 477011"/>
                    <a:gd name="connsiteX19" fmla="*/ 134207 w 504158"/>
                    <a:gd name="connsiteY19" fmla="*/ 477012 h 477011"/>
                    <a:gd name="connsiteX20" fmla="*/ 445865 w 504158"/>
                    <a:gd name="connsiteY20" fmla="*/ 477012 h 477011"/>
                    <a:gd name="connsiteX21" fmla="*/ 504158 w 504158"/>
                    <a:gd name="connsiteY21" fmla="*/ 418719 h 477011"/>
                    <a:gd name="connsiteX22" fmla="*/ 504158 w 504158"/>
                    <a:gd name="connsiteY22" fmla="*/ 132207 h 477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4158" h="477011">
                      <a:moveTo>
                        <a:pt x="504158" y="132302"/>
                      </a:moveTo>
                      <a:cubicBezTo>
                        <a:pt x="504158" y="126206"/>
                        <a:pt x="499205" y="121349"/>
                        <a:pt x="493205" y="121349"/>
                      </a:cubicBezTo>
                      <a:lnTo>
                        <a:pt x="362045" y="121349"/>
                      </a:lnTo>
                      <a:cubicBezTo>
                        <a:pt x="329375" y="121349"/>
                        <a:pt x="337471" y="96393"/>
                        <a:pt x="346139" y="88202"/>
                      </a:cubicBezTo>
                      <a:cubicBezTo>
                        <a:pt x="356902" y="78010"/>
                        <a:pt x="372046" y="63055"/>
                        <a:pt x="372046" y="44577"/>
                      </a:cubicBezTo>
                      <a:cubicBezTo>
                        <a:pt x="372046" y="15145"/>
                        <a:pt x="346805" y="0"/>
                        <a:pt x="315754" y="0"/>
                      </a:cubicBezTo>
                      <a:cubicBezTo>
                        <a:pt x="284702" y="0"/>
                        <a:pt x="259461" y="15049"/>
                        <a:pt x="259461" y="44577"/>
                      </a:cubicBezTo>
                      <a:cubicBezTo>
                        <a:pt x="259461" y="62770"/>
                        <a:pt x="275749" y="79438"/>
                        <a:pt x="284988" y="88202"/>
                      </a:cubicBezTo>
                      <a:cubicBezTo>
                        <a:pt x="293656" y="96393"/>
                        <a:pt x="301752" y="121349"/>
                        <a:pt x="269081" y="121349"/>
                      </a:cubicBezTo>
                      <a:lnTo>
                        <a:pt x="134207" y="121349"/>
                      </a:lnTo>
                      <a:cubicBezTo>
                        <a:pt x="128111" y="121349"/>
                        <a:pt x="123253" y="126302"/>
                        <a:pt x="123253" y="132302"/>
                      </a:cubicBezTo>
                      <a:lnTo>
                        <a:pt x="123253" y="246221"/>
                      </a:lnTo>
                      <a:cubicBezTo>
                        <a:pt x="123253" y="277940"/>
                        <a:pt x="99060" y="270129"/>
                        <a:pt x="91154" y="261747"/>
                      </a:cubicBezTo>
                      <a:cubicBezTo>
                        <a:pt x="81248" y="251269"/>
                        <a:pt x="66770" y="236696"/>
                        <a:pt x="48863" y="236696"/>
                      </a:cubicBezTo>
                      <a:cubicBezTo>
                        <a:pt x="20288" y="236696"/>
                        <a:pt x="0" y="261080"/>
                        <a:pt x="0" y="291179"/>
                      </a:cubicBezTo>
                      <a:cubicBezTo>
                        <a:pt x="0" y="321278"/>
                        <a:pt x="20383" y="345662"/>
                        <a:pt x="48863" y="345662"/>
                      </a:cubicBezTo>
                      <a:cubicBezTo>
                        <a:pt x="66484" y="345662"/>
                        <a:pt x="82677" y="329851"/>
                        <a:pt x="91154" y="320897"/>
                      </a:cubicBezTo>
                      <a:cubicBezTo>
                        <a:pt x="99060" y="312515"/>
                        <a:pt x="123253" y="304705"/>
                        <a:pt x="123253" y="336328"/>
                      </a:cubicBezTo>
                      <a:lnTo>
                        <a:pt x="123253" y="466058"/>
                      </a:lnTo>
                      <a:cubicBezTo>
                        <a:pt x="123253" y="472154"/>
                        <a:pt x="128206" y="477012"/>
                        <a:pt x="134207" y="477012"/>
                      </a:cubicBezTo>
                      <a:lnTo>
                        <a:pt x="445865" y="477012"/>
                      </a:lnTo>
                      <a:cubicBezTo>
                        <a:pt x="478060" y="477012"/>
                        <a:pt x="504158" y="450913"/>
                        <a:pt x="504158" y="418719"/>
                      </a:cubicBezTo>
                      <a:lnTo>
                        <a:pt x="504158" y="132207"/>
                      </a:lnTo>
                      <a:close/>
                    </a:path>
                  </a:pathLst>
                </a:custGeom>
                <a:noFill/>
                <a:ln w="14288" cap="rnd">
                  <a:solidFill>
                    <a:srgbClr val="FFFFFF"/>
                  </a:solidFill>
                  <a:prstDash val="solid"/>
                  <a:round/>
                </a:ln>
              </p:spPr>
              <p:txBody>
                <a:bodyPr rtlCol="0" anchor="ctr"/>
                <a:lstStyle/>
                <a:p>
                  <a:endParaRPr lang="ko-KR" altLang="en-US"/>
                </a:p>
              </p:txBody>
            </p:sp>
            <p:sp>
              <p:nvSpPr>
                <p:cNvPr id="190" name="자유형: 도형 189">
                  <a:extLst>
                    <a:ext uri="{FF2B5EF4-FFF2-40B4-BE49-F238E27FC236}">
                      <a16:creationId xmlns:a16="http://schemas.microsoft.com/office/drawing/2014/main" id="{4DAAB905-03B9-BC54-9CF0-9EAF10C88E4F}"/>
                    </a:ext>
                  </a:extLst>
                </p:cNvPr>
                <p:cNvSpPr/>
                <p:nvPr/>
              </p:nvSpPr>
              <p:spPr>
                <a:xfrm>
                  <a:off x="3045618" y="4818510"/>
                  <a:ext cx="381001" cy="477107"/>
                </a:xfrm>
                <a:custGeom>
                  <a:avLst/>
                  <a:gdLst>
                    <a:gd name="connsiteX0" fmla="*/ 381000 w 381000"/>
                    <a:gd name="connsiteY0" fmla="*/ 132302 h 477107"/>
                    <a:gd name="connsiteX1" fmla="*/ 370046 w 381000"/>
                    <a:gd name="connsiteY1" fmla="*/ 121349 h 477107"/>
                    <a:gd name="connsiteX2" fmla="*/ 238887 w 381000"/>
                    <a:gd name="connsiteY2" fmla="*/ 121349 h 477107"/>
                    <a:gd name="connsiteX3" fmla="*/ 222980 w 381000"/>
                    <a:gd name="connsiteY3" fmla="*/ 88202 h 477107"/>
                    <a:gd name="connsiteX4" fmla="*/ 248888 w 381000"/>
                    <a:gd name="connsiteY4" fmla="*/ 44577 h 477107"/>
                    <a:gd name="connsiteX5" fmla="*/ 192596 w 381000"/>
                    <a:gd name="connsiteY5" fmla="*/ 0 h 477107"/>
                    <a:gd name="connsiteX6" fmla="*/ 136303 w 381000"/>
                    <a:gd name="connsiteY6" fmla="*/ 44577 h 477107"/>
                    <a:gd name="connsiteX7" fmla="*/ 161830 w 381000"/>
                    <a:gd name="connsiteY7" fmla="*/ 88202 h 477107"/>
                    <a:gd name="connsiteX8" fmla="*/ 145923 w 381000"/>
                    <a:gd name="connsiteY8" fmla="*/ 121349 h 477107"/>
                    <a:gd name="connsiteX9" fmla="*/ 10954 w 381000"/>
                    <a:gd name="connsiteY9" fmla="*/ 121349 h 477107"/>
                    <a:gd name="connsiteX10" fmla="*/ 0 w 381000"/>
                    <a:gd name="connsiteY10" fmla="*/ 132302 h 477107"/>
                    <a:gd name="connsiteX11" fmla="*/ 0 w 381000"/>
                    <a:gd name="connsiteY11" fmla="*/ 418814 h 477107"/>
                    <a:gd name="connsiteX12" fmla="*/ 58293 w 381000"/>
                    <a:gd name="connsiteY12" fmla="*/ 477107 h 477107"/>
                    <a:gd name="connsiteX13" fmla="*/ 369951 w 381000"/>
                    <a:gd name="connsiteY13" fmla="*/ 477107 h 477107"/>
                    <a:gd name="connsiteX14" fmla="*/ 380905 w 381000"/>
                    <a:gd name="connsiteY14" fmla="*/ 466153 h 47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477107">
                      <a:moveTo>
                        <a:pt x="381000" y="132302"/>
                      </a:moveTo>
                      <a:cubicBezTo>
                        <a:pt x="381000" y="126206"/>
                        <a:pt x="376047" y="121349"/>
                        <a:pt x="370046" y="121349"/>
                      </a:cubicBezTo>
                      <a:lnTo>
                        <a:pt x="238887" y="121349"/>
                      </a:lnTo>
                      <a:cubicBezTo>
                        <a:pt x="206216" y="121349"/>
                        <a:pt x="214313" y="96393"/>
                        <a:pt x="222980" y="88202"/>
                      </a:cubicBezTo>
                      <a:cubicBezTo>
                        <a:pt x="233744" y="78010"/>
                        <a:pt x="248888" y="63055"/>
                        <a:pt x="248888" y="44577"/>
                      </a:cubicBezTo>
                      <a:cubicBezTo>
                        <a:pt x="248888" y="15145"/>
                        <a:pt x="223647" y="0"/>
                        <a:pt x="192596" y="0"/>
                      </a:cubicBezTo>
                      <a:cubicBezTo>
                        <a:pt x="161544" y="0"/>
                        <a:pt x="136303" y="15049"/>
                        <a:pt x="136303" y="44577"/>
                      </a:cubicBezTo>
                      <a:cubicBezTo>
                        <a:pt x="136303" y="62770"/>
                        <a:pt x="152591" y="79438"/>
                        <a:pt x="161830" y="88202"/>
                      </a:cubicBezTo>
                      <a:cubicBezTo>
                        <a:pt x="170498" y="96393"/>
                        <a:pt x="178594" y="121349"/>
                        <a:pt x="145923" y="121349"/>
                      </a:cubicBezTo>
                      <a:lnTo>
                        <a:pt x="10954" y="121349"/>
                      </a:lnTo>
                      <a:cubicBezTo>
                        <a:pt x="4858" y="121349"/>
                        <a:pt x="0" y="126302"/>
                        <a:pt x="0" y="132302"/>
                      </a:cubicBezTo>
                      <a:lnTo>
                        <a:pt x="0" y="418814"/>
                      </a:lnTo>
                      <a:cubicBezTo>
                        <a:pt x="0" y="451009"/>
                        <a:pt x="26099" y="477107"/>
                        <a:pt x="58293" y="477107"/>
                      </a:cubicBezTo>
                      <a:lnTo>
                        <a:pt x="369951" y="477107"/>
                      </a:lnTo>
                      <a:cubicBezTo>
                        <a:pt x="376047" y="477107"/>
                        <a:pt x="380905" y="472154"/>
                        <a:pt x="380905" y="466153"/>
                      </a:cubicBezTo>
                    </a:path>
                  </a:pathLst>
                </a:custGeom>
                <a:noFill/>
                <a:ln w="14288" cap="rnd">
                  <a:solidFill>
                    <a:srgbClr val="FFFFFF"/>
                  </a:solidFill>
                  <a:prstDash val="solid"/>
                  <a:round/>
                </a:ln>
              </p:spPr>
              <p:txBody>
                <a:bodyPr rtlCol="0" anchor="ctr"/>
                <a:lstStyle/>
                <a:p>
                  <a:endParaRPr lang="ko-KR" altLang="en-US"/>
                </a:p>
              </p:txBody>
            </p:sp>
            <p:sp>
              <p:nvSpPr>
                <p:cNvPr id="191" name="자유형: 도형 190">
                  <a:extLst>
                    <a:ext uri="{FF2B5EF4-FFF2-40B4-BE49-F238E27FC236}">
                      <a16:creationId xmlns:a16="http://schemas.microsoft.com/office/drawing/2014/main" id="{1F57D726-8A3D-E471-5D6C-048053A2F434}"/>
                    </a:ext>
                  </a:extLst>
                </p:cNvPr>
                <p:cNvSpPr/>
                <p:nvPr/>
              </p:nvSpPr>
              <p:spPr>
                <a:xfrm>
                  <a:off x="3045618" y="4584002"/>
                  <a:ext cx="502348" cy="355853"/>
                </a:xfrm>
                <a:custGeom>
                  <a:avLst/>
                  <a:gdLst>
                    <a:gd name="connsiteX0" fmla="*/ 370046 w 502348"/>
                    <a:gd name="connsiteY0" fmla="*/ 355854 h 355854"/>
                    <a:gd name="connsiteX1" fmla="*/ 381000 w 502348"/>
                    <a:gd name="connsiteY1" fmla="*/ 344900 h 355854"/>
                    <a:gd name="connsiteX2" fmla="*/ 381000 w 502348"/>
                    <a:gd name="connsiteY2" fmla="*/ 226314 h 355854"/>
                    <a:gd name="connsiteX3" fmla="*/ 414147 w 502348"/>
                    <a:gd name="connsiteY3" fmla="*/ 210407 h 355854"/>
                    <a:gd name="connsiteX4" fmla="*/ 457772 w 502348"/>
                    <a:gd name="connsiteY4" fmla="*/ 236315 h 355854"/>
                    <a:gd name="connsiteX5" fmla="*/ 502349 w 502348"/>
                    <a:gd name="connsiteY5" fmla="*/ 180023 h 355854"/>
                    <a:gd name="connsiteX6" fmla="*/ 457772 w 502348"/>
                    <a:gd name="connsiteY6" fmla="*/ 123730 h 355854"/>
                    <a:gd name="connsiteX7" fmla="*/ 414147 w 502348"/>
                    <a:gd name="connsiteY7" fmla="*/ 149257 h 355854"/>
                    <a:gd name="connsiteX8" fmla="*/ 381000 w 502348"/>
                    <a:gd name="connsiteY8" fmla="*/ 133350 h 355854"/>
                    <a:gd name="connsiteX9" fmla="*/ 381000 w 502348"/>
                    <a:gd name="connsiteY9" fmla="*/ 10954 h 355854"/>
                    <a:gd name="connsiteX10" fmla="*/ 370046 w 502348"/>
                    <a:gd name="connsiteY10" fmla="*/ 0 h 355854"/>
                    <a:gd name="connsiteX11" fmla="*/ 58293 w 502348"/>
                    <a:gd name="connsiteY11" fmla="*/ 0 h 355854"/>
                    <a:gd name="connsiteX12" fmla="*/ 0 w 502348"/>
                    <a:gd name="connsiteY12" fmla="*/ 58293 h 355854"/>
                    <a:gd name="connsiteX13" fmla="*/ 0 w 502348"/>
                    <a:gd name="connsiteY13" fmla="*/ 344805 h 355854"/>
                    <a:gd name="connsiteX14" fmla="*/ 10954 w 502348"/>
                    <a:gd name="connsiteY14" fmla="*/ 355759 h 35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2348" h="355854">
                      <a:moveTo>
                        <a:pt x="370046" y="355854"/>
                      </a:moveTo>
                      <a:cubicBezTo>
                        <a:pt x="376142" y="355854"/>
                        <a:pt x="381000" y="350901"/>
                        <a:pt x="381000" y="344900"/>
                      </a:cubicBezTo>
                      <a:lnTo>
                        <a:pt x="381000" y="226314"/>
                      </a:lnTo>
                      <a:cubicBezTo>
                        <a:pt x="381000" y="193643"/>
                        <a:pt x="405956" y="201740"/>
                        <a:pt x="414147" y="210407"/>
                      </a:cubicBezTo>
                      <a:cubicBezTo>
                        <a:pt x="424339" y="221171"/>
                        <a:pt x="439293" y="236315"/>
                        <a:pt x="457772" y="236315"/>
                      </a:cubicBezTo>
                      <a:cubicBezTo>
                        <a:pt x="487204" y="236315"/>
                        <a:pt x="502349" y="211074"/>
                        <a:pt x="502349" y="180023"/>
                      </a:cubicBezTo>
                      <a:cubicBezTo>
                        <a:pt x="502349" y="148971"/>
                        <a:pt x="487299" y="123730"/>
                        <a:pt x="457772" y="123730"/>
                      </a:cubicBezTo>
                      <a:cubicBezTo>
                        <a:pt x="439579" y="123730"/>
                        <a:pt x="422910" y="140018"/>
                        <a:pt x="414147" y="149257"/>
                      </a:cubicBezTo>
                      <a:cubicBezTo>
                        <a:pt x="405956" y="157925"/>
                        <a:pt x="381000" y="166021"/>
                        <a:pt x="381000" y="133350"/>
                      </a:cubicBezTo>
                      <a:lnTo>
                        <a:pt x="381000" y="10954"/>
                      </a:lnTo>
                      <a:cubicBezTo>
                        <a:pt x="381000" y="4858"/>
                        <a:pt x="376047" y="0"/>
                        <a:pt x="370046" y="0"/>
                      </a:cubicBezTo>
                      <a:lnTo>
                        <a:pt x="58293" y="0"/>
                      </a:lnTo>
                      <a:cubicBezTo>
                        <a:pt x="26099" y="0"/>
                        <a:pt x="0" y="26099"/>
                        <a:pt x="0" y="58293"/>
                      </a:cubicBezTo>
                      <a:lnTo>
                        <a:pt x="0" y="344805"/>
                      </a:lnTo>
                      <a:cubicBezTo>
                        <a:pt x="0" y="350901"/>
                        <a:pt x="4953" y="355759"/>
                        <a:pt x="10954" y="355759"/>
                      </a:cubicBezTo>
                    </a:path>
                  </a:pathLst>
                </a:custGeom>
                <a:noFill/>
                <a:ln w="14288" cap="rnd">
                  <a:solidFill>
                    <a:srgbClr val="FFFFFF"/>
                  </a:solidFill>
                  <a:prstDash val="solid"/>
                  <a:round/>
                </a:ln>
              </p:spPr>
              <p:txBody>
                <a:bodyPr rtlCol="0" anchor="ctr"/>
                <a:lstStyle/>
                <a:p>
                  <a:endParaRPr lang="ko-KR" altLang="en-US"/>
                </a:p>
              </p:txBody>
            </p:sp>
          </p:grpSp>
        </p:grpSp>
      </p:grpSp>
      <p:grpSp>
        <p:nvGrpSpPr>
          <p:cNvPr id="581" name="그룹 580">
            <a:extLst>
              <a:ext uri="{FF2B5EF4-FFF2-40B4-BE49-F238E27FC236}">
                <a16:creationId xmlns:a16="http://schemas.microsoft.com/office/drawing/2014/main" id="{27FCDC30-4D48-F28A-5E9E-544D730C68E6}"/>
              </a:ext>
            </a:extLst>
          </p:cNvPr>
          <p:cNvGrpSpPr/>
          <p:nvPr/>
        </p:nvGrpSpPr>
        <p:grpSpPr>
          <a:xfrm>
            <a:off x="657435" y="3359342"/>
            <a:ext cx="399840" cy="361949"/>
            <a:chOff x="2401252" y="3710940"/>
            <a:chExt cx="2057018" cy="2492501"/>
          </a:xfrm>
        </p:grpSpPr>
        <p:sp>
          <p:nvSpPr>
            <p:cNvPr id="564" name="자유형: 도형 563">
              <a:extLst>
                <a:ext uri="{FF2B5EF4-FFF2-40B4-BE49-F238E27FC236}">
                  <a16:creationId xmlns:a16="http://schemas.microsoft.com/office/drawing/2014/main" id="{EF6A21FF-A099-ABAA-1874-6706008B4137}"/>
                </a:ext>
              </a:extLst>
            </p:cNvPr>
            <p:cNvSpPr/>
            <p:nvPr/>
          </p:nvSpPr>
          <p:spPr>
            <a:xfrm>
              <a:off x="2743390" y="3710940"/>
              <a:ext cx="993743" cy="2487929"/>
            </a:xfrm>
            <a:custGeom>
              <a:avLst/>
              <a:gdLst>
                <a:gd name="connsiteX0" fmla="*/ 0 w 993743"/>
                <a:gd name="connsiteY0" fmla="*/ 2487930 h 2487929"/>
                <a:gd name="connsiteX1" fmla="*/ 0 w 993743"/>
                <a:gd name="connsiteY1" fmla="*/ 0 h 2487929"/>
                <a:gd name="connsiteX2" fmla="*/ 993743 w 993743"/>
                <a:gd name="connsiteY2" fmla="*/ 0 h 2487929"/>
                <a:gd name="connsiteX3" fmla="*/ 993743 w 993743"/>
                <a:gd name="connsiteY3" fmla="*/ 2487930 h 2487929"/>
              </a:gdLst>
              <a:ahLst/>
              <a:cxnLst>
                <a:cxn ang="0">
                  <a:pos x="connsiteX0" y="connsiteY0"/>
                </a:cxn>
                <a:cxn ang="0">
                  <a:pos x="connsiteX1" y="connsiteY1"/>
                </a:cxn>
                <a:cxn ang="0">
                  <a:pos x="connsiteX2" y="connsiteY2"/>
                </a:cxn>
                <a:cxn ang="0">
                  <a:pos x="connsiteX3" y="connsiteY3"/>
                </a:cxn>
              </a:cxnLst>
              <a:rect l="l" t="t" r="r" b="b"/>
              <a:pathLst>
                <a:path w="993743" h="2487929">
                  <a:moveTo>
                    <a:pt x="0" y="2487930"/>
                  </a:moveTo>
                  <a:lnTo>
                    <a:pt x="0" y="0"/>
                  </a:lnTo>
                  <a:lnTo>
                    <a:pt x="993743" y="0"/>
                  </a:lnTo>
                  <a:lnTo>
                    <a:pt x="993743" y="2487930"/>
                  </a:lnTo>
                </a:path>
              </a:pathLst>
            </a:custGeom>
            <a:noFill/>
            <a:ln w="11430" cap="flat">
              <a:solidFill>
                <a:srgbClr val="FFFFFF"/>
              </a:solidFill>
              <a:prstDash val="solid"/>
              <a:miter/>
            </a:ln>
          </p:spPr>
          <p:txBody>
            <a:bodyPr rtlCol="0" anchor="ctr"/>
            <a:lstStyle/>
            <a:p>
              <a:endParaRPr lang="ko-KR" altLang="en-US"/>
            </a:p>
          </p:txBody>
        </p:sp>
        <p:sp>
          <p:nvSpPr>
            <p:cNvPr id="565" name="자유형: 도형 564">
              <a:extLst>
                <a:ext uri="{FF2B5EF4-FFF2-40B4-BE49-F238E27FC236}">
                  <a16:creationId xmlns:a16="http://schemas.microsoft.com/office/drawing/2014/main" id="{B19460C5-E4CD-4E55-BE49-7CCB7D2474F5}"/>
                </a:ext>
              </a:extLst>
            </p:cNvPr>
            <p:cNvSpPr/>
            <p:nvPr/>
          </p:nvSpPr>
          <p:spPr>
            <a:xfrm>
              <a:off x="2743390" y="3710940"/>
              <a:ext cx="993743" cy="2487929"/>
            </a:xfrm>
            <a:custGeom>
              <a:avLst/>
              <a:gdLst>
                <a:gd name="connsiteX0" fmla="*/ 0 w 993743"/>
                <a:gd name="connsiteY0" fmla="*/ 2487930 h 2487929"/>
                <a:gd name="connsiteX1" fmla="*/ 0 w 993743"/>
                <a:gd name="connsiteY1" fmla="*/ 0 h 2487929"/>
                <a:gd name="connsiteX2" fmla="*/ 993743 w 993743"/>
                <a:gd name="connsiteY2" fmla="*/ 0 h 2487929"/>
                <a:gd name="connsiteX3" fmla="*/ 993743 w 993743"/>
                <a:gd name="connsiteY3" fmla="*/ 2487930 h 2487929"/>
              </a:gdLst>
              <a:ahLst/>
              <a:cxnLst>
                <a:cxn ang="0">
                  <a:pos x="connsiteX0" y="connsiteY0"/>
                </a:cxn>
                <a:cxn ang="0">
                  <a:pos x="connsiteX1" y="connsiteY1"/>
                </a:cxn>
                <a:cxn ang="0">
                  <a:pos x="connsiteX2" y="connsiteY2"/>
                </a:cxn>
                <a:cxn ang="0">
                  <a:pos x="connsiteX3" y="connsiteY3"/>
                </a:cxn>
              </a:cxnLst>
              <a:rect l="l" t="t" r="r" b="b"/>
              <a:pathLst>
                <a:path w="993743" h="2487929">
                  <a:moveTo>
                    <a:pt x="0" y="2487930"/>
                  </a:moveTo>
                  <a:lnTo>
                    <a:pt x="0" y="0"/>
                  </a:lnTo>
                  <a:lnTo>
                    <a:pt x="993743" y="0"/>
                  </a:lnTo>
                  <a:lnTo>
                    <a:pt x="993743" y="2487930"/>
                  </a:lnTo>
                </a:path>
              </a:pathLst>
            </a:custGeom>
            <a:noFill/>
            <a:ln w="11430" cap="flat">
              <a:solidFill>
                <a:srgbClr val="FFFFFF"/>
              </a:solidFill>
              <a:prstDash val="solid"/>
              <a:miter/>
            </a:ln>
          </p:spPr>
          <p:txBody>
            <a:bodyPr rtlCol="0" anchor="ctr"/>
            <a:lstStyle/>
            <a:p>
              <a:endParaRPr lang="ko-KR" altLang="en-US"/>
            </a:p>
          </p:txBody>
        </p:sp>
        <p:sp>
          <p:nvSpPr>
            <p:cNvPr id="566" name="자유형: 도형 565">
              <a:extLst>
                <a:ext uri="{FF2B5EF4-FFF2-40B4-BE49-F238E27FC236}">
                  <a16:creationId xmlns:a16="http://schemas.microsoft.com/office/drawing/2014/main" id="{4799723D-52F5-D2E2-714E-37CB10D893B8}"/>
                </a:ext>
              </a:extLst>
            </p:cNvPr>
            <p:cNvSpPr/>
            <p:nvPr/>
          </p:nvSpPr>
          <p:spPr>
            <a:xfrm>
              <a:off x="2401252" y="3710940"/>
              <a:ext cx="342138" cy="2492501"/>
            </a:xfrm>
            <a:custGeom>
              <a:avLst/>
              <a:gdLst>
                <a:gd name="connsiteX0" fmla="*/ 0 w 342138"/>
                <a:gd name="connsiteY0" fmla="*/ 2492502 h 2492501"/>
                <a:gd name="connsiteX1" fmla="*/ 0 w 342138"/>
                <a:gd name="connsiteY1" fmla="*/ 297752 h 2492501"/>
                <a:gd name="connsiteX2" fmla="*/ 342138 w 342138"/>
                <a:gd name="connsiteY2" fmla="*/ 0 h 2492501"/>
              </a:gdLst>
              <a:ahLst/>
              <a:cxnLst>
                <a:cxn ang="0">
                  <a:pos x="connsiteX0" y="connsiteY0"/>
                </a:cxn>
                <a:cxn ang="0">
                  <a:pos x="connsiteX1" y="connsiteY1"/>
                </a:cxn>
                <a:cxn ang="0">
                  <a:pos x="connsiteX2" y="connsiteY2"/>
                </a:cxn>
              </a:cxnLst>
              <a:rect l="l" t="t" r="r" b="b"/>
              <a:pathLst>
                <a:path w="342138" h="2492501">
                  <a:moveTo>
                    <a:pt x="0" y="2492502"/>
                  </a:moveTo>
                  <a:lnTo>
                    <a:pt x="0" y="297752"/>
                  </a:lnTo>
                  <a:lnTo>
                    <a:pt x="342138" y="0"/>
                  </a:lnTo>
                </a:path>
              </a:pathLst>
            </a:custGeom>
            <a:noFill/>
            <a:ln w="11430" cap="flat">
              <a:solidFill>
                <a:srgbClr val="FFFFFF"/>
              </a:solidFill>
              <a:prstDash val="solid"/>
              <a:miter/>
            </a:ln>
          </p:spPr>
          <p:txBody>
            <a:bodyPr rtlCol="0" anchor="ctr"/>
            <a:lstStyle/>
            <a:p>
              <a:endParaRPr lang="ko-KR" altLang="en-US"/>
            </a:p>
          </p:txBody>
        </p:sp>
        <p:sp>
          <p:nvSpPr>
            <p:cNvPr id="567" name="자유형: 도형 566">
              <a:extLst>
                <a:ext uri="{FF2B5EF4-FFF2-40B4-BE49-F238E27FC236}">
                  <a16:creationId xmlns:a16="http://schemas.microsoft.com/office/drawing/2014/main" id="{69BE2010-06F8-DE48-929B-D498934A6F81}"/>
                </a:ext>
              </a:extLst>
            </p:cNvPr>
            <p:cNvSpPr/>
            <p:nvPr/>
          </p:nvSpPr>
          <p:spPr>
            <a:xfrm>
              <a:off x="2401252" y="3710940"/>
              <a:ext cx="342138" cy="2492501"/>
            </a:xfrm>
            <a:custGeom>
              <a:avLst/>
              <a:gdLst>
                <a:gd name="connsiteX0" fmla="*/ 0 w 342138"/>
                <a:gd name="connsiteY0" fmla="*/ 2492502 h 2492501"/>
                <a:gd name="connsiteX1" fmla="*/ 0 w 342138"/>
                <a:gd name="connsiteY1" fmla="*/ 297752 h 2492501"/>
                <a:gd name="connsiteX2" fmla="*/ 342138 w 342138"/>
                <a:gd name="connsiteY2" fmla="*/ 0 h 2492501"/>
              </a:gdLst>
              <a:ahLst/>
              <a:cxnLst>
                <a:cxn ang="0">
                  <a:pos x="connsiteX0" y="connsiteY0"/>
                </a:cxn>
                <a:cxn ang="0">
                  <a:pos x="connsiteX1" y="connsiteY1"/>
                </a:cxn>
                <a:cxn ang="0">
                  <a:pos x="connsiteX2" y="connsiteY2"/>
                </a:cxn>
              </a:cxnLst>
              <a:rect l="l" t="t" r="r" b="b"/>
              <a:pathLst>
                <a:path w="342138" h="2492501">
                  <a:moveTo>
                    <a:pt x="0" y="2492502"/>
                  </a:moveTo>
                  <a:lnTo>
                    <a:pt x="0" y="297752"/>
                  </a:lnTo>
                  <a:lnTo>
                    <a:pt x="342138" y="0"/>
                  </a:lnTo>
                </a:path>
              </a:pathLst>
            </a:custGeom>
            <a:noFill/>
            <a:ln w="11430" cap="flat">
              <a:solidFill>
                <a:srgbClr val="FFFFFF"/>
              </a:solidFill>
              <a:prstDash val="solid"/>
              <a:miter/>
            </a:ln>
          </p:spPr>
          <p:txBody>
            <a:bodyPr rtlCol="0" anchor="ctr"/>
            <a:lstStyle/>
            <a:p>
              <a:endParaRPr lang="ko-KR" altLang="en-US"/>
            </a:p>
          </p:txBody>
        </p:sp>
        <p:sp>
          <p:nvSpPr>
            <p:cNvPr id="568" name="자유형: 도형 567">
              <a:extLst>
                <a:ext uri="{FF2B5EF4-FFF2-40B4-BE49-F238E27FC236}">
                  <a16:creationId xmlns:a16="http://schemas.microsoft.com/office/drawing/2014/main" id="{C100E727-2A2B-4361-3E4D-66C7EEC8B187}"/>
                </a:ext>
              </a:extLst>
            </p:cNvPr>
            <p:cNvSpPr/>
            <p:nvPr/>
          </p:nvSpPr>
          <p:spPr>
            <a:xfrm>
              <a:off x="2977324" y="4135469"/>
              <a:ext cx="556545" cy="9525"/>
            </a:xfrm>
            <a:custGeom>
              <a:avLst/>
              <a:gdLst>
                <a:gd name="connsiteX0" fmla="*/ 0 w 556545"/>
                <a:gd name="connsiteY0" fmla="*/ 0 h 9525"/>
                <a:gd name="connsiteX1" fmla="*/ 556546 w 556545"/>
                <a:gd name="connsiteY1" fmla="*/ 0 h 9525"/>
              </a:gdLst>
              <a:ahLst/>
              <a:cxnLst>
                <a:cxn ang="0">
                  <a:pos x="connsiteX0" y="connsiteY0"/>
                </a:cxn>
                <a:cxn ang="0">
                  <a:pos x="connsiteX1" y="connsiteY1"/>
                </a:cxn>
              </a:cxnLst>
              <a:rect l="l" t="t" r="r" b="b"/>
              <a:pathLst>
                <a:path w="556545" h="9525">
                  <a:moveTo>
                    <a:pt x="0" y="0"/>
                  </a:moveTo>
                  <a:lnTo>
                    <a:pt x="556546" y="0"/>
                  </a:lnTo>
                </a:path>
              </a:pathLst>
            </a:custGeom>
            <a:ln w="11430" cap="flat">
              <a:solidFill>
                <a:srgbClr val="FFFFFF"/>
              </a:solidFill>
              <a:prstDash val="solid"/>
              <a:miter/>
            </a:ln>
          </p:spPr>
          <p:txBody>
            <a:bodyPr rtlCol="0" anchor="ctr"/>
            <a:lstStyle/>
            <a:p>
              <a:endParaRPr lang="ko-KR" altLang="en-US"/>
            </a:p>
          </p:txBody>
        </p:sp>
        <p:sp>
          <p:nvSpPr>
            <p:cNvPr id="569" name="자유형: 도형 568">
              <a:extLst>
                <a:ext uri="{FF2B5EF4-FFF2-40B4-BE49-F238E27FC236}">
                  <a16:creationId xmlns:a16="http://schemas.microsoft.com/office/drawing/2014/main" id="{6BE07D4D-807E-F5CD-E638-5DA3F303D17F}"/>
                </a:ext>
              </a:extLst>
            </p:cNvPr>
            <p:cNvSpPr/>
            <p:nvPr/>
          </p:nvSpPr>
          <p:spPr>
            <a:xfrm>
              <a:off x="2977324" y="4397121"/>
              <a:ext cx="556545" cy="9525"/>
            </a:xfrm>
            <a:custGeom>
              <a:avLst/>
              <a:gdLst>
                <a:gd name="connsiteX0" fmla="*/ 0 w 556545"/>
                <a:gd name="connsiteY0" fmla="*/ 0 h 9525"/>
                <a:gd name="connsiteX1" fmla="*/ 556546 w 556545"/>
                <a:gd name="connsiteY1" fmla="*/ 0 h 9525"/>
              </a:gdLst>
              <a:ahLst/>
              <a:cxnLst>
                <a:cxn ang="0">
                  <a:pos x="connsiteX0" y="connsiteY0"/>
                </a:cxn>
                <a:cxn ang="0">
                  <a:pos x="connsiteX1" y="connsiteY1"/>
                </a:cxn>
              </a:cxnLst>
              <a:rect l="l" t="t" r="r" b="b"/>
              <a:pathLst>
                <a:path w="556545" h="9525">
                  <a:moveTo>
                    <a:pt x="0" y="0"/>
                  </a:moveTo>
                  <a:lnTo>
                    <a:pt x="556546" y="0"/>
                  </a:lnTo>
                </a:path>
              </a:pathLst>
            </a:custGeom>
            <a:ln w="11430" cap="flat">
              <a:solidFill>
                <a:srgbClr val="FFFFFF"/>
              </a:solidFill>
              <a:prstDash val="solid"/>
              <a:miter/>
            </a:ln>
          </p:spPr>
          <p:txBody>
            <a:bodyPr rtlCol="0" anchor="ctr"/>
            <a:lstStyle/>
            <a:p>
              <a:endParaRPr lang="ko-KR" altLang="en-US"/>
            </a:p>
          </p:txBody>
        </p:sp>
        <p:sp>
          <p:nvSpPr>
            <p:cNvPr id="570" name="자유형: 도형 569">
              <a:extLst>
                <a:ext uri="{FF2B5EF4-FFF2-40B4-BE49-F238E27FC236}">
                  <a16:creationId xmlns:a16="http://schemas.microsoft.com/office/drawing/2014/main" id="{D446B6E4-A643-BE12-F207-AD1B9590C9A0}"/>
                </a:ext>
              </a:extLst>
            </p:cNvPr>
            <p:cNvSpPr/>
            <p:nvPr/>
          </p:nvSpPr>
          <p:spPr>
            <a:xfrm>
              <a:off x="2977324" y="4658868"/>
              <a:ext cx="556545" cy="9525"/>
            </a:xfrm>
            <a:custGeom>
              <a:avLst/>
              <a:gdLst>
                <a:gd name="connsiteX0" fmla="*/ 0 w 556545"/>
                <a:gd name="connsiteY0" fmla="*/ 0 h 9525"/>
                <a:gd name="connsiteX1" fmla="*/ 556546 w 556545"/>
                <a:gd name="connsiteY1" fmla="*/ 0 h 9525"/>
              </a:gdLst>
              <a:ahLst/>
              <a:cxnLst>
                <a:cxn ang="0">
                  <a:pos x="connsiteX0" y="connsiteY0"/>
                </a:cxn>
                <a:cxn ang="0">
                  <a:pos x="connsiteX1" y="connsiteY1"/>
                </a:cxn>
              </a:cxnLst>
              <a:rect l="l" t="t" r="r" b="b"/>
              <a:pathLst>
                <a:path w="556545" h="9525">
                  <a:moveTo>
                    <a:pt x="0" y="0"/>
                  </a:moveTo>
                  <a:lnTo>
                    <a:pt x="556546" y="0"/>
                  </a:lnTo>
                </a:path>
              </a:pathLst>
            </a:custGeom>
            <a:ln w="11430" cap="flat">
              <a:solidFill>
                <a:srgbClr val="FFFFFF"/>
              </a:solidFill>
              <a:prstDash val="solid"/>
              <a:miter/>
            </a:ln>
          </p:spPr>
          <p:txBody>
            <a:bodyPr rtlCol="0" anchor="ctr"/>
            <a:lstStyle/>
            <a:p>
              <a:endParaRPr lang="ko-KR" altLang="en-US"/>
            </a:p>
          </p:txBody>
        </p:sp>
        <p:sp>
          <p:nvSpPr>
            <p:cNvPr id="571" name="자유형: 도형 570">
              <a:extLst>
                <a:ext uri="{FF2B5EF4-FFF2-40B4-BE49-F238E27FC236}">
                  <a16:creationId xmlns:a16="http://schemas.microsoft.com/office/drawing/2014/main" id="{B16E172C-A48F-C43B-0BD9-E5044ECF1F60}"/>
                </a:ext>
              </a:extLst>
            </p:cNvPr>
            <p:cNvSpPr/>
            <p:nvPr/>
          </p:nvSpPr>
          <p:spPr>
            <a:xfrm>
              <a:off x="2977324" y="4920615"/>
              <a:ext cx="556545" cy="9525"/>
            </a:xfrm>
            <a:custGeom>
              <a:avLst/>
              <a:gdLst>
                <a:gd name="connsiteX0" fmla="*/ 0 w 556545"/>
                <a:gd name="connsiteY0" fmla="*/ 0 h 9525"/>
                <a:gd name="connsiteX1" fmla="*/ 556546 w 556545"/>
                <a:gd name="connsiteY1" fmla="*/ 0 h 9525"/>
              </a:gdLst>
              <a:ahLst/>
              <a:cxnLst>
                <a:cxn ang="0">
                  <a:pos x="connsiteX0" y="connsiteY0"/>
                </a:cxn>
                <a:cxn ang="0">
                  <a:pos x="connsiteX1" y="connsiteY1"/>
                </a:cxn>
              </a:cxnLst>
              <a:rect l="l" t="t" r="r" b="b"/>
              <a:pathLst>
                <a:path w="556545" h="9525">
                  <a:moveTo>
                    <a:pt x="0" y="0"/>
                  </a:moveTo>
                  <a:lnTo>
                    <a:pt x="556546" y="0"/>
                  </a:lnTo>
                </a:path>
              </a:pathLst>
            </a:custGeom>
            <a:ln w="11430" cap="flat">
              <a:solidFill>
                <a:srgbClr val="FFFFFF"/>
              </a:solidFill>
              <a:prstDash val="solid"/>
              <a:miter/>
            </a:ln>
          </p:spPr>
          <p:txBody>
            <a:bodyPr rtlCol="0" anchor="ctr"/>
            <a:lstStyle/>
            <a:p>
              <a:endParaRPr lang="ko-KR" altLang="en-US"/>
            </a:p>
          </p:txBody>
        </p:sp>
        <p:sp>
          <p:nvSpPr>
            <p:cNvPr id="572" name="자유형: 도형 571">
              <a:extLst>
                <a:ext uri="{FF2B5EF4-FFF2-40B4-BE49-F238E27FC236}">
                  <a16:creationId xmlns:a16="http://schemas.microsoft.com/office/drawing/2014/main" id="{7DB5D443-9A64-77F8-1251-82406A7D4F02}"/>
                </a:ext>
              </a:extLst>
            </p:cNvPr>
            <p:cNvSpPr/>
            <p:nvPr/>
          </p:nvSpPr>
          <p:spPr>
            <a:xfrm>
              <a:off x="2977324" y="5182266"/>
              <a:ext cx="556545" cy="9525"/>
            </a:xfrm>
            <a:custGeom>
              <a:avLst/>
              <a:gdLst>
                <a:gd name="connsiteX0" fmla="*/ 0 w 556545"/>
                <a:gd name="connsiteY0" fmla="*/ 0 h 9525"/>
                <a:gd name="connsiteX1" fmla="*/ 556546 w 556545"/>
                <a:gd name="connsiteY1" fmla="*/ 0 h 9525"/>
              </a:gdLst>
              <a:ahLst/>
              <a:cxnLst>
                <a:cxn ang="0">
                  <a:pos x="connsiteX0" y="connsiteY0"/>
                </a:cxn>
                <a:cxn ang="0">
                  <a:pos x="connsiteX1" y="connsiteY1"/>
                </a:cxn>
              </a:cxnLst>
              <a:rect l="l" t="t" r="r" b="b"/>
              <a:pathLst>
                <a:path w="556545" h="9525">
                  <a:moveTo>
                    <a:pt x="0" y="0"/>
                  </a:moveTo>
                  <a:lnTo>
                    <a:pt x="556546" y="0"/>
                  </a:lnTo>
                </a:path>
              </a:pathLst>
            </a:custGeom>
            <a:ln w="11430" cap="flat">
              <a:solidFill>
                <a:srgbClr val="FFFFFF"/>
              </a:solidFill>
              <a:prstDash val="solid"/>
              <a:miter/>
            </a:ln>
          </p:spPr>
          <p:txBody>
            <a:bodyPr rtlCol="0" anchor="ctr"/>
            <a:lstStyle/>
            <a:p>
              <a:endParaRPr lang="ko-KR" altLang="en-US"/>
            </a:p>
          </p:txBody>
        </p:sp>
        <p:sp>
          <p:nvSpPr>
            <p:cNvPr id="573" name="자유형: 도형 572">
              <a:extLst>
                <a:ext uri="{FF2B5EF4-FFF2-40B4-BE49-F238E27FC236}">
                  <a16:creationId xmlns:a16="http://schemas.microsoft.com/office/drawing/2014/main" id="{4A62BF45-FD6B-FE7A-8AD2-4129F6A91BAC}"/>
                </a:ext>
              </a:extLst>
            </p:cNvPr>
            <p:cNvSpPr/>
            <p:nvPr/>
          </p:nvSpPr>
          <p:spPr>
            <a:xfrm>
              <a:off x="2977324" y="5444013"/>
              <a:ext cx="556545" cy="9525"/>
            </a:xfrm>
            <a:custGeom>
              <a:avLst/>
              <a:gdLst>
                <a:gd name="connsiteX0" fmla="*/ 0 w 556545"/>
                <a:gd name="connsiteY0" fmla="*/ 0 h 9525"/>
                <a:gd name="connsiteX1" fmla="*/ 556546 w 556545"/>
                <a:gd name="connsiteY1" fmla="*/ 0 h 9525"/>
              </a:gdLst>
              <a:ahLst/>
              <a:cxnLst>
                <a:cxn ang="0">
                  <a:pos x="connsiteX0" y="connsiteY0"/>
                </a:cxn>
                <a:cxn ang="0">
                  <a:pos x="connsiteX1" y="connsiteY1"/>
                </a:cxn>
              </a:cxnLst>
              <a:rect l="l" t="t" r="r" b="b"/>
              <a:pathLst>
                <a:path w="556545" h="9525">
                  <a:moveTo>
                    <a:pt x="0" y="0"/>
                  </a:moveTo>
                  <a:lnTo>
                    <a:pt x="556546" y="0"/>
                  </a:lnTo>
                </a:path>
              </a:pathLst>
            </a:custGeom>
            <a:ln w="11430" cap="flat">
              <a:solidFill>
                <a:srgbClr val="FFFFFF"/>
              </a:solidFill>
              <a:prstDash val="solid"/>
              <a:miter/>
            </a:ln>
          </p:spPr>
          <p:txBody>
            <a:bodyPr rtlCol="0" anchor="ctr"/>
            <a:lstStyle/>
            <a:p>
              <a:endParaRPr lang="ko-KR" altLang="en-US"/>
            </a:p>
          </p:txBody>
        </p:sp>
        <p:sp>
          <p:nvSpPr>
            <p:cNvPr id="574" name="자유형: 도형 573">
              <a:extLst>
                <a:ext uri="{FF2B5EF4-FFF2-40B4-BE49-F238E27FC236}">
                  <a16:creationId xmlns:a16="http://schemas.microsoft.com/office/drawing/2014/main" id="{5E8965D5-E935-F3F0-BC2C-0449E106393D}"/>
                </a:ext>
              </a:extLst>
            </p:cNvPr>
            <p:cNvSpPr/>
            <p:nvPr/>
          </p:nvSpPr>
          <p:spPr>
            <a:xfrm>
              <a:off x="3737133" y="4926329"/>
              <a:ext cx="721137" cy="1272635"/>
            </a:xfrm>
            <a:custGeom>
              <a:avLst/>
              <a:gdLst>
                <a:gd name="connsiteX0" fmla="*/ 0 w 721137"/>
                <a:gd name="connsiteY0" fmla="*/ 0 h 1272635"/>
                <a:gd name="connsiteX1" fmla="*/ 721138 w 721137"/>
                <a:gd name="connsiteY1" fmla="*/ 339662 h 1272635"/>
                <a:gd name="connsiteX2" fmla="*/ 721138 w 721137"/>
                <a:gd name="connsiteY2" fmla="*/ 1272635 h 1272635"/>
              </a:gdLst>
              <a:ahLst/>
              <a:cxnLst>
                <a:cxn ang="0">
                  <a:pos x="connsiteX0" y="connsiteY0"/>
                </a:cxn>
                <a:cxn ang="0">
                  <a:pos x="connsiteX1" y="connsiteY1"/>
                </a:cxn>
                <a:cxn ang="0">
                  <a:pos x="connsiteX2" y="connsiteY2"/>
                </a:cxn>
              </a:cxnLst>
              <a:rect l="l" t="t" r="r" b="b"/>
              <a:pathLst>
                <a:path w="721137" h="1272635">
                  <a:moveTo>
                    <a:pt x="0" y="0"/>
                  </a:moveTo>
                  <a:lnTo>
                    <a:pt x="721138" y="339662"/>
                  </a:lnTo>
                  <a:lnTo>
                    <a:pt x="721138" y="1272635"/>
                  </a:lnTo>
                </a:path>
              </a:pathLst>
            </a:custGeom>
            <a:noFill/>
            <a:ln w="11430" cap="flat">
              <a:solidFill>
                <a:srgbClr val="FFFFFF"/>
              </a:solidFill>
              <a:prstDash val="solid"/>
              <a:miter/>
            </a:ln>
          </p:spPr>
          <p:txBody>
            <a:bodyPr rtlCol="0" anchor="ctr"/>
            <a:lstStyle/>
            <a:p>
              <a:endParaRPr lang="ko-KR" altLang="en-US"/>
            </a:p>
          </p:txBody>
        </p:sp>
        <p:sp>
          <p:nvSpPr>
            <p:cNvPr id="575" name="자유형: 도형 574">
              <a:extLst>
                <a:ext uri="{FF2B5EF4-FFF2-40B4-BE49-F238E27FC236}">
                  <a16:creationId xmlns:a16="http://schemas.microsoft.com/office/drawing/2014/main" id="{AD1359FF-BC0D-7352-A281-D5DE91EED55A}"/>
                </a:ext>
              </a:extLst>
            </p:cNvPr>
            <p:cNvSpPr/>
            <p:nvPr/>
          </p:nvSpPr>
          <p:spPr>
            <a:xfrm>
              <a:off x="3737133" y="4926329"/>
              <a:ext cx="721137" cy="1272635"/>
            </a:xfrm>
            <a:custGeom>
              <a:avLst/>
              <a:gdLst>
                <a:gd name="connsiteX0" fmla="*/ 0 w 721137"/>
                <a:gd name="connsiteY0" fmla="*/ 0 h 1272635"/>
                <a:gd name="connsiteX1" fmla="*/ 721138 w 721137"/>
                <a:gd name="connsiteY1" fmla="*/ 339662 h 1272635"/>
                <a:gd name="connsiteX2" fmla="*/ 721138 w 721137"/>
                <a:gd name="connsiteY2" fmla="*/ 1272635 h 1272635"/>
              </a:gdLst>
              <a:ahLst/>
              <a:cxnLst>
                <a:cxn ang="0">
                  <a:pos x="connsiteX0" y="connsiteY0"/>
                </a:cxn>
                <a:cxn ang="0">
                  <a:pos x="connsiteX1" y="connsiteY1"/>
                </a:cxn>
                <a:cxn ang="0">
                  <a:pos x="connsiteX2" y="connsiteY2"/>
                </a:cxn>
              </a:cxnLst>
              <a:rect l="l" t="t" r="r" b="b"/>
              <a:pathLst>
                <a:path w="721137" h="1272635">
                  <a:moveTo>
                    <a:pt x="0" y="0"/>
                  </a:moveTo>
                  <a:lnTo>
                    <a:pt x="721138" y="339662"/>
                  </a:lnTo>
                  <a:lnTo>
                    <a:pt x="721138" y="1272635"/>
                  </a:lnTo>
                </a:path>
              </a:pathLst>
            </a:custGeom>
            <a:noFill/>
            <a:ln w="11430" cap="flat">
              <a:solidFill>
                <a:srgbClr val="FFFFFF"/>
              </a:solidFill>
              <a:prstDash val="solid"/>
              <a:miter/>
            </a:ln>
          </p:spPr>
          <p:txBody>
            <a:bodyPr rtlCol="0" anchor="ctr"/>
            <a:lstStyle/>
            <a:p>
              <a:endParaRPr lang="ko-KR" altLang="en-US"/>
            </a:p>
          </p:txBody>
        </p:sp>
        <p:sp>
          <p:nvSpPr>
            <p:cNvPr id="576" name="자유형: 도형 575">
              <a:extLst>
                <a:ext uri="{FF2B5EF4-FFF2-40B4-BE49-F238E27FC236}">
                  <a16:creationId xmlns:a16="http://schemas.microsoft.com/office/drawing/2014/main" id="{F1F4AF9C-0392-C4A3-1869-54D37BF1502C}"/>
                </a:ext>
              </a:extLst>
            </p:cNvPr>
            <p:cNvSpPr/>
            <p:nvPr/>
          </p:nvSpPr>
          <p:spPr>
            <a:xfrm>
              <a:off x="2977324" y="5705665"/>
              <a:ext cx="556545" cy="9525"/>
            </a:xfrm>
            <a:custGeom>
              <a:avLst/>
              <a:gdLst>
                <a:gd name="connsiteX0" fmla="*/ 0 w 556545"/>
                <a:gd name="connsiteY0" fmla="*/ 0 h 9525"/>
                <a:gd name="connsiteX1" fmla="*/ 556546 w 556545"/>
                <a:gd name="connsiteY1" fmla="*/ 0 h 9525"/>
              </a:gdLst>
              <a:ahLst/>
              <a:cxnLst>
                <a:cxn ang="0">
                  <a:pos x="connsiteX0" y="connsiteY0"/>
                </a:cxn>
                <a:cxn ang="0">
                  <a:pos x="connsiteX1" y="connsiteY1"/>
                </a:cxn>
              </a:cxnLst>
              <a:rect l="l" t="t" r="r" b="b"/>
              <a:pathLst>
                <a:path w="556545" h="9525">
                  <a:moveTo>
                    <a:pt x="0" y="0"/>
                  </a:moveTo>
                  <a:lnTo>
                    <a:pt x="556546" y="0"/>
                  </a:lnTo>
                </a:path>
              </a:pathLst>
            </a:custGeom>
            <a:ln w="11430" cap="flat">
              <a:solidFill>
                <a:srgbClr val="FFFFFF"/>
              </a:solidFill>
              <a:prstDash val="solid"/>
              <a:miter/>
            </a:ln>
          </p:spPr>
          <p:txBody>
            <a:bodyPr rtlCol="0" anchor="ctr"/>
            <a:lstStyle/>
            <a:p>
              <a:endParaRPr lang="ko-KR" altLang="en-US"/>
            </a:p>
          </p:txBody>
        </p:sp>
        <p:sp>
          <p:nvSpPr>
            <p:cNvPr id="577" name="자유형: 도형 576">
              <a:extLst>
                <a:ext uri="{FF2B5EF4-FFF2-40B4-BE49-F238E27FC236}">
                  <a16:creationId xmlns:a16="http://schemas.microsoft.com/office/drawing/2014/main" id="{CAFDE383-C7F6-399F-B1CE-AA4C10A57080}"/>
                </a:ext>
              </a:extLst>
            </p:cNvPr>
            <p:cNvSpPr/>
            <p:nvPr/>
          </p:nvSpPr>
          <p:spPr>
            <a:xfrm>
              <a:off x="2977324" y="5967412"/>
              <a:ext cx="556545" cy="9525"/>
            </a:xfrm>
            <a:custGeom>
              <a:avLst/>
              <a:gdLst>
                <a:gd name="connsiteX0" fmla="*/ 0 w 556545"/>
                <a:gd name="connsiteY0" fmla="*/ 0 h 9525"/>
                <a:gd name="connsiteX1" fmla="*/ 556546 w 556545"/>
                <a:gd name="connsiteY1" fmla="*/ 0 h 9525"/>
              </a:gdLst>
              <a:ahLst/>
              <a:cxnLst>
                <a:cxn ang="0">
                  <a:pos x="connsiteX0" y="connsiteY0"/>
                </a:cxn>
                <a:cxn ang="0">
                  <a:pos x="connsiteX1" y="connsiteY1"/>
                </a:cxn>
              </a:cxnLst>
              <a:rect l="l" t="t" r="r" b="b"/>
              <a:pathLst>
                <a:path w="556545" h="9525">
                  <a:moveTo>
                    <a:pt x="0" y="0"/>
                  </a:moveTo>
                  <a:lnTo>
                    <a:pt x="556546" y="0"/>
                  </a:lnTo>
                </a:path>
              </a:pathLst>
            </a:custGeom>
            <a:ln w="11430" cap="flat">
              <a:solidFill>
                <a:srgbClr val="FFFFFF"/>
              </a:solidFill>
              <a:prstDash val="solid"/>
              <a:miter/>
            </a:ln>
          </p:spPr>
          <p:txBody>
            <a:bodyPr rtlCol="0" anchor="ctr"/>
            <a:lstStyle/>
            <a:p>
              <a:endParaRPr lang="ko-KR" altLang="en-US"/>
            </a:p>
          </p:txBody>
        </p:sp>
        <p:sp>
          <p:nvSpPr>
            <p:cNvPr id="578" name="자유형: 도형 577">
              <a:extLst>
                <a:ext uri="{FF2B5EF4-FFF2-40B4-BE49-F238E27FC236}">
                  <a16:creationId xmlns:a16="http://schemas.microsoft.com/office/drawing/2014/main" id="{0D0657CE-0D6B-BC33-D737-58C06EBD984D}"/>
                </a:ext>
              </a:extLst>
            </p:cNvPr>
            <p:cNvSpPr/>
            <p:nvPr/>
          </p:nvSpPr>
          <p:spPr>
            <a:xfrm>
              <a:off x="3956208" y="5444013"/>
              <a:ext cx="305847" cy="9525"/>
            </a:xfrm>
            <a:custGeom>
              <a:avLst/>
              <a:gdLst>
                <a:gd name="connsiteX0" fmla="*/ 0 w 305847"/>
                <a:gd name="connsiteY0" fmla="*/ 0 h 9525"/>
                <a:gd name="connsiteX1" fmla="*/ 305848 w 305847"/>
                <a:gd name="connsiteY1" fmla="*/ 0 h 9525"/>
              </a:gdLst>
              <a:ahLst/>
              <a:cxnLst>
                <a:cxn ang="0">
                  <a:pos x="connsiteX0" y="connsiteY0"/>
                </a:cxn>
                <a:cxn ang="0">
                  <a:pos x="connsiteX1" y="connsiteY1"/>
                </a:cxn>
              </a:cxnLst>
              <a:rect l="l" t="t" r="r" b="b"/>
              <a:pathLst>
                <a:path w="305847" h="9525">
                  <a:moveTo>
                    <a:pt x="0" y="0"/>
                  </a:moveTo>
                  <a:lnTo>
                    <a:pt x="305848" y="0"/>
                  </a:lnTo>
                </a:path>
              </a:pathLst>
            </a:custGeom>
            <a:ln w="11430" cap="flat">
              <a:solidFill>
                <a:srgbClr val="FFFFFF"/>
              </a:solidFill>
              <a:prstDash val="solid"/>
              <a:miter/>
            </a:ln>
          </p:spPr>
          <p:txBody>
            <a:bodyPr rtlCol="0" anchor="ctr"/>
            <a:lstStyle/>
            <a:p>
              <a:endParaRPr lang="ko-KR" altLang="en-US"/>
            </a:p>
          </p:txBody>
        </p:sp>
        <p:sp>
          <p:nvSpPr>
            <p:cNvPr id="579" name="자유형: 도형 578">
              <a:extLst>
                <a:ext uri="{FF2B5EF4-FFF2-40B4-BE49-F238E27FC236}">
                  <a16:creationId xmlns:a16="http://schemas.microsoft.com/office/drawing/2014/main" id="{783DF57B-2EE0-FCD9-2089-58BBD8B281E8}"/>
                </a:ext>
              </a:extLst>
            </p:cNvPr>
            <p:cNvSpPr/>
            <p:nvPr/>
          </p:nvSpPr>
          <p:spPr>
            <a:xfrm>
              <a:off x="3956208" y="5705665"/>
              <a:ext cx="305847" cy="9525"/>
            </a:xfrm>
            <a:custGeom>
              <a:avLst/>
              <a:gdLst>
                <a:gd name="connsiteX0" fmla="*/ 0 w 305847"/>
                <a:gd name="connsiteY0" fmla="*/ 0 h 9525"/>
                <a:gd name="connsiteX1" fmla="*/ 305848 w 305847"/>
                <a:gd name="connsiteY1" fmla="*/ 0 h 9525"/>
              </a:gdLst>
              <a:ahLst/>
              <a:cxnLst>
                <a:cxn ang="0">
                  <a:pos x="connsiteX0" y="connsiteY0"/>
                </a:cxn>
                <a:cxn ang="0">
                  <a:pos x="connsiteX1" y="connsiteY1"/>
                </a:cxn>
              </a:cxnLst>
              <a:rect l="l" t="t" r="r" b="b"/>
              <a:pathLst>
                <a:path w="305847" h="9525">
                  <a:moveTo>
                    <a:pt x="0" y="0"/>
                  </a:moveTo>
                  <a:lnTo>
                    <a:pt x="305848" y="0"/>
                  </a:lnTo>
                </a:path>
              </a:pathLst>
            </a:custGeom>
            <a:ln w="11430" cap="flat">
              <a:solidFill>
                <a:srgbClr val="FFFFFF"/>
              </a:solidFill>
              <a:prstDash val="solid"/>
              <a:miter/>
            </a:ln>
          </p:spPr>
          <p:txBody>
            <a:bodyPr rtlCol="0" anchor="ctr"/>
            <a:lstStyle/>
            <a:p>
              <a:endParaRPr lang="ko-KR" altLang="en-US"/>
            </a:p>
          </p:txBody>
        </p:sp>
        <p:sp>
          <p:nvSpPr>
            <p:cNvPr id="580" name="자유형: 도형 579">
              <a:extLst>
                <a:ext uri="{FF2B5EF4-FFF2-40B4-BE49-F238E27FC236}">
                  <a16:creationId xmlns:a16="http://schemas.microsoft.com/office/drawing/2014/main" id="{7B001200-7892-118E-943D-0F4535823DCA}"/>
                </a:ext>
              </a:extLst>
            </p:cNvPr>
            <p:cNvSpPr/>
            <p:nvPr/>
          </p:nvSpPr>
          <p:spPr>
            <a:xfrm>
              <a:off x="3956208" y="5967412"/>
              <a:ext cx="305847" cy="9525"/>
            </a:xfrm>
            <a:custGeom>
              <a:avLst/>
              <a:gdLst>
                <a:gd name="connsiteX0" fmla="*/ 0 w 305847"/>
                <a:gd name="connsiteY0" fmla="*/ 0 h 9525"/>
                <a:gd name="connsiteX1" fmla="*/ 305848 w 305847"/>
                <a:gd name="connsiteY1" fmla="*/ 0 h 9525"/>
              </a:gdLst>
              <a:ahLst/>
              <a:cxnLst>
                <a:cxn ang="0">
                  <a:pos x="connsiteX0" y="connsiteY0"/>
                </a:cxn>
                <a:cxn ang="0">
                  <a:pos x="connsiteX1" y="connsiteY1"/>
                </a:cxn>
              </a:cxnLst>
              <a:rect l="l" t="t" r="r" b="b"/>
              <a:pathLst>
                <a:path w="305847" h="9525">
                  <a:moveTo>
                    <a:pt x="0" y="0"/>
                  </a:moveTo>
                  <a:lnTo>
                    <a:pt x="305848" y="0"/>
                  </a:lnTo>
                </a:path>
              </a:pathLst>
            </a:custGeom>
            <a:ln w="11430" cap="flat">
              <a:solidFill>
                <a:srgbClr val="FFFFFF"/>
              </a:solidFill>
              <a:prstDash val="solid"/>
              <a:miter/>
            </a:ln>
          </p:spPr>
          <p:txBody>
            <a:bodyPr rtlCol="0" anchor="ctr"/>
            <a:lstStyle/>
            <a:p>
              <a:endParaRPr lang="ko-KR" altLang="en-US"/>
            </a:p>
          </p:txBody>
        </p:sp>
      </p:grpSp>
    </p:spTree>
    <p:extLst>
      <p:ext uri="{BB962C8B-B14F-4D97-AF65-F5344CB8AC3E}">
        <p14:creationId xmlns:p14="http://schemas.microsoft.com/office/powerpoint/2010/main" val="677109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5"/>
            </a:gs>
            <a:gs pos="100000">
              <a:schemeClr val="accent1"/>
            </a:gs>
          </a:gsLst>
          <a:lin ang="0" scaled="0"/>
        </a:gra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F850F9E9-BD6A-40E2-B826-5C437324D188}"/>
              </a:ext>
            </a:extLst>
          </p:cNvPr>
          <p:cNvSpPr txBox="1"/>
          <p:nvPr/>
        </p:nvSpPr>
        <p:spPr>
          <a:xfrm>
            <a:off x="333375" y="1274149"/>
            <a:ext cx="2551981" cy="553998"/>
          </a:xfrm>
          <a:prstGeom prst="rect">
            <a:avLst/>
          </a:prstGeom>
          <a:noFill/>
        </p:spPr>
        <p:txBody>
          <a:bodyPr wrap="none" lIns="0" tIns="0" rIns="0" bIns="0" rtlCol="0">
            <a:spAutoFit/>
          </a:bodyPr>
          <a:lstStyle/>
          <a:p>
            <a:r>
              <a:rPr lang="en-US" altLang="ko-KR" sz="3600">
                <a:ln>
                  <a:solidFill>
                    <a:schemeClr val="tx2">
                      <a:alpha val="0"/>
                    </a:schemeClr>
                  </a:solidFill>
                </a:ln>
                <a:solidFill>
                  <a:schemeClr val="bg1"/>
                </a:solidFill>
                <a:latin typeface="KPMG Bold" panose="020B0803030202040204" pitchFamily="34" charset="0"/>
                <a:ea typeface="KoPub돋움체 Medium" panose="02020603020101020101" pitchFamily="18" charset="-127"/>
              </a:rPr>
              <a:t>Business Contacts</a:t>
            </a:r>
          </a:p>
        </p:txBody>
      </p:sp>
      <p:graphicFrame>
        <p:nvGraphicFramePr>
          <p:cNvPr id="17" name="표 16">
            <a:extLst>
              <a:ext uri="{FF2B5EF4-FFF2-40B4-BE49-F238E27FC236}">
                <a16:creationId xmlns:a16="http://schemas.microsoft.com/office/drawing/2014/main" id="{9E59F3B7-EE88-499A-ABC6-E0D06F1DECD7}"/>
              </a:ext>
            </a:extLst>
          </p:cNvPr>
          <p:cNvGraphicFramePr>
            <a:graphicFrameLocks noGrp="1"/>
          </p:cNvGraphicFramePr>
          <p:nvPr>
            <p:extLst>
              <p:ext uri="{D42A27DB-BD31-4B8C-83A1-F6EECF244321}">
                <p14:modId xmlns:p14="http://schemas.microsoft.com/office/powerpoint/2010/main" val="778838093"/>
              </p:ext>
            </p:extLst>
          </p:nvPr>
        </p:nvGraphicFramePr>
        <p:xfrm>
          <a:off x="333375" y="2015502"/>
          <a:ext cx="6191252" cy="1997520"/>
        </p:xfrm>
        <a:graphic>
          <a:graphicData uri="http://schemas.openxmlformats.org/drawingml/2006/table">
            <a:tbl>
              <a:tblPr firstRow="1" bandRow="1"/>
              <a:tblGrid>
                <a:gridCol w="1547813">
                  <a:extLst>
                    <a:ext uri="{9D8B030D-6E8A-4147-A177-3AD203B41FA5}">
                      <a16:colId xmlns:a16="http://schemas.microsoft.com/office/drawing/2014/main" val="968525178"/>
                    </a:ext>
                  </a:extLst>
                </a:gridCol>
                <a:gridCol w="1547813">
                  <a:extLst>
                    <a:ext uri="{9D8B030D-6E8A-4147-A177-3AD203B41FA5}">
                      <a16:colId xmlns:a16="http://schemas.microsoft.com/office/drawing/2014/main" val="2373283035"/>
                    </a:ext>
                  </a:extLst>
                </a:gridCol>
                <a:gridCol w="1547813">
                  <a:extLst>
                    <a:ext uri="{9D8B030D-6E8A-4147-A177-3AD203B41FA5}">
                      <a16:colId xmlns:a16="http://schemas.microsoft.com/office/drawing/2014/main" val="2192865859"/>
                    </a:ext>
                  </a:extLst>
                </a:gridCol>
                <a:gridCol w="1547813">
                  <a:extLst>
                    <a:ext uri="{9D8B030D-6E8A-4147-A177-3AD203B41FA5}">
                      <a16:colId xmlns:a16="http://schemas.microsoft.com/office/drawing/2014/main" val="3835351547"/>
                    </a:ext>
                  </a:extLst>
                </a:gridCol>
              </a:tblGrid>
              <a:tr h="0">
                <a:tc gridSpan="4">
                  <a:txBody>
                    <a:bodyPr/>
                    <a:lstStyle>
                      <a:lvl1pPr marL="0" algn="l" defTabSz="495285" rtl="0" eaLnBrk="1" latinLnBrk="1" hangingPunct="1">
                        <a:defRPr sz="1950" b="1" kern="1200">
                          <a:solidFill>
                            <a:schemeClr val="lt1"/>
                          </a:solidFill>
                          <a:latin typeface="KoPub돋움체 Medium"/>
                          <a:ea typeface="KoPub돋움체 Medium"/>
                        </a:defRPr>
                      </a:lvl1pPr>
                      <a:lvl2pPr marL="495285" algn="l" defTabSz="495285" rtl="0" eaLnBrk="1" latinLnBrk="1" hangingPunct="1">
                        <a:defRPr sz="1950" b="1" kern="1200">
                          <a:solidFill>
                            <a:schemeClr val="lt1"/>
                          </a:solidFill>
                          <a:latin typeface="KoPub돋움체 Medium"/>
                          <a:ea typeface="KoPub돋움체 Medium"/>
                        </a:defRPr>
                      </a:lvl2pPr>
                      <a:lvl3pPr marL="990570" algn="l" defTabSz="495285" rtl="0" eaLnBrk="1" latinLnBrk="1" hangingPunct="1">
                        <a:defRPr sz="1950" b="1" kern="1200">
                          <a:solidFill>
                            <a:schemeClr val="lt1"/>
                          </a:solidFill>
                          <a:latin typeface="KoPub돋움체 Medium"/>
                          <a:ea typeface="KoPub돋움체 Medium"/>
                        </a:defRPr>
                      </a:lvl3pPr>
                      <a:lvl4pPr marL="1485854" algn="l" defTabSz="495285" rtl="0" eaLnBrk="1" latinLnBrk="1" hangingPunct="1">
                        <a:defRPr sz="1950" b="1" kern="1200">
                          <a:solidFill>
                            <a:schemeClr val="lt1"/>
                          </a:solidFill>
                          <a:latin typeface="KoPub돋움체 Medium"/>
                          <a:ea typeface="KoPub돋움체 Medium"/>
                        </a:defRPr>
                      </a:lvl4pPr>
                      <a:lvl5pPr marL="1981139" algn="l" defTabSz="495285" rtl="0" eaLnBrk="1" latinLnBrk="1" hangingPunct="1">
                        <a:defRPr sz="1950" b="1" kern="1200">
                          <a:solidFill>
                            <a:schemeClr val="lt1"/>
                          </a:solidFill>
                          <a:latin typeface="KoPub돋움체 Medium"/>
                          <a:ea typeface="KoPub돋움체 Medium"/>
                        </a:defRPr>
                      </a:lvl5pPr>
                      <a:lvl6pPr marL="2476424" algn="l" defTabSz="495285" rtl="0" eaLnBrk="1" latinLnBrk="1" hangingPunct="1">
                        <a:defRPr sz="1950" b="1" kern="1200">
                          <a:solidFill>
                            <a:schemeClr val="lt1"/>
                          </a:solidFill>
                          <a:latin typeface="KoPub돋움체 Medium"/>
                          <a:ea typeface="KoPub돋움체 Medium"/>
                        </a:defRPr>
                      </a:lvl6pPr>
                      <a:lvl7pPr marL="2971709" algn="l" defTabSz="495285" rtl="0" eaLnBrk="1" latinLnBrk="1" hangingPunct="1">
                        <a:defRPr sz="1950" b="1" kern="1200">
                          <a:solidFill>
                            <a:schemeClr val="lt1"/>
                          </a:solidFill>
                          <a:latin typeface="KoPub돋움체 Medium"/>
                          <a:ea typeface="KoPub돋움체 Medium"/>
                        </a:defRPr>
                      </a:lvl7pPr>
                      <a:lvl8pPr marL="3466993" algn="l" defTabSz="495285" rtl="0" eaLnBrk="1" latinLnBrk="1" hangingPunct="1">
                        <a:defRPr sz="1950" b="1" kern="1200">
                          <a:solidFill>
                            <a:schemeClr val="lt1"/>
                          </a:solidFill>
                          <a:latin typeface="KoPub돋움체 Medium"/>
                          <a:ea typeface="KoPub돋움체 Medium"/>
                        </a:defRPr>
                      </a:lvl8pPr>
                      <a:lvl9pPr marL="3962278" algn="l" defTabSz="495285" rtl="0" eaLnBrk="1" latinLnBrk="1" hangingPunct="1">
                        <a:defRPr sz="1950" b="1" kern="1200">
                          <a:solidFill>
                            <a:schemeClr val="lt1"/>
                          </a:solidFill>
                          <a:latin typeface="KoPub돋움체 Medium"/>
                          <a:ea typeface="KoPub돋움체 Medium"/>
                        </a:defRPr>
                      </a:lvl9pPr>
                    </a:lstStyle>
                    <a:p>
                      <a:pPr marL="0" marR="0" lvl="0" indent="0" algn="l" defTabSz="495285" rtl="0" eaLnBrk="1" fontAlgn="auto" latinLnBrk="1" hangingPunct="1">
                        <a:lnSpc>
                          <a:spcPct val="100000"/>
                        </a:lnSpc>
                        <a:spcBef>
                          <a:spcPts val="0"/>
                        </a:spcBef>
                        <a:spcAft>
                          <a:spcPts val="0"/>
                        </a:spcAft>
                        <a:buClrTx/>
                        <a:buSzTx/>
                        <a:buFontTx/>
                        <a:buNone/>
                        <a:tabLst/>
                        <a:defRPr/>
                      </a:pPr>
                      <a:r>
                        <a:rPr lang="en-US" altLang="ko-KR" sz="1300" b="0" spc="0" dirty="0">
                          <a:ln>
                            <a:solidFill>
                              <a:srgbClr val="00338D">
                                <a:alpha val="0"/>
                              </a:srgbClr>
                            </a:solidFill>
                          </a:ln>
                          <a:solidFill>
                            <a:schemeClr val="bg1"/>
                          </a:solidFill>
                          <a:latin typeface="+mj-ea"/>
                          <a:ea typeface="+mj-ea"/>
                          <a:cs typeface="Arial" panose="020B0604020202020204" pitchFamily="34" charset="0"/>
                        </a:rPr>
                        <a:t>Deal Advisory</a:t>
                      </a:r>
                    </a:p>
                  </a:txBody>
                  <a:tcPr marL="0" marR="0" marT="18000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1200">
                        <a:latin typeface="+mn-ea"/>
                        <a:ea typeface="+mn-ea"/>
                      </a:endParaRPr>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hMerge="1">
                  <a:txBody>
                    <a:bodyPr/>
                    <a:lstStyle/>
                    <a:p>
                      <a:pPr latinLnBrk="1"/>
                      <a:endParaRPr lang="ko-KR" altLang="en-US" sz="1200">
                        <a:latin typeface="+mn-ea"/>
                        <a:ea typeface="+mn-ea"/>
                      </a:endParaRPr>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hMerge="1">
                  <a:txBody>
                    <a:bodyPr/>
                    <a:lstStyle/>
                    <a:p>
                      <a:pPr marL="0" marR="0" indent="0" algn="l" defTabSz="495285" rtl="0" eaLnBrk="1" fontAlgn="auto" latinLnBrk="1" hangingPunct="1">
                        <a:lnSpc>
                          <a:spcPct val="100000"/>
                        </a:lnSpc>
                        <a:spcBef>
                          <a:spcPts val="0"/>
                        </a:spcBef>
                        <a:spcAft>
                          <a:spcPts val="0"/>
                        </a:spcAft>
                        <a:buClrTx/>
                        <a:buSzTx/>
                        <a:buFontTx/>
                        <a:buNone/>
                        <a:tabLst/>
                        <a:defRPr/>
                      </a:pPr>
                      <a:endParaRPr lang="en-US" altLang="ko-KR" sz="1400" b="1" spc="59">
                        <a:solidFill>
                          <a:srgbClr val="00338D"/>
                        </a:solidFill>
                        <a:latin typeface="+mn-ea"/>
                        <a:ea typeface="+mn-ea"/>
                        <a:cs typeface="Arial" panose="020B0604020202020204" pitchFamily="34" charset="0"/>
                      </a:endParaRPr>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340873500"/>
                  </a:ext>
                </a:extLst>
              </a:tr>
              <a:tr h="108000">
                <a:tc>
                  <a:txBody>
                    <a:bodyPr/>
                    <a:lstStyle>
                      <a:lvl1pPr marL="0" algn="l" defTabSz="495285" rtl="0" eaLnBrk="1" latinLnBrk="1" hangingPunct="1">
                        <a:defRPr sz="1950" kern="1200">
                          <a:solidFill>
                            <a:schemeClr val="dk1"/>
                          </a:solidFill>
                          <a:latin typeface="KoPub돋움체 Medium"/>
                          <a:ea typeface="KoPub돋움체 Medium"/>
                        </a:defRPr>
                      </a:lvl1pPr>
                      <a:lvl2pPr marL="495285" algn="l" defTabSz="495285" rtl="0" eaLnBrk="1" latinLnBrk="1" hangingPunct="1">
                        <a:defRPr sz="1950" kern="1200">
                          <a:solidFill>
                            <a:schemeClr val="dk1"/>
                          </a:solidFill>
                          <a:latin typeface="KoPub돋움체 Medium"/>
                          <a:ea typeface="KoPub돋움체 Medium"/>
                        </a:defRPr>
                      </a:lvl2pPr>
                      <a:lvl3pPr marL="990570" algn="l" defTabSz="495285" rtl="0" eaLnBrk="1" latinLnBrk="1" hangingPunct="1">
                        <a:defRPr sz="1950" kern="1200">
                          <a:solidFill>
                            <a:schemeClr val="dk1"/>
                          </a:solidFill>
                          <a:latin typeface="KoPub돋움체 Medium"/>
                          <a:ea typeface="KoPub돋움체 Medium"/>
                        </a:defRPr>
                      </a:lvl3pPr>
                      <a:lvl4pPr marL="1485854" algn="l" defTabSz="495285" rtl="0" eaLnBrk="1" latinLnBrk="1" hangingPunct="1">
                        <a:defRPr sz="1950" kern="1200">
                          <a:solidFill>
                            <a:schemeClr val="dk1"/>
                          </a:solidFill>
                          <a:latin typeface="KoPub돋움체 Medium"/>
                          <a:ea typeface="KoPub돋움체 Medium"/>
                        </a:defRPr>
                      </a:lvl4pPr>
                      <a:lvl5pPr marL="1981139" algn="l" defTabSz="495285" rtl="0" eaLnBrk="1" latinLnBrk="1" hangingPunct="1">
                        <a:defRPr sz="1950" kern="1200">
                          <a:solidFill>
                            <a:schemeClr val="dk1"/>
                          </a:solidFill>
                          <a:latin typeface="KoPub돋움체 Medium"/>
                          <a:ea typeface="KoPub돋움체 Medium"/>
                        </a:defRPr>
                      </a:lvl5pPr>
                      <a:lvl6pPr marL="2476424" algn="l" defTabSz="495285" rtl="0" eaLnBrk="1" latinLnBrk="1" hangingPunct="1">
                        <a:defRPr sz="1950" kern="1200">
                          <a:solidFill>
                            <a:schemeClr val="dk1"/>
                          </a:solidFill>
                          <a:latin typeface="KoPub돋움체 Medium"/>
                          <a:ea typeface="KoPub돋움체 Medium"/>
                        </a:defRPr>
                      </a:lvl6pPr>
                      <a:lvl7pPr marL="2971709" algn="l" defTabSz="495285" rtl="0" eaLnBrk="1" latinLnBrk="1" hangingPunct="1">
                        <a:defRPr sz="1950" kern="1200">
                          <a:solidFill>
                            <a:schemeClr val="dk1"/>
                          </a:solidFill>
                          <a:latin typeface="KoPub돋움체 Medium"/>
                          <a:ea typeface="KoPub돋움체 Medium"/>
                        </a:defRPr>
                      </a:lvl7pPr>
                      <a:lvl8pPr marL="3466993" algn="l" defTabSz="495285" rtl="0" eaLnBrk="1" latinLnBrk="1" hangingPunct="1">
                        <a:defRPr sz="1950" kern="1200">
                          <a:solidFill>
                            <a:schemeClr val="dk1"/>
                          </a:solidFill>
                          <a:latin typeface="KoPub돋움체 Medium"/>
                          <a:ea typeface="KoPub돋움체 Medium"/>
                        </a:defRPr>
                      </a:lvl8pPr>
                      <a:lvl9pPr marL="3962278" algn="l" defTabSz="495285" rtl="0" eaLnBrk="1" latinLnBrk="1" hangingPunct="1">
                        <a:defRPr sz="1950" kern="1200">
                          <a:solidFill>
                            <a:schemeClr val="dk1"/>
                          </a:solidFill>
                          <a:latin typeface="KoPub돋움체 Medium"/>
                          <a:ea typeface="KoPub돋움체 Medium"/>
                        </a:defRPr>
                      </a:lvl9pPr>
                    </a:lstStyle>
                    <a:p>
                      <a:pPr marL="0" defTabSz="914400">
                        <a:lnSpc>
                          <a:spcPct val="100000"/>
                        </a:lnSpc>
                        <a:spcBef>
                          <a:spcPts val="0"/>
                        </a:spcBef>
                        <a:spcAft>
                          <a:spcPts val="0"/>
                        </a:spcAft>
                        <a:defRPr/>
                      </a:pPr>
                      <a:endParaRPr lang="en-US" altLang="ko-KR" sz="100" b="0" kern="1200" spc="0" baseline="0" dirty="0">
                        <a:ln>
                          <a:solidFill>
                            <a:schemeClr val="accent1">
                              <a:alpha val="0"/>
                            </a:schemeClr>
                          </a:solidFill>
                        </a:ln>
                        <a:solidFill>
                          <a:schemeClr val="bg1"/>
                        </a:solidFill>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95285" rtl="0" eaLnBrk="1" latinLnBrk="1" hangingPunct="1">
                        <a:defRPr sz="1950" kern="1200">
                          <a:solidFill>
                            <a:schemeClr val="dk1"/>
                          </a:solidFill>
                          <a:latin typeface="KoPub돋움체 Medium"/>
                          <a:ea typeface="KoPub돋움체 Medium"/>
                        </a:defRPr>
                      </a:lvl1pPr>
                      <a:lvl2pPr marL="495285" algn="l" defTabSz="495285" rtl="0" eaLnBrk="1" latinLnBrk="1" hangingPunct="1">
                        <a:defRPr sz="1950" kern="1200">
                          <a:solidFill>
                            <a:schemeClr val="dk1"/>
                          </a:solidFill>
                          <a:latin typeface="KoPub돋움체 Medium"/>
                          <a:ea typeface="KoPub돋움체 Medium"/>
                        </a:defRPr>
                      </a:lvl2pPr>
                      <a:lvl3pPr marL="990570" algn="l" defTabSz="495285" rtl="0" eaLnBrk="1" latinLnBrk="1" hangingPunct="1">
                        <a:defRPr sz="1950" kern="1200">
                          <a:solidFill>
                            <a:schemeClr val="dk1"/>
                          </a:solidFill>
                          <a:latin typeface="KoPub돋움체 Medium"/>
                          <a:ea typeface="KoPub돋움체 Medium"/>
                        </a:defRPr>
                      </a:lvl3pPr>
                      <a:lvl4pPr marL="1485854" algn="l" defTabSz="495285" rtl="0" eaLnBrk="1" latinLnBrk="1" hangingPunct="1">
                        <a:defRPr sz="1950" kern="1200">
                          <a:solidFill>
                            <a:schemeClr val="dk1"/>
                          </a:solidFill>
                          <a:latin typeface="KoPub돋움체 Medium"/>
                          <a:ea typeface="KoPub돋움체 Medium"/>
                        </a:defRPr>
                      </a:lvl4pPr>
                      <a:lvl5pPr marL="1981139" algn="l" defTabSz="495285" rtl="0" eaLnBrk="1" latinLnBrk="1" hangingPunct="1">
                        <a:defRPr sz="1950" kern="1200">
                          <a:solidFill>
                            <a:schemeClr val="dk1"/>
                          </a:solidFill>
                          <a:latin typeface="KoPub돋움체 Medium"/>
                          <a:ea typeface="KoPub돋움체 Medium"/>
                        </a:defRPr>
                      </a:lvl5pPr>
                      <a:lvl6pPr marL="2476424" algn="l" defTabSz="495285" rtl="0" eaLnBrk="1" latinLnBrk="1" hangingPunct="1">
                        <a:defRPr sz="1950" kern="1200">
                          <a:solidFill>
                            <a:schemeClr val="dk1"/>
                          </a:solidFill>
                          <a:latin typeface="KoPub돋움체 Medium"/>
                          <a:ea typeface="KoPub돋움체 Medium"/>
                        </a:defRPr>
                      </a:lvl6pPr>
                      <a:lvl7pPr marL="2971709" algn="l" defTabSz="495285" rtl="0" eaLnBrk="1" latinLnBrk="1" hangingPunct="1">
                        <a:defRPr sz="1950" kern="1200">
                          <a:solidFill>
                            <a:schemeClr val="dk1"/>
                          </a:solidFill>
                          <a:latin typeface="KoPub돋움체 Medium"/>
                          <a:ea typeface="KoPub돋움체 Medium"/>
                        </a:defRPr>
                      </a:lvl7pPr>
                      <a:lvl8pPr marL="3466993" algn="l" defTabSz="495285" rtl="0" eaLnBrk="1" latinLnBrk="1" hangingPunct="1">
                        <a:defRPr sz="1950" kern="1200">
                          <a:solidFill>
                            <a:schemeClr val="dk1"/>
                          </a:solidFill>
                          <a:latin typeface="KoPub돋움체 Medium"/>
                          <a:ea typeface="KoPub돋움체 Medium"/>
                        </a:defRPr>
                      </a:lvl8pPr>
                      <a:lvl9pPr marL="3962278" algn="l" defTabSz="495285" rtl="0" eaLnBrk="1" latinLnBrk="1" hangingPunct="1">
                        <a:defRPr sz="1950" kern="1200">
                          <a:solidFill>
                            <a:schemeClr val="dk1"/>
                          </a:solidFill>
                          <a:latin typeface="KoPub돋움체 Medium"/>
                          <a:ea typeface="KoPub돋움체 Medium"/>
                        </a:defRPr>
                      </a:lvl9pPr>
                    </a:lstStyle>
                    <a:p>
                      <a:pPr marL="0" defTabSz="914400">
                        <a:lnSpc>
                          <a:spcPct val="100000"/>
                        </a:lnSpc>
                        <a:spcBef>
                          <a:spcPts val="0"/>
                        </a:spcBef>
                        <a:spcAft>
                          <a:spcPts val="0"/>
                        </a:spcAft>
                        <a:defRPr/>
                      </a:pPr>
                      <a:endParaRPr lang="en-US" altLang="ko-KR" sz="100" b="0" spc="0" baseline="0" dirty="0">
                        <a:ln>
                          <a:solidFill>
                            <a:schemeClr val="accent1">
                              <a:alpha val="0"/>
                            </a:schemeClr>
                          </a:solidFill>
                        </a:ln>
                        <a:solidFill>
                          <a:schemeClr val="bg1"/>
                        </a:solidFill>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95285" rtl="0" eaLnBrk="1" latinLnBrk="1" hangingPunct="1">
                        <a:defRPr sz="1950" kern="1200">
                          <a:solidFill>
                            <a:schemeClr val="dk1"/>
                          </a:solidFill>
                          <a:latin typeface="KoPub돋움체 Medium"/>
                          <a:ea typeface="KoPub돋움체 Medium"/>
                        </a:defRPr>
                      </a:lvl1pPr>
                      <a:lvl2pPr marL="495285" algn="l" defTabSz="495285" rtl="0" eaLnBrk="1" latinLnBrk="1" hangingPunct="1">
                        <a:defRPr sz="1950" kern="1200">
                          <a:solidFill>
                            <a:schemeClr val="dk1"/>
                          </a:solidFill>
                          <a:latin typeface="KoPub돋움체 Medium"/>
                          <a:ea typeface="KoPub돋움체 Medium"/>
                        </a:defRPr>
                      </a:lvl2pPr>
                      <a:lvl3pPr marL="990570" algn="l" defTabSz="495285" rtl="0" eaLnBrk="1" latinLnBrk="1" hangingPunct="1">
                        <a:defRPr sz="1950" kern="1200">
                          <a:solidFill>
                            <a:schemeClr val="dk1"/>
                          </a:solidFill>
                          <a:latin typeface="KoPub돋움체 Medium"/>
                          <a:ea typeface="KoPub돋움체 Medium"/>
                        </a:defRPr>
                      </a:lvl3pPr>
                      <a:lvl4pPr marL="1485854" algn="l" defTabSz="495285" rtl="0" eaLnBrk="1" latinLnBrk="1" hangingPunct="1">
                        <a:defRPr sz="1950" kern="1200">
                          <a:solidFill>
                            <a:schemeClr val="dk1"/>
                          </a:solidFill>
                          <a:latin typeface="KoPub돋움체 Medium"/>
                          <a:ea typeface="KoPub돋움체 Medium"/>
                        </a:defRPr>
                      </a:lvl4pPr>
                      <a:lvl5pPr marL="1981139" algn="l" defTabSz="495285" rtl="0" eaLnBrk="1" latinLnBrk="1" hangingPunct="1">
                        <a:defRPr sz="1950" kern="1200">
                          <a:solidFill>
                            <a:schemeClr val="dk1"/>
                          </a:solidFill>
                          <a:latin typeface="KoPub돋움체 Medium"/>
                          <a:ea typeface="KoPub돋움체 Medium"/>
                        </a:defRPr>
                      </a:lvl5pPr>
                      <a:lvl6pPr marL="2476424" algn="l" defTabSz="495285" rtl="0" eaLnBrk="1" latinLnBrk="1" hangingPunct="1">
                        <a:defRPr sz="1950" kern="1200">
                          <a:solidFill>
                            <a:schemeClr val="dk1"/>
                          </a:solidFill>
                          <a:latin typeface="KoPub돋움체 Medium"/>
                          <a:ea typeface="KoPub돋움체 Medium"/>
                        </a:defRPr>
                      </a:lvl6pPr>
                      <a:lvl7pPr marL="2971709" algn="l" defTabSz="495285" rtl="0" eaLnBrk="1" latinLnBrk="1" hangingPunct="1">
                        <a:defRPr sz="1950" kern="1200">
                          <a:solidFill>
                            <a:schemeClr val="dk1"/>
                          </a:solidFill>
                          <a:latin typeface="KoPub돋움체 Medium"/>
                          <a:ea typeface="KoPub돋움체 Medium"/>
                        </a:defRPr>
                      </a:lvl7pPr>
                      <a:lvl8pPr marL="3466993" algn="l" defTabSz="495285" rtl="0" eaLnBrk="1" latinLnBrk="1" hangingPunct="1">
                        <a:defRPr sz="1950" kern="1200">
                          <a:solidFill>
                            <a:schemeClr val="dk1"/>
                          </a:solidFill>
                          <a:latin typeface="KoPub돋움체 Medium"/>
                          <a:ea typeface="KoPub돋움체 Medium"/>
                        </a:defRPr>
                      </a:lvl8pPr>
                      <a:lvl9pPr marL="3962278" algn="l" defTabSz="495285" rtl="0" eaLnBrk="1" latinLnBrk="1" hangingPunct="1">
                        <a:defRPr sz="1950" kern="1200">
                          <a:solidFill>
                            <a:schemeClr val="dk1"/>
                          </a:solidFill>
                          <a:latin typeface="KoPub돋움체 Medium"/>
                          <a:ea typeface="KoPub돋움체 Medium"/>
                        </a:defRPr>
                      </a:lvl9pPr>
                    </a:lstStyle>
                    <a:p>
                      <a:pPr marL="0" defTabSz="914400">
                        <a:lnSpc>
                          <a:spcPct val="100000"/>
                        </a:lnSpc>
                        <a:spcBef>
                          <a:spcPts val="0"/>
                        </a:spcBef>
                        <a:spcAft>
                          <a:spcPts val="0"/>
                        </a:spcAft>
                        <a:defRPr/>
                      </a:pPr>
                      <a:endParaRPr lang="en-US" altLang="ko-KR" sz="100" b="0" spc="0" baseline="0" dirty="0">
                        <a:ln>
                          <a:solidFill>
                            <a:schemeClr val="accent1">
                              <a:alpha val="0"/>
                            </a:schemeClr>
                          </a:solidFill>
                        </a:ln>
                        <a:solidFill>
                          <a:schemeClr val="bg1"/>
                        </a:solidFill>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95285" rtl="0" eaLnBrk="1" latinLnBrk="1" hangingPunct="1">
                        <a:defRPr sz="1950" kern="1200">
                          <a:solidFill>
                            <a:schemeClr val="dk1"/>
                          </a:solidFill>
                          <a:latin typeface="KoPub돋움체 Medium"/>
                          <a:ea typeface="KoPub돋움체 Medium"/>
                        </a:defRPr>
                      </a:lvl1pPr>
                      <a:lvl2pPr marL="495285" algn="l" defTabSz="495285" rtl="0" eaLnBrk="1" latinLnBrk="1" hangingPunct="1">
                        <a:defRPr sz="1950" kern="1200">
                          <a:solidFill>
                            <a:schemeClr val="dk1"/>
                          </a:solidFill>
                          <a:latin typeface="KoPub돋움체 Medium"/>
                          <a:ea typeface="KoPub돋움체 Medium"/>
                        </a:defRPr>
                      </a:lvl2pPr>
                      <a:lvl3pPr marL="990570" algn="l" defTabSz="495285" rtl="0" eaLnBrk="1" latinLnBrk="1" hangingPunct="1">
                        <a:defRPr sz="1950" kern="1200">
                          <a:solidFill>
                            <a:schemeClr val="dk1"/>
                          </a:solidFill>
                          <a:latin typeface="KoPub돋움체 Medium"/>
                          <a:ea typeface="KoPub돋움체 Medium"/>
                        </a:defRPr>
                      </a:lvl3pPr>
                      <a:lvl4pPr marL="1485854" algn="l" defTabSz="495285" rtl="0" eaLnBrk="1" latinLnBrk="1" hangingPunct="1">
                        <a:defRPr sz="1950" kern="1200">
                          <a:solidFill>
                            <a:schemeClr val="dk1"/>
                          </a:solidFill>
                          <a:latin typeface="KoPub돋움체 Medium"/>
                          <a:ea typeface="KoPub돋움체 Medium"/>
                        </a:defRPr>
                      </a:lvl4pPr>
                      <a:lvl5pPr marL="1981139" algn="l" defTabSz="495285" rtl="0" eaLnBrk="1" latinLnBrk="1" hangingPunct="1">
                        <a:defRPr sz="1950" kern="1200">
                          <a:solidFill>
                            <a:schemeClr val="dk1"/>
                          </a:solidFill>
                          <a:latin typeface="KoPub돋움체 Medium"/>
                          <a:ea typeface="KoPub돋움체 Medium"/>
                        </a:defRPr>
                      </a:lvl5pPr>
                      <a:lvl6pPr marL="2476424" algn="l" defTabSz="495285" rtl="0" eaLnBrk="1" latinLnBrk="1" hangingPunct="1">
                        <a:defRPr sz="1950" kern="1200">
                          <a:solidFill>
                            <a:schemeClr val="dk1"/>
                          </a:solidFill>
                          <a:latin typeface="KoPub돋움체 Medium"/>
                          <a:ea typeface="KoPub돋움체 Medium"/>
                        </a:defRPr>
                      </a:lvl6pPr>
                      <a:lvl7pPr marL="2971709" algn="l" defTabSz="495285" rtl="0" eaLnBrk="1" latinLnBrk="1" hangingPunct="1">
                        <a:defRPr sz="1950" kern="1200">
                          <a:solidFill>
                            <a:schemeClr val="dk1"/>
                          </a:solidFill>
                          <a:latin typeface="KoPub돋움체 Medium"/>
                          <a:ea typeface="KoPub돋움체 Medium"/>
                        </a:defRPr>
                      </a:lvl7pPr>
                      <a:lvl8pPr marL="3466993" algn="l" defTabSz="495285" rtl="0" eaLnBrk="1" latinLnBrk="1" hangingPunct="1">
                        <a:defRPr sz="1950" kern="1200">
                          <a:solidFill>
                            <a:schemeClr val="dk1"/>
                          </a:solidFill>
                          <a:latin typeface="KoPub돋움체 Medium"/>
                          <a:ea typeface="KoPub돋움체 Medium"/>
                        </a:defRPr>
                      </a:lvl8pPr>
                      <a:lvl9pPr marL="3962278" algn="l" defTabSz="495285" rtl="0" eaLnBrk="1" latinLnBrk="1" hangingPunct="1">
                        <a:defRPr sz="1950" kern="1200">
                          <a:solidFill>
                            <a:schemeClr val="dk1"/>
                          </a:solidFill>
                          <a:latin typeface="KoPub돋움체 Medium"/>
                          <a:ea typeface="KoPub돋움체 Medium"/>
                        </a:defRPr>
                      </a:lvl9pPr>
                    </a:lstStyle>
                    <a:p>
                      <a:pPr marL="0" defTabSz="914400">
                        <a:lnSpc>
                          <a:spcPct val="100000"/>
                        </a:lnSpc>
                        <a:spcBef>
                          <a:spcPts val="0"/>
                        </a:spcBef>
                        <a:spcAft>
                          <a:spcPts val="0"/>
                        </a:spcAft>
                        <a:defRPr/>
                      </a:pPr>
                      <a:endParaRPr lang="en-US" altLang="ko-KR" sz="100" b="0" spc="0" baseline="0" dirty="0">
                        <a:ln>
                          <a:solidFill>
                            <a:schemeClr val="accent1">
                              <a:alpha val="0"/>
                            </a:schemeClr>
                          </a:solidFill>
                        </a:ln>
                        <a:solidFill>
                          <a:schemeClr val="bg1"/>
                        </a:solidFill>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5086232"/>
                  </a:ext>
                </a:extLst>
              </a:tr>
              <a:tr h="492174">
                <a:tc>
                  <a:txBody>
                    <a:bodyPr/>
                    <a:lstStyle>
                      <a:lvl1pPr marL="0" algn="l" defTabSz="495285" rtl="0" eaLnBrk="1" latinLnBrk="1" hangingPunct="1">
                        <a:defRPr sz="1950" kern="1200">
                          <a:solidFill>
                            <a:schemeClr val="dk1"/>
                          </a:solidFill>
                          <a:latin typeface="KoPub돋움체 Medium"/>
                          <a:ea typeface="KoPub돋움체 Medium"/>
                        </a:defRPr>
                      </a:lvl1pPr>
                      <a:lvl2pPr marL="495285" algn="l" defTabSz="495285" rtl="0" eaLnBrk="1" latinLnBrk="1" hangingPunct="1">
                        <a:defRPr sz="1950" kern="1200">
                          <a:solidFill>
                            <a:schemeClr val="dk1"/>
                          </a:solidFill>
                          <a:latin typeface="KoPub돋움체 Medium"/>
                          <a:ea typeface="KoPub돋움체 Medium"/>
                        </a:defRPr>
                      </a:lvl2pPr>
                      <a:lvl3pPr marL="990570" algn="l" defTabSz="495285" rtl="0" eaLnBrk="1" latinLnBrk="1" hangingPunct="1">
                        <a:defRPr sz="1950" kern="1200">
                          <a:solidFill>
                            <a:schemeClr val="dk1"/>
                          </a:solidFill>
                          <a:latin typeface="KoPub돋움체 Medium"/>
                          <a:ea typeface="KoPub돋움체 Medium"/>
                        </a:defRPr>
                      </a:lvl3pPr>
                      <a:lvl4pPr marL="1485854" algn="l" defTabSz="495285" rtl="0" eaLnBrk="1" latinLnBrk="1" hangingPunct="1">
                        <a:defRPr sz="1950" kern="1200">
                          <a:solidFill>
                            <a:schemeClr val="dk1"/>
                          </a:solidFill>
                          <a:latin typeface="KoPub돋움체 Medium"/>
                          <a:ea typeface="KoPub돋움체 Medium"/>
                        </a:defRPr>
                      </a:lvl4pPr>
                      <a:lvl5pPr marL="1981139" algn="l" defTabSz="495285" rtl="0" eaLnBrk="1" latinLnBrk="1" hangingPunct="1">
                        <a:defRPr sz="1950" kern="1200">
                          <a:solidFill>
                            <a:schemeClr val="dk1"/>
                          </a:solidFill>
                          <a:latin typeface="KoPub돋움체 Medium"/>
                          <a:ea typeface="KoPub돋움체 Medium"/>
                        </a:defRPr>
                      </a:lvl5pPr>
                      <a:lvl6pPr marL="2476424" algn="l" defTabSz="495285" rtl="0" eaLnBrk="1" latinLnBrk="1" hangingPunct="1">
                        <a:defRPr sz="1950" kern="1200">
                          <a:solidFill>
                            <a:schemeClr val="dk1"/>
                          </a:solidFill>
                          <a:latin typeface="KoPub돋움체 Medium"/>
                          <a:ea typeface="KoPub돋움체 Medium"/>
                        </a:defRPr>
                      </a:lvl6pPr>
                      <a:lvl7pPr marL="2971709" algn="l" defTabSz="495285" rtl="0" eaLnBrk="1" latinLnBrk="1" hangingPunct="1">
                        <a:defRPr sz="1950" kern="1200">
                          <a:solidFill>
                            <a:schemeClr val="dk1"/>
                          </a:solidFill>
                          <a:latin typeface="KoPub돋움체 Medium"/>
                          <a:ea typeface="KoPub돋움체 Medium"/>
                        </a:defRPr>
                      </a:lvl7pPr>
                      <a:lvl8pPr marL="3466993" algn="l" defTabSz="495285" rtl="0" eaLnBrk="1" latinLnBrk="1" hangingPunct="1">
                        <a:defRPr sz="1950" kern="1200">
                          <a:solidFill>
                            <a:schemeClr val="dk1"/>
                          </a:solidFill>
                          <a:latin typeface="KoPub돋움체 Medium"/>
                          <a:ea typeface="KoPub돋움체 Medium"/>
                        </a:defRPr>
                      </a:lvl8pPr>
                      <a:lvl9pPr marL="3962278" algn="l" defTabSz="495285" rtl="0" eaLnBrk="1" latinLnBrk="1" hangingPunct="1">
                        <a:defRPr sz="1950" kern="1200">
                          <a:solidFill>
                            <a:schemeClr val="dk1"/>
                          </a:solidFill>
                          <a:latin typeface="KoPub돋움체 Medium"/>
                          <a:ea typeface="KoPub돋움체 Medium"/>
                        </a:defRPr>
                      </a:lvl9pPr>
                    </a:lstStyle>
                    <a:p>
                      <a:pPr marL="0" defTabSz="914400">
                        <a:lnSpc>
                          <a:spcPct val="100000"/>
                        </a:lnSpc>
                        <a:spcBef>
                          <a:spcPts val="0"/>
                        </a:spcBef>
                        <a:spcAft>
                          <a:spcPts val="0"/>
                        </a:spcAft>
                        <a:defRPr/>
                      </a:pPr>
                      <a:r>
                        <a:rPr kumimoji="0" lang="ko-KR" altLang="en-US" sz="850" b="1" i="0" u="none" strike="noStrike" kern="0" cap="none" spc="0" normalizeH="0" baseline="0" dirty="0" err="1">
                          <a:ln>
                            <a:solidFill>
                              <a:schemeClr val="accent1">
                                <a:alpha val="0"/>
                              </a:schemeClr>
                            </a:solidFill>
                          </a:ln>
                          <a:solidFill>
                            <a:schemeClr val="bg1"/>
                          </a:solidFill>
                          <a:effectLst/>
                          <a:uLnTx/>
                          <a:uFillTx/>
                          <a:latin typeface="+mn-ea"/>
                          <a:ea typeface="+mn-ea"/>
                          <a:cs typeface="Arial" pitchFamily="34" charset="0"/>
                        </a:rPr>
                        <a:t>김이동</a:t>
                      </a: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ko-KR" altLang="en-US" sz="850" b="0" i="0" u="none" strike="noStrike" kern="0" cap="none" spc="0" normalizeH="0" baseline="0" dirty="0" err="1">
                          <a:ln>
                            <a:solidFill>
                              <a:schemeClr val="accent1">
                                <a:alpha val="0"/>
                              </a:schemeClr>
                            </a:solidFill>
                          </a:ln>
                          <a:solidFill>
                            <a:schemeClr val="bg1"/>
                          </a:solidFill>
                          <a:effectLst/>
                          <a:uLnTx/>
                          <a:uFillTx/>
                          <a:latin typeface="+mn-ea"/>
                          <a:ea typeface="+mn-ea"/>
                          <a:cs typeface="Arial" pitchFamily="34" charset="0"/>
                        </a:rPr>
                        <a:t>부대표</a:t>
                      </a:r>
                      <a:r>
                        <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mn-ea"/>
                          <a:cs typeface="Arial" pitchFamily="34" charset="0"/>
                        </a:rPr>
                        <a:t>, Head of Deal Advisory</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mn-ea"/>
                          <a:cs typeface="Arial" pitchFamily="34" charset="0"/>
                        </a:rPr>
                        <a:t>T 02-2112-0343</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mn-ea"/>
                          <a:cs typeface="Arial" pitchFamily="34" charset="0"/>
                        </a:rPr>
                        <a:t>E yidongkim@kr.kpmg.com</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95285" rtl="0" eaLnBrk="1" latinLnBrk="1" hangingPunct="1">
                        <a:defRPr sz="1950" kern="1200">
                          <a:solidFill>
                            <a:schemeClr val="dk1"/>
                          </a:solidFill>
                          <a:latin typeface="KoPub돋움체 Medium"/>
                          <a:ea typeface="KoPub돋움체 Medium"/>
                        </a:defRPr>
                      </a:lvl1pPr>
                      <a:lvl2pPr marL="495285" algn="l" defTabSz="495285" rtl="0" eaLnBrk="1" latinLnBrk="1" hangingPunct="1">
                        <a:defRPr sz="1950" kern="1200">
                          <a:solidFill>
                            <a:schemeClr val="dk1"/>
                          </a:solidFill>
                          <a:latin typeface="KoPub돋움체 Medium"/>
                          <a:ea typeface="KoPub돋움체 Medium"/>
                        </a:defRPr>
                      </a:lvl2pPr>
                      <a:lvl3pPr marL="990570" algn="l" defTabSz="495285" rtl="0" eaLnBrk="1" latinLnBrk="1" hangingPunct="1">
                        <a:defRPr sz="1950" kern="1200">
                          <a:solidFill>
                            <a:schemeClr val="dk1"/>
                          </a:solidFill>
                          <a:latin typeface="KoPub돋움체 Medium"/>
                          <a:ea typeface="KoPub돋움체 Medium"/>
                        </a:defRPr>
                      </a:lvl3pPr>
                      <a:lvl4pPr marL="1485854" algn="l" defTabSz="495285" rtl="0" eaLnBrk="1" latinLnBrk="1" hangingPunct="1">
                        <a:defRPr sz="1950" kern="1200">
                          <a:solidFill>
                            <a:schemeClr val="dk1"/>
                          </a:solidFill>
                          <a:latin typeface="KoPub돋움체 Medium"/>
                          <a:ea typeface="KoPub돋움체 Medium"/>
                        </a:defRPr>
                      </a:lvl4pPr>
                      <a:lvl5pPr marL="1981139" algn="l" defTabSz="495285" rtl="0" eaLnBrk="1" latinLnBrk="1" hangingPunct="1">
                        <a:defRPr sz="1950" kern="1200">
                          <a:solidFill>
                            <a:schemeClr val="dk1"/>
                          </a:solidFill>
                          <a:latin typeface="KoPub돋움체 Medium"/>
                          <a:ea typeface="KoPub돋움체 Medium"/>
                        </a:defRPr>
                      </a:lvl5pPr>
                      <a:lvl6pPr marL="2476424" algn="l" defTabSz="495285" rtl="0" eaLnBrk="1" latinLnBrk="1" hangingPunct="1">
                        <a:defRPr sz="1950" kern="1200">
                          <a:solidFill>
                            <a:schemeClr val="dk1"/>
                          </a:solidFill>
                          <a:latin typeface="KoPub돋움체 Medium"/>
                          <a:ea typeface="KoPub돋움체 Medium"/>
                        </a:defRPr>
                      </a:lvl6pPr>
                      <a:lvl7pPr marL="2971709" algn="l" defTabSz="495285" rtl="0" eaLnBrk="1" latinLnBrk="1" hangingPunct="1">
                        <a:defRPr sz="1950" kern="1200">
                          <a:solidFill>
                            <a:schemeClr val="dk1"/>
                          </a:solidFill>
                          <a:latin typeface="KoPub돋움체 Medium"/>
                          <a:ea typeface="KoPub돋움체 Medium"/>
                        </a:defRPr>
                      </a:lvl7pPr>
                      <a:lvl8pPr marL="3466993" algn="l" defTabSz="495285" rtl="0" eaLnBrk="1" latinLnBrk="1" hangingPunct="1">
                        <a:defRPr sz="1950" kern="1200">
                          <a:solidFill>
                            <a:schemeClr val="dk1"/>
                          </a:solidFill>
                          <a:latin typeface="KoPub돋움체 Medium"/>
                          <a:ea typeface="KoPub돋움체 Medium"/>
                        </a:defRPr>
                      </a:lvl8pPr>
                      <a:lvl9pPr marL="3962278" algn="l" defTabSz="495285" rtl="0" eaLnBrk="1" latinLnBrk="1" hangingPunct="1">
                        <a:defRPr sz="1950" kern="1200">
                          <a:solidFill>
                            <a:schemeClr val="dk1"/>
                          </a:solidFill>
                          <a:latin typeface="KoPub돋움체 Medium"/>
                          <a:ea typeface="KoPub돋움체 Medium"/>
                        </a:defRPr>
                      </a:lvl9pPr>
                    </a:lstStyle>
                    <a:p>
                      <a:pPr marL="0" defTabSz="914400">
                        <a:lnSpc>
                          <a:spcPct val="100000"/>
                        </a:lnSpc>
                        <a:spcBef>
                          <a:spcPts val="0"/>
                        </a:spcBef>
                        <a:spcAft>
                          <a:spcPts val="0"/>
                        </a:spcAft>
                        <a:defRPr/>
                      </a:pPr>
                      <a:r>
                        <a:rPr kumimoji="0" lang="ko-KR" altLang="en-US" sz="850" b="1" i="0" u="none" strike="noStrike" kern="0" cap="none" spc="0" normalizeH="0" baseline="0" dirty="0" err="1">
                          <a:ln>
                            <a:solidFill>
                              <a:schemeClr val="accent1">
                                <a:alpha val="0"/>
                              </a:schemeClr>
                            </a:solidFill>
                          </a:ln>
                          <a:solidFill>
                            <a:schemeClr val="bg1"/>
                          </a:solidFill>
                          <a:effectLst/>
                          <a:uLnTx/>
                          <a:uFillTx/>
                          <a:latin typeface="+mn-ea"/>
                          <a:ea typeface="KoPub돋움체 Medium"/>
                          <a:cs typeface="Arial" pitchFamily="34" charset="0"/>
                        </a:rPr>
                        <a:t>손호승</a:t>
                      </a:r>
                      <a:r>
                        <a:rPr kumimoji="0" lang="ko-KR" altLang="en-US"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 </a:t>
                      </a: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defTabSz="914400">
                        <a:lnSpc>
                          <a:spcPct val="100000"/>
                        </a:lnSpc>
                        <a:spcBef>
                          <a:spcPts val="0"/>
                        </a:spcBef>
                        <a:spcAft>
                          <a:spcPts val="0"/>
                        </a:spcAft>
                        <a:defRPr/>
                      </a:pPr>
                      <a:r>
                        <a:rPr kumimoji="0" lang="ko-KR" altLang="en-US" sz="850" b="0" i="0" u="none" strike="noStrike" kern="0" cap="none" spc="0" normalizeH="0" baseline="0" dirty="0" err="1">
                          <a:ln>
                            <a:solidFill>
                              <a:schemeClr val="accent1">
                                <a:alpha val="0"/>
                              </a:schemeClr>
                            </a:solidFill>
                          </a:ln>
                          <a:solidFill>
                            <a:schemeClr val="bg1"/>
                          </a:solidFill>
                          <a:effectLst/>
                          <a:uLnTx/>
                          <a:uFillTx/>
                          <a:latin typeface="+mn-ea"/>
                          <a:ea typeface="KoPub돋움체 Medium"/>
                          <a:cs typeface="Arial" pitchFamily="34" charset="0"/>
                        </a:rPr>
                        <a:t>부대표</a:t>
                      </a:r>
                      <a:endPar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T 02-2112-0717</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E hson@kr.kpmg.com</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95285" rtl="0" eaLnBrk="1" latinLnBrk="1" hangingPunct="1">
                        <a:defRPr sz="1950" kern="1200">
                          <a:solidFill>
                            <a:schemeClr val="dk1"/>
                          </a:solidFill>
                          <a:latin typeface="KoPub돋움체 Medium"/>
                          <a:ea typeface="KoPub돋움체 Medium"/>
                        </a:defRPr>
                      </a:lvl1pPr>
                      <a:lvl2pPr marL="495285" algn="l" defTabSz="495285" rtl="0" eaLnBrk="1" latinLnBrk="1" hangingPunct="1">
                        <a:defRPr sz="1950" kern="1200">
                          <a:solidFill>
                            <a:schemeClr val="dk1"/>
                          </a:solidFill>
                          <a:latin typeface="KoPub돋움체 Medium"/>
                          <a:ea typeface="KoPub돋움체 Medium"/>
                        </a:defRPr>
                      </a:lvl2pPr>
                      <a:lvl3pPr marL="990570" algn="l" defTabSz="495285" rtl="0" eaLnBrk="1" latinLnBrk="1" hangingPunct="1">
                        <a:defRPr sz="1950" kern="1200">
                          <a:solidFill>
                            <a:schemeClr val="dk1"/>
                          </a:solidFill>
                          <a:latin typeface="KoPub돋움체 Medium"/>
                          <a:ea typeface="KoPub돋움체 Medium"/>
                        </a:defRPr>
                      </a:lvl3pPr>
                      <a:lvl4pPr marL="1485854" algn="l" defTabSz="495285" rtl="0" eaLnBrk="1" latinLnBrk="1" hangingPunct="1">
                        <a:defRPr sz="1950" kern="1200">
                          <a:solidFill>
                            <a:schemeClr val="dk1"/>
                          </a:solidFill>
                          <a:latin typeface="KoPub돋움체 Medium"/>
                          <a:ea typeface="KoPub돋움체 Medium"/>
                        </a:defRPr>
                      </a:lvl4pPr>
                      <a:lvl5pPr marL="1981139" algn="l" defTabSz="495285" rtl="0" eaLnBrk="1" latinLnBrk="1" hangingPunct="1">
                        <a:defRPr sz="1950" kern="1200">
                          <a:solidFill>
                            <a:schemeClr val="dk1"/>
                          </a:solidFill>
                          <a:latin typeface="KoPub돋움체 Medium"/>
                          <a:ea typeface="KoPub돋움체 Medium"/>
                        </a:defRPr>
                      </a:lvl5pPr>
                      <a:lvl6pPr marL="2476424" algn="l" defTabSz="495285" rtl="0" eaLnBrk="1" latinLnBrk="1" hangingPunct="1">
                        <a:defRPr sz="1950" kern="1200">
                          <a:solidFill>
                            <a:schemeClr val="dk1"/>
                          </a:solidFill>
                          <a:latin typeface="KoPub돋움체 Medium"/>
                          <a:ea typeface="KoPub돋움체 Medium"/>
                        </a:defRPr>
                      </a:lvl6pPr>
                      <a:lvl7pPr marL="2971709" algn="l" defTabSz="495285" rtl="0" eaLnBrk="1" latinLnBrk="1" hangingPunct="1">
                        <a:defRPr sz="1950" kern="1200">
                          <a:solidFill>
                            <a:schemeClr val="dk1"/>
                          </a:solidFill>
                          <a:latin typeface="KoPub돋움체 Medium"/>
                          <a:ea typeface="KoPub돋움체 Medium"/>
                        </a:defRPr>
                      </a:lvl7pPr>
                      <a:lvl8pPr marL="3466993" algn="l" defTabSz="495285" rtl="0" eaLnBrk="1" latinLnBrk="1" hangingPunct="1">
                        <a:defRPr sz="1950" kern="1200">
                          <a:solidFill>
                            <a:schemeClr val="dk1"/>
                          </a:solidFill>
                          <a:latin typeface="KoPub돋움체 Medium"/>
                          <a:ea typeface="KoPub돋움체 Medium"/>
                        </a:defRPr>
                      </a:lvl8pPr>
                      <a:lvl9pPr marL="3962278" algn="l" defTabSz="495285" rtl="0" eaLnBrk="1" latinLnBrk="1" hangingPunct="1">
                        <a:defRPr sz="1950" kern="1200">
                          <a:solidFill>
                            <a:schemeClr val="dk1"/>
                          </a:solidFill>
                          <a:latin typeface="KoPub돋움체 Medium"/>
                          <a:ea typeface="KoPub돋움체 Medium"/>
                        </a:defRPr>
                      </a:lvl9pPr>
                    </a:lstStyle>
                    <a:p>
                      <a:pPr marL="0" defTabSz="914400">
                        <a:lnSpc>
                          <a:spcPct val="100000"/>
                        </a:lnSpc>
                        <a:spcBef>
                          <a:spcPts val="0"/>
                        </a:spcBef>
                        <a:spcAft>
                          <a:spcPts val="0"/>
                        </a:spcAft>
                        <a:defRPr/>
                      </a:pPr>
                      <a:r>
                        <a:rPr kumimoji="0" lang="ko-KR" altLang="en-US" sz="850" b="1" i="0" u="none" strike="noStrike" kern="0" cap="none" spc="0" normalizeH="0" baseline="0" dirty="0" err="1">
                          <a:ln>
                            <a:solidFill>
                              <a:schemeClr val="accent1">
                                <a:alpha val="0"/>
                              </a:schemeClr>
                            </a:solidFill>
                          </a:ln>
                          <a:solidFill>
                            <a:schemeClr val="bg1"/>
                          </a:solidFill>
                          <a:effectLst/>
                          <a:uLnTx/>
                          <a:uFillTx/>
                          <a:latin typeface="+mn-ea"/>
                          <a:ea typeface="KoPub돋움체 Medium"/>
                          <a:cs typeface="Arial" pitchFamily="34" charset="0"/>
                        </a:rPr>
                        <a:t>김양태</a:t>
                      </a:r>
                      <a:r>
                        <a:rPr kumimoji="0" lang="ko-KR" altLang="en-US"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 </a:t>
                      </a: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defTabSz="914400">
                        <a:lnSpc>
                          <a:spcPct val="100000"/>
                        </a:lnSpc>
                        <a:spcBef>
                          <a:spcPts val="0"/>
                        </a:spcBef>
                        <a:spcAft>
                          <a:spcPts val="0"/>
                        </a:spcAft>
                        <a:defRPr/>
                      </a:pPr>
                      <a:r>
                        <a:rPr kumimoji="0" lang="ko-KR" altLang="en-US"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상무</a:t>
                      </a:r>
                      <a:endPar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T 02-2112-7585</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E ykim32@kr.kpmg.com</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95285" rtl="0" eaLnBrk="1" latinLnBrk="1" hangingPunct="1">
                        <a:defRPr sz="1950" kern="1200">
                          <a:solidFill>
                            <a:schemeClr val="dk1"/>
                          </a:solidFill>
                          <a:latin typeface="KoPub돋움체 Medium"/>
                          <a:ea typeface="KoPub돋움체 Medium"/>
                        </a:defRPr>
                      </a:lvl1pPr>
                      <a:lvl2pPr marL="495285" algn="l" defTabSz="495285" rtl="0" eaLnBrk="1" latinLnBrk="1" hangingPunct="1">
                        <a:defRPr sz="1950" kern="1200">
                          <a:solidFill>
                            <a:schemeClr val="dk1"/>
                          </a:solidFill>
                          <a:latin typeface="KoPub돋움체 Medium"/>
                          <a:ea typeface="KoPub돋움체 Medium"/>
                        </a:defRPr>
                      </a:lvl2pPr>
                      <a:lvl3pPr marL="990570" algn="l" defTabSz="495285" rtl="0" eaLnBrk="1" latinLnBrk="1" hangingPunct="1">
                        <a:defRPr sz="1950" kern="1200">
                          <a:solidFill>
                            <a:schemeClr val="dk1"/>
                          </a:solidFill>
                          <a:latin typeface="KoPub돋움체 Medium"/>
                          <a:ea typeface="KoPub돋움체 Medium"/>
                        </a:defRPr>
                      </a:lvl3pPr>
                      <a:lvl4pPr marL="1485854" algn="l" defTabSz="495285" rtl="0" eaLnBrk="1" latinLnBrk="1" hangingPunct="1">
                        <a:defRPr sz="1950" kern="1200">
                          <a:solidFill>
                            <a:schemeClr val="dk1"/>
                          </a:solidFill>
                          <a:latin typeface="KoPub돋움체 Medium"/>
                          <a:ea typeface="KoPub돋움체 Medium"/>
                        </a:defRPr>
                      </a:lvl4pPr>
                      <a:lvl5pPr marL="1981139" algn="l" defTabSz="495285" rtl="0" eaLnBrk="1" latinLnBrk="1" hangingPunct="1">
                        <a:defRPr sz="1950" kern="1200">
                          <a:solidFill>
                            <a:schemeClr val="dk1"/>
                          </a:solidFill>
                          <a:latin typeface="KoPub돋움체 Medium"/>
                          <a:ea typeface="KoPub돋움체 Medium"/>
                        </a:defRPr>
                      </a:lvl5pPr>
                      <a:lvl6pPr marL="2476424" algn="l" defTabSz="495285" rtl="0" eaLnBrk="1" latinLnBrk="1" hangingPunct="1">
                        <a:defRPr sz="1950" kern="1200">
                          <a:solidFill>
                            <a:schemeClr val="dk1"/>
                          </a:solidFill>
                          <a:latin typeface="KoPub돋움체 Medium"/>
                          <a:ea typeface="KoPub돋움체 Medium"/>
                        </a:defRPr>
                      </a:lvl6pPr>
                      <a:lvl7pPr marL="2971709" algn="l" defTabSz="495285" rtl="0" eaLnBrk="1" latinLnBrk="1" hangingPunct="1">
                        <a:defRPr sz="1950" kern="1200">
                          <a:solidFill>
                            <a:schemeClr val="dk1"/>
                          </a:solidFill>
                          <a:latin typeface="KoPub돋움체 Medium"/>
                          <a:ea typeface="KoPub돋움체 Medium"/>
                        </a:defRPr>
                      </a:lvl7pPr>
                      <a:lvl8pPr marL="3466993" algn="l" defTabSz="495285" rtl="0" eaLnBrk="1" latinLnBrk="1" hangingPunct="1">
                        <a:defRPr sz="1950" kern="1200">
                          <a:solidFill>
                            <a:schemeClr val="dk1"/>
                          </a:solidFill>
                          <a:latin typeface="KoPub돋움체 Medium"/>
                          <a:ea typeface="KoPub돋움체 Medium"/>
                        </a:defRPr>
                      </a:lvl8pPr>
                      <a:lvl9pPr marL="3962278" algn="l" defTabSz="495285" rtl="0" eaLnBrk="1" latinLnBrk="1" hangingPunct="1">
                        <a:defRPr sz="1950" kern="1200">
                          <a:solidFill>
                            <a:schemeClr val="dk1"/>
                          </a:solidFill>
                          <a:latin typeface="KoPub돋움체 Medium"/>
                          <a:ea typeface="KoPub돋움체 Medium"/>
                        </a:defRPr>
                      </a:lvl9pPr>
                    </a:lstStyle>
                    <a:p>
                      <a:pPr marL="0" defTabSz="914400">
                        <a:lnSpc>
                          <a:spcPct val="100000"/>
                        </a:lnSpc>
                        <a:spcBef>
                          <a:spcPts val="0"/>
                        </a:spcBef>
                        <a:spcAft>
                          <a:spcPts val="0"/>
                        </a:spcAft>
                        <a:defRPr/>
                      </a:pPr>
                      <a:r>
                        <a:rPr kumimoji="0" lang="ko-KR" altLang="en-US" sz="850" b="1" i="0" u="none" strike="noStrike" kern="0" cap="none" spc="0" normalizeH="0" baseline="0" dirty="0">
                          <a:ln>
                            <a:solidFill>
                              <a:schemeClr val="accent1">
                                <a:alpha val="0"/>
                              </a:schemeClr>
                            </a:solidFill>
                          </a:ln>
                          <a:solidFill>
                            <a:schemeClr val="bg1"/>
                          </a:solidFill>
                          <a:effectLst/>
                          <a:uLnTx/>
                          <a:uFillTx/>
                          <a:latin typeface="+mn-ea"/>
                          <a:ea typeface="+mn-ea"/>
                          <a:cs typeface="Arial" pitchFamily="34" charset="0"/>
                        </a:rPr>
                        <a:t>김성규</a:t>
                      </a: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ko-KR" altLang="en-US" sz="850" b="0" i="0" u="none" strike="noStrike" kern="0" cap="none" spc="0" normalizeH="0" baseline="0" dirty="0">
                          <a:ln>
                            <a:solidFill>
                              <a:schemeClr val="accent1">
                                <a:alpha val="0"/>
                              </a:schemeClr>
                            </a:solidFill>
                          </a:ln>
                          <a:solidFill>
                            <a:schemeClr val="bg1"/>
                          </a:solidFill>
                          <a:effectLst/>
                          <a:uLnTx/>
                          <a:uFillTx/>
                          <a:latin typeface="+mn-ea"/>
                          <a:ea typeface="+mn-ea"/>
                          <a:cs typeface="Arial" pitchFamily="34" charset="0"/>
                        </a:rPr>
                        <a:t>상무</a:t>
                      </a:r>
                      <a:endPar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mn-ea"/>
                        <a:cs typeface="Arial" pitchFamily="34" charset="0"/>
                      </a:endParaRP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mn-ea"/>
                          <a:cs typeface="Arial" pitchFamily="34" charset="0"/>
                        </a:rPr>
                        <a:t>T 02-2112-0847</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mn-ea"/>
                          <a:cs typeface="Arial" pitchFamily="34" charset="0"/>
                        </a:rPr>
                        <a:t>E seongkyukim@kr.kpmg.com</a:t>
                      </a:r>
                      <a:endParaRPr kumimoji="0" lang="en-US" altLang="ko-KR" sz="850" b="0" i="0" u="none" strike="noStrike" kern="0" cap="none" spc="-20" normalizeH="0" baseline="0" dirty="0">
                        <a:ln>
                          <a:solidFill>
                            <a:schemeClr val="accent1">
                              <a:alpha val="0"/>
                            </a:schemeClr>
                          </a:solidFill>
                        </a:ln>
                        <a:solidFill>
                          <a:schemeClr val="bg1"/>
                        </a:solidFill>
                        <a:effectLst/>
                        <a:uLnTx/>
                        <a:uFillTx/>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372684"/>
                  </a:ext>
                </a:extLst>
              </a:tr>
              <a:tr h="0">
                <a:tc>
                  <a:txBody>
                    <a:bodyPr/>
                    <a:lstStyle>
                      <a:lvl1pPr marL="0" algn="l" defTabSz="495285" rtl="0" eaLnBrk="1" latinLnBrk="1" hangingPunct="1">
                        <a:defRPr sz="1950" kern="1200">
                          <a:solidFill>
                            <a:schemeClr val="dk1"/>
                          </a:solidFill>
                          <a:latin typeface="KoPub돋움체 Medium"/>
                          <a:ea typeface="KoPub돋움체 Medium"/>
                        </a:defRPr>
                      </a:lvl1pPr>
                      <a:lvl2pPr marL="495285" algn="l" defTabSz="495285" rtl="0" eaLnBrk="1" latinLnBrk="1" hangingPunct="1">
                        <a:defRPr sz="1950" kern="1200">
                          <a:solidFill>
                            <a:schemeClr val="dk1"/>
                          </a:solidFill>
                          <a:latin typeface="KoPub돋움체 Medium"/>
                          <a:ea typeface="KoPub돋움체 Medium"/>
                        </a:defRPr>
                      </a:lvl2pPr>
                      <a:lvl3pPr marL="990570" algn="l" defTabSz="495285" rtl="0" eaLnBrk="1" latinLnBrk="1" hangingPunct="1">
                        <a:defRPr sz="1950" kern="1200">
                          <a:solidFill>
                            <a:schemeClr val="dk1"/>
                          </a:solidFill>
                          <a:latin typeface="KoPub돋움체 Medium"/>
                          <a:ea typeface="KoPub돋움체 Medium"/>
                        </a:defRPr>
                      </a:lvl3pPr>
                      <a:lvl4pPr marL="1485854" algn="l" defTabSz="495285" rtl="0" eaLnBrk="1" latinLnBrk="1" hangingPunct="1">
                        <a:defRPr sz="1950" kern="1200">
                          <a:solidFill>
                            <a:schemeClr val="dk1"/>
                          </a:solidFill>
                          <a:latin typeface="KoPub돋움체 Medium"/>
                          <a:ea typeface="KoPub돋움체 Medium"/>
                        </a:defRPr>
                      </a:lvl4pPr>
                      <a:lvl5pPr marL="1981139" algn="l" defTabSz="495285" rtl="0" eaLnBrk="1" latinLnBrk="1" hangingPunct="1">
                        <a:defRPr sz="1950" kern="1200">
                          <a:solidFill>
                            <a:schemeClr val="dk1"/>
                          </a:solidFill>
                          <a:latin typeface="KoPub돋움체 Medium"/>
                          <a:ea typeface="KoPub돋움체 Medium"/>
                        </a:defRPr>
                      </a:lvl5pPr>
                      <a:lvl6pPr marL="2476424" algn="l" defTabSz="495285" rtl="0" eaLnBrk="1" latinLnBrk="1" hangingPunct="1">
                        <a:defRPr sz="1950" kern="1200">
                          <a:solidFill>
                            <a:schemeClr val="dk1"/>
                          </a:solidFill>
                          <a:latin typeface="KoPub돋움체 Medium"/>
                          <a:ea typeface="KoPub돋움체 Medium"/>
                        </a:defRPr>
                      </a:lvl6pPr>
                      <a:lvl7pPr marL="2971709" algn="l" defTabSz="495285" rtl="0" eaLnBrk="1" latinLnBrk="1" hangingPunct="1">
                        <a:defRPr sz="1950" kern="1200">
                          <a:solidFill>
                            <a:schemeClr val="dk1"/>
                          </a:solidFill>
                          <a:latin typeface="KoPub돋움체 Medium"/>
                          <a:ea typeface="KoPub돋움체 Medium"/>
                        </a:defRPr>
                      </a:lvl7pPr>
                      <a:lvl8pPr marL="3466993" algn="l" defTabSz="495285" rtl="0" eaLnBrk="1" latinLnBrk="1" hangingPunct="1">
                        <a:defRPr sz="1950" kern="1200">
                          <a:solidFill>
                            <a:schemeClr val="dk1"/>
                          </a:solidFill>
                          <a:latin typeface="KoPub돋움체 Medium"/>
                          <a:ea typeface="KoPub돋움체 Medium"/>
                        </a:defRPr>
                      </a:lvl8pPr>
                      <a:lvl9pPr marL="3962278" algn="l" defTabSz="495285" rtl="0" eaLnBrk="1" latinLnBrk="1" hangingPunct="1">
                        <a:defRPr sz="1950" kern="1200">
                          <a:solidFill>
                            <a:schemeClr val="dk1"/>
                          </a:solidFill>
                          <a:latin typeface="KoPub돋움체 Medium"/>
                          <a:ea typeface="KoPub돋움체 Medium"/>
                        </a:defRPr>
                      </a:lvl9pPr>
                    </a:lstStyle>
                    <a:p>
                      <a:pPr marL="0" defTabSz="914400">
                        <a:lnSpc>
                          <a:spcPct val="100000"/>
                        </a:lnSpc>
                        <a:spcBef>
                          <a:spcPts val="0"/>
                        </a:spcBef>
                        <a:spcAft>
                          <a:spcPts val="0"/>
                        </a:spcAft>
                        <a:defRPr/>
                      </a:pP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defTabSz="914400">
                        <a:lnSpc>
                          <a:spcPct val="100000"/>
                        </a:lnSpc>
                        <a:spcBef>
                          <a:spcPts val="0"/>
                        </a:spcBef>
                        <a:spcAft>
                          <a:spcPts val="0"/>
                        </a:spcAft>
                        <a:defRPr/>
                      </a:pPr>
                      <a:r>
                        <a:rPr kumimoji="0" lang="ko-KR" altLang="en-US" sz="850" b="1" i="0" u="none" strike="noStrike" kern="0" cap="none" spc="0" normalizeH="0" baseline="0" dirty="0" err="1">
                          <a:ln>
                            <a:solidFill>
                              <a:schemeClr val="accent1">
                                <a:alpha val="0"/>
                              </a:schemeClr>
                            </a:solidFill>
                          </a:ln>
                          <a:solidFill>
                            <a:schemeClr val="bg1"/>
                          </a:solidFill>
                          <a:effectLst/>
                          <a:uLnTx/>
                          <a:uFillTx/>
                          <a:latin typeface="+mn-ea"/>
                          <a:ea typeface="KoPub돋움체 Medium"/>
                          <a:cs typeface="Arial" pitchFamily="34" charset="0"/>
                        </a:rPr>
                        <a:t>임창희</a:t>
                      </a: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defTabSz="914400">
                        <a:lnSpc>
                          <a:spcPct val="100000"/>
                        </a:lnSpc>
                        <a:spcBef>
                          <a:spcPts val="0"/>
                        </a:spcBef>
                        <a:spcAft>
                          <a:spcPts val="0"/>
                        </a:spcAft>
                        <a:defRPr/>
                      </a:pPr>
                      <a:r>
                        <a:rPr kumimoji="0" lang="ko-KR" altLang="en-US"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상무</a:t>
                      </a:r>
                      <a:endPar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T 02-2112-3492</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E changheelim@kr.kpmg.com</a:t>
                      </a:r>
                    </a:p>
                  </a:txBody>
                  <a:tcPr marL="0" marR="0" marT="144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95285" rtl="0" eaLnBrk="1" latinLnBrk="1" hangingPunct="1">
                        <a:defRPr sz="1950" kern="1200">
                          <a:solidFill>
                            <a:schemeClr val="dk1"/>
                          </a:solidFill>
                          <a:latin typeface="KoPub돋움체 Medium"/>
                          <a:ea typeface="KoPub돋움체 Medium"/>
                        </a:defRPr>
                      </a:lvl1pPr>
                      <a:lvl2pPr marL="495285" algn="l" defTabSz="495285" rtl="0" eaLnBrk="1" latinLnBrk="1" hangingPunct="1">
                        <a:defRPr sz="1950" kern="1200">
                          <a:solidFill>
                            <a:schemeClr val="dk1"/>
                          </a:solidFill>
                          <a:latin typeface="KoPub돋움체 Medium"/>
                          <a:ea typeface="KoPub돋움체 Medium"/>
                        </a:defRPr>
                      </a:lvl2pPr>
                      <a:lvl3pPr marL="990570" algn="l" defTabSz="495285" rtl="0" eaLnBrk="1" latinLnBrk="1" hangingPunct="1">
                        <a:defRPr sz="1950" kern="1200">
                          <a:solidFill>
                            <a:schemeClr val="dk1"/>
                          </a:solidFill>
                          <a:latin typeface="KoPub돋움체 Medium"/>
                          <a:ea typeface="KoPub돋움체 Medium"/>
                        </a:defRPr>
                      </a:lvl3pPr>
                      <a:lvl4pPr marL="1485854" algn="l" defTabSz="495285" rtl="0" eaLnBrk="1" latinLnBrk="1" hangingPunct="1">
                        <a:defRPr sz="1950" kern="1200">
                          <a:solidFill>
                            <a:schemeClr val="dk1"/>
                          </a:solidFill>
                          <a:latin typeface="KoPub돋움체 Medium"/>
                          <a:ea typeface="KoPub돋움체 Medium"/>
                        </a:defRPr>
                      </a:lvl4pPr>
                      <a:lvl5pPr marL="1981139" algn="l" defTabSz="495285" rtl="0" eaLnBrk="1" latinLnBrk="1" hangingPunct="1">
                        <a:defRPr sz="1950" kern="1200">
                          <a:solidFill>
                            <a:schemeClr val="dk1"/>
                          </a:solidFill>
                          <a:latin typeface="KoPub돋움체 Medium"/>
                          <a:ea typeface="KoPub돋움체 Medium"/>
                        </a:defRPr>
                      </a:lvl5pPr>
                      <a:lvl6pPr marL="2476424" algn="l" defTabSz="495285" rtl="0" eaLnBrk="1" latinLnBrk="1" hangingPunct="1">
                        <a:defRPr sz="1950" kern="1200">
                          <a:solidFill>
                            <a:schemeClr val="dk1"/>
                          </a:solidFill>
                          <a:latin typeface="KoPub돋움체 Medium"/>
                          <a:ea typeface="KoPub돋움체 Medium"/>
                        </a:defRPr>
                      </a:lvl6pPr>
                      <a:lvl7pPr marL="2971709" algn="l" defTabSz="495285" rtl="0" eaLnBrk="1" latinLnBrk="1" hangingPunct="1">
                        <a:defRPr sz="1950" kern="1200">
                          <a:solidFill>
                            <a:schemeClr val="dk1"/>
                          </a:solidFill>
                          <a:latin typeface="KoPub돋움체 Medium"/>
                          <a:ea typeface="KoPub돋움체 Medium"/>
                        </a:defRPr>
                      </a:lvl7pPr>
                      <a:lvl8pPr marL="3466993" algn="l" defTabSz="495285" rtl="0" eaLnBrk="1" latinLnBrk="1" hangingPunct="1">
                        <a:defRPr sz="1950" kern="1200">
                          <a:solidFill>
                            <a:schemeClr val="dk1"/>
                          </a:solidFill>
                          <a:latin typeface="KoPub돋움체 Medium"/>
                          <a:ea typeface="KoPub돋움체 Medium"/>
                        </a:defRPr>
                      </a:lvl8pPr>
                      <a:lvl9pPr marL="3962278" algn="l" defTabSz="495285" rtl="0" eaLnBrk="1" latinLnBrk="1" hangingPunct="1">
                        <a:defRPr sz="1950" kern="1200">
                          <a:solidFill>
                            <a:schemeClr val="dk1"/>
                          </a:solidFill>
                          <a:latin typeface="KoPub돋움체 Medium"/>
                          <a:ea typeface="KoPub돋움체 Medium"/>
                        </a:defRPr>
                      </a:lvl9pPr>
                    </a:lstStyle>
                    <a:p>
                      <a:pPr marL="0" defTabSz="914400">
                        <a:lnSpc>
                          <a:spcPct val="100000"/>
                        </a:lnSpc>
                        <a:spcBef>
                          <a:spcPts val="0"/>
                        </a:spcBef>
                        <a:spcAft>
                          <a:spcPts val="0"/>
                        </a:spcAft>
                        <a:defRPr/>
                      </a:pP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defTabSz="914400">
                        <a:lnSpc>
                          <a:spcPct val="100000"/>
                        </a:lnSpc>
                        <a:spcBef>
                          <a:spcPts val="0"/>
                        </a:spcBef>
                        <a:spcAft>
                          <a:spcPts val="0"/>
                        </a:spcAft>
                        <a:defRPr/>
                      </a:pP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defTabSz="914400">
                        <a:lnSpc>
                          <a:spcPct val="100000"/>
                        </a:lnSpc>
                        <a:spcBef>
                          <a:spcPts val="0"/>
                        </a:spcBef>
                        <a:spcAft>
                          <a:spcPts val="0"/>
                        </a:spcAft>
                        <a:defRPr/>
                      </a:pPr>
                      <a:r>
                        <a:rPr kumimoji="0" lang="ko-KR" altLang="en-US"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이기영</a:t>
                      </a:r>
                      <a:endParaRPr kumimoji="0" lang="en-US" altLang="ko-KR" sz="850" b="1"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defTabSz="914400">
                        <a:lnSpc>
                          <a:spcPct val="100000"/>
                        </a:lnSpc>
                        <a:spcBef>
                          <a:spcPts val="0"/>
                        </a:spcBef>
                        <a:spcAft>
                          <a:spcPts val="0"/>
                        </a:spcAft>
                        <a:defRPr/>
                      </a:pPr>
                      <a:r>
                        <a:rPr kumimoji="0" lang="ko-KR" altLang="en-US"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상무</a:t>
                      </a:r>
                      <a:endPar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endParaRP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T 02-2112-0239</a:t>
                      </a:r>
                    </a:p>
                    <a:p>
                      <a:pPr marL="0" defTabSz="914400">
                        <a:lnSpc>
                          <a:spcPct val="100000"/>
                        </a:lnSpc>
                        <a:spcBef>
                          <a:spcPts val="0"/>
                        </a:spcBef>
                        <a:spcAft>
                          <a:spcPts val="0"/>
                        </a:spcAft>
                        <a:defRPr/>
                      </a:pPr>
                      <a:r>
                        <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KoPub돋움체 Medium"/>
                          <a:cs typeface="Arial" pitchFamily="34" charset="0"/>
                        </a:rPr>
                        <a:t>E kiyounglee@kr.kpmg.com</a:t>
                      </a:r>
                      <a:endParaRPr lang="en-US" altLang="ko-KR" sz="850" b="0" spc="0" baseline="0" dirty="0">
                        <a:ln>
                          <a:solidFill>
                            <a:schemeClr val="accent1">
                              <a:alpha val="0"/>
                            </a:schemeClr>
                          </a:solidFill>
                        </a:ln>
                        <a:solidFill>
                          <a:schemeClr val="bg1"/>
                        </a:solidFill>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95285" rtl="0" eaLnBrk="1" latinLnBrk="1" hangingPunct="1">
                        <a:defRPr sz="1950" kern="1200">
                          <a:solidFill>
                            <a:schemeClr val="dk1"/>
                          </a:solidFill>
                          <a:latin typeface="KoPub돋움체 Medium"/>
                          <a:ea typeface="KoPub돋움체 Medium"/>
                        </a:defRPr>
                      </a:lvl1pPr>
                      <a:lvl2pPr marL="495285" algn="l" defTabSz="495285" rtl="0" eaLnBrk="1" latinLnBrk="1" hangingPunct="1">
                        <a:defRPr sz="1950" kern="1200">
                          <a:solidFill>
                            <a:schemeClr val="dk1"/>
                          </a:solidFill>
                          <a:latin typeface="KoPub돋움체 Medium"/>
                          <a:ea typeface="KoPub돋움체 Medium"/>
                        </a:defRPr>
                      </a:lvl2pPr>
                      <a:lvl3pPr marL="990570" algn="l" defTabSz="495285" rtl="0" eaLnBrk="1" latinLnBrk="1" hangingPunct="1">
                        <a:defRPr sz="1950" kern="1200">
                          <a:solidFill>
                            <a:schemeClr val="dk1"/>
                          </a:solidFill>
                          <a:latin typeface="KoPub돋움체 Medium"/>
                          <a:ea typeface="KoPub돋움체 Medium"/>
                        </a:defRPr>
                      </a:lvl3pPr>
                      <a:lvl4pPr marL="1485854" algn="l" defTabSz="495285" rtl="0" eaLnBrk="1" latinLnBrk="1" hangingPunct="1">
                        <a:defRPr sz="1950" kern="1200">
                          <a:solidFill>
                            <a:schemeClr val="dk1"/>
                          </a:solidFill>
                          <a:latin typeface="KoPub돋움체 Medium"/>
                          <a:ea typeface="KoPub돋움체 Medium"/>
                        </a:defRPr>
                      </a:lvl4pPr>
                      <a:lvl5pPr marL="1981139" algn="l" defTabSz="495285" rtl="0" eaLnBrk="1" latinLnBrk="1" hangingPunct="1">
                        <a:defRPr sz="1950" kern="1200">
                          <a:solidFill>
                            <a:schemeClr val="dk1"/>
                          </a:solidFill>
                          <a:latin typeface="KoPub돋움체 Medium"/>
                          <a:ea typeface="KoPub돋움체 Medium"/>
                        </a:defRPr>
                      </a:lvl5pPr>
                      <a:lvl6pPr marL="2476424" algn="l" defTabSz="495285" rtl="0" eaLnBrk="1" latinLnBrk="1" hangingPunct="1">
                        <a:defRPr sz="1950" kern="1200">
                          <a:solidFill>
                            <a:schemeClr val="dk1"/>
                          </a:solidFill>
                          <a:latin typeface="KoPub돋움체 Medium"/>
                          <a:ea typeface="KoPub돋움체 Medium"/>
                        </a:defRPr>
                      </a:lvl6pPr>
                      <a:lvl7pPr marL="2971709" algn="l" defTabSz="495285" rtl="0" eaLnBrk="1" latinLnBrk="1" hangingPunct="1">
                        <a:defRPr sz="1950" kern="1200">
                          <a:solidFill>
                            <a:schemeClr val="dk1"/>
                          </a:solidFill>
                          <a:latin typeface="KoPub돋움체 Medium"/>
                          <a:ea typeface="KoPub돋움체 Medium"/>
                        </a:defRPr>
                      </a:lvl7pPr>
                      <a:lvl8pPr marL="3466993" algn="l" defTabSz="495285" rtl="0" eaLnBrk="1" latinLnBrk="1" hangingPunct="1">
                        <a:defRPr sz="1950" kern="1200">
                          <a:solidFill>
                            <a:schemeClr val="dk1"/>
                          </a:solidFill>
                          <a:latin typeface="KoPub돋움체 Medium"/>
                          <a:ea typeface="KoPub돋움체 Medium"/>
                        </a:defRPr>
                      </a:lvl8pPr>
                      <a:lvl9pPr marL="3962278" algn="l" defTabSz="495285" rtl="0" eaLnBrk="1" latinLnBrk="1" hangingPunct="1">
                        <a:defRPr sz="1950" kern="1200">
                          <a:solidFill>
                            <a:schemeClr val="dk1"/>
                          </a:solidFill>
                          <a:latin typeface="KoPub돋움체 Medium"/>
                          <a:ea typeface="KoPub돋움체 Medium"/>
                        </a:defRPr>
                      </a:lvl9pPr>
                    </a:lstStyle>
                    <a:p>
                      <a:pPr marL="0" defTabSz="914400">
                        <a:lnSpc>
                          <a:spcPct val="100000"/>
                        </a:lnSpc>
                        <a:spcBef>
                          <a:spcPts val="0"/>
                        </a:spcBef>
                        <a:spcAft>
                          <a:spcPts val="0"/>
                        </a:spcAft>
                        <a:defRPr/>
                      </a:pPr>
                      <a:endParaRPr lang="en-US" altLang="ko-KR" sz="850" b="0" spc="0" baseline="0" dirty="0">
                        <a:ln>
                          <a:solidFill>
                            <a:schemeClr val="accent1">
                              <a:alpha val="0"/>
                            </a:schemeClr>
                          </a:solidFill>
                        </a:ln>
                        <a:solidFill>
                          <a:schemeClr val="bg1"/>
                        </a:solidFill>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95285" rtl="0" eaLnBrk="1" latinLnBrk="1" hangingPunct="1">
                        <a:defRPr sz="1950" kern="1200">
                          <a:solidFill>
                            <a:schemeClr val="dk1"/>
                          </a:solidFill>
                          <a:latin typeface="KoPub돋움체 Medium"/>
                          <a:ea typeface="KoPub돋움체 Medium"/>
                        </a:defRPr>
                      </a:lvl1pPr>
                      <a:lvl2pPr marL="495285" algn="l" defTabSz="495285" rtl="0" eaLnBrk="1" latinLnBrk="1" hangingPunct="1">
                        <a:defRPr sz="1950" kern="1200">
                          <a:solidFill>
                            <a:schemeClr val="dk1"/>
                          </a:solidFill>
                          <a:latin typeface="KoPub돋움체 Medium"/>
                          <a:ea typeface="KoPub돋움체 Medium"/>
                        </a:defRPr>
                      </a:lvl2pPr>
                      <a:lvl3pPr marL="990570" algn="l" defTabSz="495285" rtl="0" eaLnBrk="1" latinLnBrk="1" hangingPunct="1">
                        <a:defRPr sz="1950" kern="1200">
                          <a:solidFill>
                            <a:schemeClr val="dk1"/>
                          </a:solidFill>
                          <a:latin typeface="KoPub돋움체 Medium"/>
                          <a:ea typeface="KoPub돋움체 Medium"/>
                        </a:defRPr>
                      </a:lvl3pPr>
                      <a:lvl4pPr marL="1485854" algn="l" defTabSz="495285" rtl="0" eaLnBrk="1" latinLnBrk="1" hangingPunct="1">
                        <a:defRPr sz="1950" kern="1200">
                          <a:solidFill>
                            <a:schemeClr val="dk1"/>
                          </a:solidFill>
                          <a:latin typeface="KoPub돋움체 Medium"/>
                          <a:ea typeface="KoPub돋움체 Medium"/>
                        </a:defRPr>
                      </a:lvl4pPr>
                      <a:lvl5pPr marL="1981139" algn="l" defTabSz="495285" rtl="0" eaLnBrk="1" latinLnBrk="1" hangingPunct="1">
                        <a:defRPr sz="1950" kern="1200">
                          <a:solidFill>
                            <a:schemeClr val="dk1"/>
                          </a:solidFill>
                          <a:latin typeface="KoPub돋움체 Medium"/>
                          <a:ea typeface="KoPub돋움체 Medium"/>
                        </a:defRPr>
                      </a:lvl5pPr>
                      <a:lvl6pPr marL="2476424" algn="l" defTabSz="495285" rtl="0" eaLnBrk="1" latinLnBrk="1" hangingPunct="1">
                        <a:defRPr sz="1950" kern="1200">
                          <a:solidFill>
                            <a:schemeClr val="dk1"/>
                          </a:solidFill>
                          <a:latin typeface="KoPub돋움체 Medium"/>
                          <a:ea typeface="KoPub돋움체 Medium"/>
                        </a:defRPr>
                      </a:lvl6pPr>
                      <a:lvl7pPr marL="2971709" algn="l" defTabSz="495285" rtl="0" eaLnBrk="1" latinLnBrk="1" hangingPunct="1">
                        <a:defRPr sz="1950" kern="1200">
                          <a:solidFill>
                            <a:schemeClr val="dk1"/>
                          </a:solidFill>
                          <a:latin typeface="KoPub돋움체 Medium"/>
                          <a:ea typeface="KoPub돋움체 Medium"/>
                        </a:defRPr>
                      </a:lvl7pPr>
                      <a:lvl8pPr marL="3466993" algn="l" defTabSz="495285" rtl="0" eaLnBrk="1" latinLnBrk="1" hangingPunct="1">
                        <a:defRPr sz="1950" kern="1200">
                          <a:solidFill>
                            <a:schemeClr val="dk1"/>
                          </a:solidFill>
                          <a:latin typeface="KoPub돋움체 Medium"/>
                          <a:ea typeface="KoPub돋움체 Medium"/>
                        </a:defRPr>
                      </a:lvl8pPr>
                      <a:lvl9pPr marL="3962278" algn="l" defTabSz="495285" rtl="0" eaLnBrk="1" latinLnBrk="1" hangingPunct="1">
                        <a:defRPr sz="1950" kern="1200">
                          <a:solidFill>
                            <a:schemeClr val="dk1"/>
                          </a:solidFill>
                          <a:latin typeface="KoPub돋움체 Medium"/>
                          <a:ea typeface="KoPub돋움체 Medium"/>
                        </a:defRPr>
                      </a:lvl9pPr>
                    </a:lstStyle>
                    <a:p>
                      <a:pPr marL="0" defTabSz="914400">
                        <a:lnSpc>
                          <a:spcPct val="100000"/>
                        </a:lnSpc>
                        <a:spcBef>
                          <a:spcPts val="0"/>
                        </a:spcBef>
                        <a:spcAft>
                          <a:spcPts val="0"/>
                        </a:spcAft>
                        <a:defRPr/>
                      </a:pPr>
                      <a:endParaRPr lang="en-US" altLang="ko-KR" sz="850" b="0" spc="0" baseline="0" dirty="0">
                        <a:ln>
                          <a:solidFill>
                            <a:schemeClr val="accent1">
                              <a:alpha val="0"/>
                            </a:schemeClr>
                          </a:solidFill>
                        </a:ln>
                        <a:solidFill>
                          <a:schemeClr val="bg1"/>
                        </a:solidFill>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64032743"/>
                  </a:ext>
                </a:extLst>
              </a:tr>
              <a:tr h="0">
                <a:tc>
                  <a:txBody>
                    <a:bodyPr/>
                    <a:lstStyle>
                      <a:lvl1pPr marL="0" algn="l" defTabSz="495285" rtl="0" eaLnBrk="1" latinLnBrk="1" hangingPunct="1">
                        <a:defRPr sz="1950" kern="1200">
                          <a:solidFill>
                            <a:schemeClr val="dk1"/>
                          </a:solidFill>
                          <a:latin typeface="KoPub돋움체 Medium"/>
                          <a:ea typeface="KoPub돋움체 Medium"/>
                        </a:defRPr>
                      </a:lvl1pPr>
                      <a:lvl2pPr marL="495285" algn="l" defTabSz="495285" rtl="0" eaLnBrk="1" latinLnBrk="1" hangingPunct="1">
                        <a:defRPr sz="1950" kern="1200">
                          <a:solidFill>
                            <a:schemeClr val="dk1"/>
                          </a:solidFill>
                          <a:latin typeface="KoPub돋움체 Medium"/>
                          <a:ea typeface="KoPub돋움체 Medium"/>
                        </a:defRPr>
                      </a:lvl2pPr>
                      <a:lvl3pPr marL="990570" algn="l" defTabSz="495285" rtl="0" eaLnBrk="1" latinLnBrk="1" hangingPunct="1">
                        <a:defRPr sz="1950" kern="1200">
                          <a:solidFill>
                            <a:schemeClr val="dk1"/>
                          </a:solidFill>
                          <a:latin typeface="KoPub돋움체 Medium"/>
                          <a:ea typeface="KoPub돋움체 Medium"/>
                        </a:defRPr>
                      </a:lvl3pPr>
                      <a:lvl4pPr marL="1485854" algn="l" defTabSz="495285" rtl="0" eaLnBrk="1" latinLnBrk="1" hangingPunct="1">
                        <a:defRPr sz="1950" kern="1200">
                          <a:solidFill>
                            <a:schemeClr val="dk1"/>
                          </a:solidFill>
                          <a:latin typeface="KoPub돋움체 Medium"/>
                          <a:ea typeface="KoPub돋움체 Medium"/>
                        </a:defRPr>
                      </a:lvl4pPr>
                      <a:lvl5pPr marL="1981139" algn="l" defTabSz="495285" rtl="0" eaLnBrk="1" latinLnBrk="1" hangingPunct="1">
                        <a:defRPr sz="1950" kern="1200">
                          <a:solidFill>
                            <a:schemeClr val="dk1"/>
                          </a:solidFill>
                          <a:latin typeface="KoPub돋움체 Medium"/>
                          <a:ea typeface="KoPub돋움체 Medium"/>
                        </a:defRPr>
                      </a:lvl5pPr>
                      <a:lvl6pPr marL="2476424" algn="l" defTabSz="495285" rtl="0" eaLnBrk="1" latinLnBrk="1" hangingPunct="1">
                        <a:defRPr sz="1950" kern="1200">
                          <a:solidFill>
                            <a:schemeClr val="dk1"/>
                          </a:solidFill>
                          <a:latin typeface="KoPub돋움체 Medium"/>
                          <a:ea typeface="KoPub돋움체 Medium"/>
                        </a:defRPr>
                      </a:lvl6pPr>
                      <a:lvl7pPr marL="2971709" algn="l" defTabSz="495285" rtl="0" eaLnBrk="1" latinLnBrk="1" hangingPunct="1">
                        <a:defRPr sz="1950" kern="1200">
                          <a:solidFill>
                            <a:schemeClr val="dk1"/>
                          </a:solidFill>
                          <a:latin typeface="KoPub돋움체 Medium"/>
                          <a:ea typeface="KoPub돋움체 Medium"/>
                        </a:defRPr>
                      </a:lvl7pPr>
                      <a:lvl8pPr marL="3466993" algn="l" defTabSz="495285" rtl="0" eaLnBrk="1" latinLnBrk="1" hangingPunct="1">
                        <a:defRPr sz="1950" kern="1200">
                          <a:solidFill>
                            <a:schemeClr val="dk1"/>
                          </a:solidFill>
                          <a:latin typeface="KoPub돋움체 Medium"/>
                          <a:ea typeface="KoPub돋움체 Medium"/>
                        </a:defRPr>
                      </a:lvl8pPr>
                      <a:lvl9pPr marL="3962278" algn="l" defTabSz="495285" rtl="0" eaLnBrk="1" latinLnBrk="1" hangingPunct="1">
                        <a:defRPr sz="1950" kern="1200">
                          <a:solidFill>
                            <a:schemeClr val="dk1"/>
                          </a:solidFill>
                          <a:latin typeface="KoPub돋움체 Medium"/>
                          <a:ea typeface="KoPub돋움체 Medium"/>
                        </a:defRPr>
                      </a:lvl9pPr>
                    </a:lstStyle>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95285" rtl="0" eaLnBrk="1" latinLnBrk="1" hangingPunct="1">
                        <a:defRPr sz="1950" kern="1200">
                          <a:solidFill>
                            <a:schemeClr val="dk1"/>
                          </a:solidFill>
                          <a:latin typeface="KoPub돋움체 Medium"/>
                          <a:ea typeface="KoPub돋움체 Medium"/>
                        </a:defRPr>
                      </a:lvl1pPr>
                      <a:lvl2pPr marL="495285" algn="l" defTabSz="495285" rtl="0" eaLnBrk="1" latinLnBrk="1" hangingPunct="1">
                        <a:defRPr sz="1950" kern="1200">
                          <a:solidFill>
                            <a:schemeClr val="dk1"/>
                          </a:solidFill>
                          <a:latin typeface="KoPub돋움체 Medium"/>
                          <a:ea typeface="KoPub돋움체 Medium"/>
                        </a:defRPr>
                      </a:lvl2pPr>
                      <a:lvl3pPr marL="990570" algn="l" defTabSz="495285" rtl="0" eaLnBrk="1" latinLnBrk="1" hangingPunct="1">
                        <a:defRPr sz="1950" kern="1200">
                          <a:solidFill>
                            <a:schemeClr val="dk1"/>
                          </a:solidFill>
                          <a:latin typeface="KoPub돋움체 Medium"/>
                          <a:ea typeface="KoPub돋움체 Medium"/>
                        </a:defRPr>
                      </a:lvl3pPr>
                      <a:lvl4pPr marL="1485854" algn="l" defTabSz="495285" rtl="0" eaLnBrk="1" latinLnBrk="1" hangingPunct="1">
                        <a:defRPr sz="1950" kern="1200">
                          <a:solidFill>
                            <a:schemeClr val="dk1"/>
                          </a:solidFill>
                          <a:latin typeface="KoPub돋움체 Medium"/>
                          <a:ea typeface="KoPub돋움체 Medium"/>
                        </a:defRPr>
                      </a:lvl4pPr>
                      <a:lvl5pPr marL="1981139" algn="l" defTabSz="495285" rtl="0" eaLnBrk="1" latinLnBrk="1" hangingPunct="1">
                        <a:defRPr sz="1950" kern="1200">
                          <a:solidFill>
                            <a:schemeClr val="dk1"/>
                          </a:solidFill>
                          <a:latin typeface="KoPub돋움체 Medium"/>
                          <a:ea typeface="KoPub돋움체 Medium"/>
                        </a:defRPr>
                      </a:lvl5pPr>
                      <a:lvl6pPr marL="2476424" algn="l" defTabSz="495285" rtl="0" eaLnBrk="1" latinLnBrk="1" hangingPunct="1">
                        <a:defRPr sz="1950" kern="1200">
                          <a:solidFill>
                            <a:schemeClr val="dk1"/>
                          </a:solidFill>
                          <a:latin typeface="KoPub돋움체 Medium"/>
                          <a:ea typeface="KoPub돋움체 Medium"/>
                        </a:defRPr>
                      </a:lvl6pPr>
                      <a:lvl7pPr marL="2971709" algn="l" defTabSz="495285" rtl="0" eaLnBrk="1" latinLnBrk="1" hangingPunct="1">
                        <a:defRPr sz="1950" kern="1200">
                          <a:solidFill>
                            <a:schemeClr val="dk1"/>
                          </a:solidFill>
                          <a:latin typeface="KoPub돋움체 Medium"/>
                          <a:ea typeface="KoPub돋움체 Medium"/>
                        </a:defRPr>
                      </a:lvl7pPr>
                      <a:lvl8pPr marL="3466993" algn="l" defTabSz="495285" rtl="0" eaLnBrk="1" latinLnBrk="1" hangingPunct="1">
                        <a:defRPr sz="1950" kern="1200">
                          <a:solidFill>
                            <a:schemeClr val="dk1"/>
                          </a:solidFill>
                          <a:latin typeface="KoPub돋움체 Medium"/>
                          <a:ea typeface="KoPub돋움체 Medium"/>
                        </a:defRPr>
                      </a:lvl8pPr>
                      <a:lvl9pPr marL="3962278" algn="l" defTabSz="495285" rtl="0" eaLnBrk="1" latinLnBrk="1" hangingPunct="1">
                        <a:defRPr sz="1950" kern="1200">
                          <a:solidFill>
                            <a:schemeClr val="dk1"/>
                          </a:solidFill>
                          <a:latin typeface="KoPub돋움체 Medium"/>
                          <a:ea typeface="KoPub돋움체 Medium"/>
                        </a:defRPr>
                      </a:lvl9pPr>
                    </a:lstStyle>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95285" rtl="0" eaLnBrk="1" latinLnBrk="1" hangingPunct="1">
                        <a:defRPr sz="1950" kern="1200">
                          <a:solidFill>
                            <a:schemeClr val="dk1"/>
                          </a:solidFill>
                          <a:latin typeface="KoPub돋움체 Medium"/>
                          <a:ea typeface="KoPub돋움체 Medium"/>
                        </a:defRPr>
                      </a:lvl1pPr>
                      <a:lvl2pPr marL="495285" algn="l" defTabSz="495285" rtl="0" eaLnBrk="1" latinLnBrk="1" hangingPunct="1">
                        <a:defRPr sz="1950" kern="1200">
                          <a:solidFill>
                            <a:schemeClr val="dk1"/>
                          </a:solidFill>
                          <a:latin typeface="KoPub돋움체 Medium"/>
                          <a:ea typeface="KoPub돋움체 Medium"/>
                        </a:defRPr>
                      </a:lvl2pPr>
                      <a:lvl3pPr marL="990570" algn="l" defTabSz="495285" rtl="0" eaLnBrk="1" latinLnBrk="1" hangingPunct="1">
                        <a:defRPr sz="1950" kern="1200">
                          <a:solidFill>
                            <a:schemeClr val="dk1"/>
                          </a:solidFill>
                          <a:latin typeface="KoPub돋움체 Medium"/>
                          <a:ea typeface="KoPub돋움체 Medium"/>
                        </a:defRPr>
                      </a:lvl3pPr>
                      <a:lvl4pPr marL="1485854" algn="l" defTabSz="495285" rtl="0" eaLnBrk="1" latinLnBrk="1" hangingPunct="1">
                        <a:defRPr sz="1950" kern="1200">
                          <a:solidFill>
                            <a:schemeClr val="dk1"/>
                          </a:solidFill>
                          <a:latin typeface="KoPub돋움체 Medium"/>
                          <a:ea typeface="KoPub돋움체 Medium"/>
                        </a:defRPr>
                      </a:lvl4pPr>
                      <a:lvl5pPr marL="1981139" algn="l" defTabSz="495285" rtl="0" eaLnBrk="1" latinLnBrk="1" hangingPunct="1">
                        <a:defRPr sz="1950" kern="1200">
                          <a:solidFill>
                            <a:schemeClr val="dk1"/>
                          </a:solidFill>
                          <a:latin typeface="KoPub돋움체 Medium"/>
                          <a:ea typeface="KoPub돋움체 Medium"/>
                        </a:defRPr>
                      </a:lvl5pPr>
                      <a:lvl6pPr marL="2476424" algn="l" defTabSz="495285" rtl="0" eaLnBrk="1" latinLnBrk="1" hangingPunct="1">
                        <a:defRPr sz="1950" kern="1200">
                          <a:solidFill>
                            <a:schemeClr val="dk1"/>
                          </a:solidFill>
                          <a:latin typeface="KoPub돋움체 Medium"/>
                          <a:ea typeface="KoPub돋움체 Medium"/>
                        </a:defRPr>
                      </a:lvl6pPr>
                      <a:lvl7pPr marL="2971709" algn="l" defTabSz="495285" rtl="0" eaLnBrk="1" latinLnBrk="1" hangingPunct="1">
                        <a:defRPr sz="1950" kern="1200">
                          <a:solidFill>
                            <a:schemeClr val="dk1"/>
                          </a:solidFill>
                          <a:latin typeface="KoPub돋움체 Medium"/>
                          <a:ea typeface="KoPub돋움체 Medium"/>
                        </a:defRPr>
                      </a:lvl7pPr>
                      <a:lvl8pPr marL="3466993" algn="l" defTabSz="495285" rtl="0" eaLnBrk="1" latinLnBrk="1" hangingPunct="1">
                        <a:defRPr sz="1950" kern="1200">
                          <a:solidFill>
                            <a:schemeClr val="dk1"/>
                          </a:solidFill>
                          <a:latin typeface="KoPub돋움체 Medium"/>
                          <a:ea typeface="KoPub돋움체 Medium"/>
                        </a:defRPr>
                      </a:lvl8pPr>
                      <a:lvl9pPr marL="3962278" algn="l" defTabSz="495285" rtl="0" eaLnBrk="1" latinLnBrk="1" hangingPunct="1">
                        <a:defRPr sz="1950" kern="1200">
                          <a:solidFill>
                            <a:schemeClr val="dk1"/>
                          </a:solidFill>
                          <a:latin typeface="KoPub돋움체 Medium"/>
                          <a:ea typeface="KoPub돋움체 Medium"/>
                        </a:defRPr>
                      </a:lvl9pPr>
                    </a:lstStyle>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95285" rtl="0" eaLnBrk="1" latinLnBrk="1" hangingPunct="1">
                        <a:defRPr sz="1950" kern="1200">
                          <a:solidFill>
                            <a:schemeClr val="dk1"/>
                          </a:solidFill>
                          <a:latin typeface="KoPub돋움체 Medium"/>
                          <a:ea typeface="KoPub돋움체 Medium"/>
                        </a:defRPr>
                      </a:lvl1pPr>
                      <a:lvl2pPr marL="495285" algn="l" defTabSz="495285" rtl="0" eaLnBrk="1" latinLnBrk="1" hangingPunct="1">
                        <a:defRPr sz="1950" kern="1200">
                          <a:solidFill>
                            <a:schemeClr val="dk1"/>
                          </a:solidFill>
                          <a:latin typeface="KoPub돋움체 Medium"/>
                          <a:ea typeface="KoPub돋움체 Medium"/>
                        </a:defRPr>
                      </a:lvl2pPr>
                      <a:lvl3pPr marL="990570" algn="l" defTabSz="495285" rtl="0" eaLnBrk="1" latinLnBrk="1" hangingPunct="1">
                        <a:defRPr sz="1950" kern="1200">
                          <a:solidFill>
                            <a:schemeClr val="dk1"/>
                          </a:solidFill>
                          <a:latin typeface="KoPub돋움체 Medium"/>
                          <a:ea typeface="KoPub돋움체 Medium"/>
                        </a:defRPr>
                      </a:lvl3pPr>
                      <a:lvl4pPr marL="1485854" algn="l" defTabSz="495285" rtl="0" eaLnBrk="1" latinLnBrk="1" hangingPunct="1">
                        <a:defRPr sz="1950" kern="1200">
                          <a:solidFill>
                            <a:schemeClr val="dk1"/>
                          </a:solidFill>
                          <a:latin typeface="KoPub돋움체 Medium"/>
                          <a:ea typeface="KoPub돋움체 Medium"/>
                        </a:defRPr>
                      </a:lvl4pPr>
                      <a:lvl5pPr marL="1981139" algn="l" defTabSz="495285" rtl="0" eaLnBrk="1" latinLnBrk="1" hangingPunct="1">
                        <a:defRPr sz="1950" kern="1200">
                          <a:solidFill>
                            <a:schemeClr val="dk1"/>
                          </a:solidFill>
                          <a:latin typeface="KoPub돋움체 Medium"/>
                          <a:ea typeface="KoPub돋움체 Medium"/>
                        </a:defRPr>
                      </a:lvl5pPr>
                      <a:lvl6pPr marL="2476424" algn="l" defTabSz="495285" rtl="0" eaLnBrk="1" latinLnBrk="1" hangingPunct="1">
                        <a:defRPr sz="1950" kern="1200">
                          <a:solidFill>
                            <a:schemeClr val="dk1"/>
                          </a:solidFill>
                          <a:latin typeface="KoPub돋움체 Medium"/>
                          <a:ea typeface="KoPub돋움체 Medium"/>
                        </a:defRPr>
                      </a:lvl6pPr>
                      <a:lvl7pPr marL="2971709" algn="l" defTabSz="495285" rtl="0" eaLnBrk="1" latinLnBrk="1" hangingPunct="1">
                        <a:defRPr sz="1950" kern="1200">
                          <a:solidFill>
                            <a:schemeClr val="dk1"/>
                          </a:solidFill>
                          <a:latin typeface="KoPub돋움체 Medium"/>
                          <a:ea typeface="KoPub돋움체 Medium"/>
                        </a:defRPr>
                      </a:lvl7pPr>
                      <a:lvl8pPr marL="3466993" algn="l" defTabSz="495285" rtl="0" eaLnBrk="1" latinLnBrk="1" hangingPunct="1">
                        <a:defRPr sz="1950" kern="1200">
                          <a:solidFill>
                            <a:schemeClr val="dk1"/>
                          </a:solidFill>
                          <a:latin typeface="KoPub돋움체 Medium"/>
                          <a:ea typeface="KoPub돋움체 Medium"/>
                        </a:defRPr>
                      </a:lvl8pPr>
                      <a:lvl9pPr marL="3962278" algn="l" defTabSz="495285" rtl="0" eaLnBrk="1" latinLnBrk="1" hangingPunct="1">
                        <a:defRPr sz="1950" kern="1200">
                          <a:solidFill>
                            <a:schemeClr val="dk1"/>
                          </a:solidFill>
                          <a:latin typeface="KoPub돋움체 Medium"/>
                          <a:ea typeface="KoPub돋움체 Medium"/>
                        </a:defRPr>
                      </a:lvl9pPr>
                    </a:lstStyle>
                    <a:p>
                      <a:pPr marL="0" defTabSz="914400">
                        <a:lnSpc>
                          <a:spcPct val="100000"/>
                        </a:lnSpc>
                        <a:spcBef>
                          <a:spcPts val="0"/>
                        </a:spcBef>
                        <a:spcAft>
                          <a:spcPts val="0"/>
                        </a:spcAft>
                        <a:defRPr/>
                      </a:pPr>
                      <a:endParaRPr kumimoji="0" lang="en-US" altLang="ko-KR" sz="850" b="0" i="0" u="none" strike="noStrike" kern="0" cap="none" spc="0" normalizeH="0" baseline="0" dirty="0">
                        <a:ln>
                          <a:solidFill>
                            <a:schemeClr val="accent1">
                              <a:alpha val="0"/>
                            </a:schemeClr>
                          </a:solidFill>
                        </a:ln>
                        <a:solidFill>
                          <a:schemeClr val="bg1"/>
                        </a:solidFill>
                        <a:effectLst/>
                        <a:uLnTx/>
                        <a:uFillTx/>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03696042"/>
                  </a:ext>
                </a:extLst>
              </a:tr>
            </a:tbl>
          </a:graphicData>
        </a:graphic>
      </p:graphicFrame>
    </p:spTree>
    <p:extLst>
      <p:ext uri="{BB962C8B-B14F-4D97-AF65-F5344CB8AC3E}">
        <p14:creationId xmlns:p14="http://schemas.microsoft.com/office/powerpoint/2010/main" val="314548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B7D9B3-0536-4315-B085-F9A92640D7A0}"/>
              </a:ext>
            </a:extLst>
          </p:cNvPr>
          <p:cNvSpPr txBox="1"/>
          <p:nvPr/>
        </p:nvSpPr>
        <p:spPr>
          <a:xfrm>
            <a:off x="620713" y="672331"/>
            <a:ext cx="2103140" cy="923330"/>
          </a:xfrm>
          <a:prstGeom prst="rect">
            <a:avLst/>
          </a:prstGeom>
          <a:noFill/>
        </p:spPr>
        <p:txBody>
          <a:bodyPr wrap="none" lIns="0" tIns="0" rIns="0" bIns="0" rtlCol="0">
            <a:spAutoFit/>
          </a:bodyPr>
          <a:lstStyle/>
          <a:p>
            <a:r>
              <a:rPr lang="en-US" altLang="ko-KR" sz="6000">
                <a:ln>
                  <a:solidFill>
                    <a:schemeClr val="tx2">
                      <a:alpha val="0"/>
                    </a:schemeClr>
                  </a:solidFill>
                </a:ln>
                <a:solidFill>
                  <a:schemeClr val="tx2"/>
                </a:solidFill>
                <a:latin typeface="KPMG Bold" panose="020B0803030202040204" pitchFamily="34" charset="0"/>
                <a:ea typeface="KoPub돋움체 Medium" panose="02020603020101020101" pitchFamily="18" charset="-127"/>
              </a:rPr>
              <a:t>Contents</a:t>
            </a:r>
            <a:endParaRPr lang="ko-KR" altLang="en-US" sz="6000">
              <a:ln>
                <a:solidFill>
                  <a:schemeClr val="tx2">
                    <a:alpha val="0"/>
                  </a:schemeClr>
                </a:solidFill>
              </a:ln>
              <a:solidFill>
                <a:schemeClr val="tx2"/>
              </a:solidFill>
              <a:latin typeface="KPMG Bold" panose="020B0803030202040204" pitchFamily="34" charset="0"/>
              <a:ea typeface="KoPub돋움체 Medium" panose="02020603020101020101" pitchFamily="18" charset="-127"/>
            </a:endParaRPr>
          </a:p>
        </p:txBody>
      </p:sp>
      <p:sp>
        <p:nvSpPr>
          <p:cNvPr id="6" name="직사각형 5">
            <a:extLst>
              <a:ext uri="{FF2B5EF4-FFF2-40B4-BE49-F238E27FC236}">
                <a16:creationId xmlns:a16="http://schemas.microsoft.com/office/drawing/2014/main" id="{AB6AAB22-D4FC-44AD-BEEE-34318DB02F2A}"/>
              </a:ext>
            </a:extLst>
          </p:cNvPr>
          <p:cNvSpPr/>
          <p:nvPr/>
        </p:nvSpPr>
        <p:spPr>
          <a:xfrm>
            <a:off x="620712" y="1633759"/>
            <a:ext cx="5616575" cy="936000"/>
          </a:xfrm>
          <a:prstGeom prst="rect">
            <a:avLst/>
          </a:prstGeom>
          <a:solidFill>
            <a:srgbClr val="D5F4FF"/>
          </a:solidFill>
        </p:spPr>
        <p:txBody>
          <a:bodyPr wrap="square" lIns="36000" tIns="144000" rIns="108000" bIns="144000" anchor="ctr">
            <a:noAutofit/>
          </a:bodyPr>
          <a:lstStyle/>
          <a:p>
            <a:pPr marL="85725" lvl="1" algn="just" fontAlgn="base">
              <a:lnSpc>
                <a:spcPct val="114000"/>
              </a:lnSpc>
              <a:spcBef>
                <a:spcPts val="600"/>
              </a:spcBef>
              <a:spcAft>
                <a:spcPct val="0"/>
              </a:spcAft>
              <a:defRPr/>
            </a:pPr>
            <a:r>
              <a:rPr lang="ko-KR" altLang="en-US" sz="1100" spc="-20" dirty="0">
                <a:ln>
                  <a:solidFill>
                    <a:schemeClr val="bg1">
                      <a:lumMod val="65000"/>
                      <a:alpha val="0"/>
                    </a:schemeClr>
                  </a:solidFill>
                </a:ln>
                <a:solidFill>
                  <a:schemeClr val="accent1"/>
                </a:solidFill>
                <a:latin typeface="KoPub돋움체 Medium" panose="02020603020101020101" pitchFamily="18" charset="-127"/>
                <a:ea typeface="KoPub돋움체 Medium" panose="02020603020101020101" pitchFamily="18" charset="-127"/>
                <a:cs typeface="Arial" panose="020B0604020202020204" pitchFamily="34" charset="0"/>
              </a:rPr>
              <a:t>글로벌 경제 불확실성</a:t>
            </a:r>
            <a:r>
              <a:rPr lang="en-US" altLang="ko-KR" sz="1100" spc="-20" dirty="0">
                <a:ln>
                  <a:solidFill>
                    <a:schemeClr val="bg1">
                      <a:lumMod val="65000"/>
                      <a:alpha val="0"/>
                    </a:schemeClr>
                  </a:solidFill>
                </a:ln>
                <a:solidFill>
                  <a:schemeClr val="accent1"/>
                </a:solidFill>
                <a:latin typeface="KoPub돋움체 Medium" panose="02020603020101020101" pitchFamily="18" charset="-127"/>
                <a:ea typeface="KoPub돋움체 Medium" panose="02020603020101020101" pitchFamily="18" charset="-127"/>
                <a:cs typeface="Arial" panose="020B0604020202020204" pitchFamily="34" charset="0"/>
              </a:rPr>
              <a:t>, PE </a:t>
            </a:r>
            <a:r>
              <a:rPr lang="ko-KR" altLang="en-US" sz="1100" spc="-20" dirty="0">
                <a:ln>
                  <a:solidFill>
                    <a:schemeClr val="bg1">
                      <a:lumMod val="65000"/>
                      <a:alpha val="0"/>
                    </a:schemeClr>
                  </a:solidFill>
                </a:ln>
                <a:solidFill>
                  <a:schemeClr val="accent1"/>
                </a:solidFill>
                <a:latin typeface="KoPub돋움체 Medium" panose="02020603020101020101" pitchFamily="18" charset="-127"/>
                <a:ea typeface="KoPub돋움체 Medium" panose="02020603020101020101" pitchFamily="18" charset="-127"/>
                <a:cs typeface="Arial" panose="020B0604020202020204" pitchFamily="34" charset="0"/>
              </a:rPr>
              <a:t>시장의 성장과 경쟁 심화 등으로 </a:t>
            </a:r>
            <a:r>
              <a:rPr lang="en-US" altLang="ko-KR" sz="1100" spc="-20" dirty="0">
                <a:ln>
                  <a:solidFill>
                    <a:schemeClr val="bg1">
                      <a:lumMod val="65000"/>
                      <a:alpha val="0"/>
                    </a:schemeClr>
                  </a:solidFill>
                </a:ln>
                <a:solidFill>
                  <a:schemeClr val="accent1"/>
                </a:solidFill>
                <a:latin typeface="KoPub돋움체 Medium" panose="02020603020101020101" pitchFamily="18" charset="-127"/>
                <a:ea typeface="KoPub돋움체 Medium" panose="02020603020101020101" pitchFamily="18" charset="-127"/>
                <a:cs typeface="Arial" panose="020B0604020202020204" pitchFamily="34" charset="0"/>
              </a:rPr>
              <a:t>PE </a:t>
            </a:r>
            <a:r>
              <a:rPr lang="ko-KR" altLang="en-US" sz="1100" spc="-20" dirty="0">
                <a:ln>
                  <a:solidFill>
                    <a:schemeClr val="bg1">
                      <a:lumMod val="65000"/>
                      <a:alpha val="0"/>
                    </a:schemeClr>
                  </a:solidFill>
                </a:ln>
                <a:solidFill>
                  <a:schemeClr val="accent1"/>
                </a:solidFill>
                <a:latin typeface="KoPub돋움체 Medium" panose="02020603020101020101" pitchFamily="18" charset="-127"/>
                <a:ea typeface="KoPub돋움체 Medium" panose="02020603020101020101" pitchFamily="18" charset="-127"/>
                <a:cs typeface="Arial" panose="020B0604020202020204" pitchFamily="34" charset="0"/>
              </a:rPr>
              <a:t>투자 포트폴리오에 대한 회수가 어려워짐에 따라 향후 보다 높은 수익률과 투자시간을 확보하고자 글로벌 </a:t>
            </a:r>
            <a:r>
              <a:rPr lang="en-US" altLang="ko-KR" sz="1100" spc="-20" dirty="0">
                <a:ln>
                  <a:solidFill>
                    <a:schemeClr val="bg1">
                      <a:lumMod val="65000"/>
                      <a:alpha val="0"/>
                    </a:schemeClr>
                  </a:solidFill>
                </a:ln>
                <a:solidFill>
                  <a:schemeClr val="accent1"/>
                </a:solidFill>
                <a:latin typeface="KoPub돋움체 Medium" panose="02020603020101020101" pitchFamily="18" charset="-127"/>
                <a:ea typeface="KoPub돋움체 Medium" panose="02020603020101020101" pitchFamily="18" charset="-127"/>
                <a:cs typeface="Arial" panose="020B0604020202020204" pitchFamily="34" charset="0"/>
              </a:rPr>
              <a:t>PE </a:t>
            </a:r>
            <a:r>
              <a:rPr lang="ko-KR" altLang="en-US" sz="1100" spc="-20" dirty="0">
                <a:ln>
                  <a:solidFill>
                    <a:schemeClr val="bg1">
                      <a:lumMod val="65000"/>
                      <a:alpha val="0"/>
                    </a:schemeClr>
                  </a:solidFill>
                </a:ln>
                <a:solidFill>
                  <a:schemeClr val="accent1"/>
                </a:solidFill>
                <a:latin typeface="KoPub돋움체 Medium" panose="02020603020101020101" pitchFamily="18" charset="-127"/>
                <a:ea typeface="KoPub돋움체 Medium" panose="02020603020101020101" pitchFamily="18" charset="-127"/>
                <a:cs typeface="Arial" panose="020B0604020202020204" pitchFamily="34" charset="0"/>
              </a:rPr>
              <a:t>시장에서 컨티뉴에이션 펀드를 채택하는 사례가 늘어나고 있다</a:t>
            </a:r>
            <a:r>
              <a:rPr lang="en-US" altLang="ko-KR" sz="1100" spc="-20" dirty="0">
                <a:ln>
                  <a:solidFill>
                    <a:schemeClr val="bg1">
                      <a:lumMod val="65000"/>
                      <a:alpha val="0"/>
                    </a:schemeClr>
                  </a:solidFill>
                </a:ln>
                <a:solidFill>
                  <a:schemeClr val="accent1"/>
                </a:solidFill>
                <a:latin typeface="KoPub돋움체 Medium" panose="02020603020101020101" pitchFamily="18" charset="-127"/>
                <a:ea typeface="KoPub돋움체 Medium" panose="02020603020101020101" pitchFamily="18" charset="-127"/>
                <a:cs typeface="Arial" panose="020B0604020202020204" pitchFamily="34" charset="0"/>
              </a:rPr>
              <a:t>. </a:t>
            </a:r>
            <a:r>
              <a:rPr lang="ko-KR" altLang="en-US" sz="1100" spc="-20" dirty="0">
                <a:ln>
                  <a:solidFill>
                    <a:schemeClr val="bg1">
                      <a:lumMod val="65000"/>
                      <a:alpha val="0"/>
                    </a:schemeClr>
                  </a:solidFill>
                </a:ln>
                <a:solidFill>
                  <a:schemeClr val="accent1"/>
                </a:solidFill>
                <a:latin typeface="KoPub돋움체 Medium" panose="02020603020101020101" pitchFamily="18" charset="-127"/>
                <a:ea typeface="KoPub돋움체 Medium" panose="02020603020101020101" pitchFamily="18" charset="-127"/>
                <a:cs typeface="Arial" panose="020B0604020202020204" pitchFamily="34" charset="0"/>
              </a:rPr>
              <a:t>본 고에서는 컨티뉴에이션 펀드의 개념</a:t>
            </a:r>
            <a:r>
              <a:rPr lang="en-US" altLang="ko-KR" sz="1100" spc="-20" dirty="0">
                <a:ln>
                  <a:solidFill>
                    <a:schemeClr val="bg1">
                      <a:lumMod val="65000"/>
                      <a:alpha val="0"/>
                    </a:schemeClr>
                  </a:solidFill>
                </a:ln>
                <a:solidFill>
                  <a:schemeClr val="accent1"/>
                </a:solidFill>
                <a:latin typeface="KoPub돋움체 Medium" panose="02020603020101020101" pitchFamily="18" charset="-127"/>
                <a:ea typeface="KoPub돋움체 Medium" panose="02020603020101020101" pitchFamily="18" charset="-127"/>
                <a:cs typeface="Arial" panose="020B0604020202020204" pitchFamily="34" charset="0"/>
              </a:rPr>
              <a:t>, </a:t>
            </a:r>
            <a:r>
              <a:rPr lang="ko-KR" altLang="en-US" sz="1100" spc="-20" dirty="0">
                <a:ln>
                  <a:solidFill>
                    <a:schemeClr val="bg1">
                      <a:lumMod val="65000"/>
                      <a:alpha val="0"/>
                    </a:schemeClr>
                  </a:solidFill>
                </a:ln>
                <a:solidFill>
                  <a:schemeClr val="accent1"/>
                </a:solidFill>
                <a:latin typeface="KoPub돋움체 Medium" panose="02020603020101020101" pitchFamily="18" charset="-127"/>
                <a:ea typeface="KoPub돋움체 Medium" panose="02020603020101020101" pitchFamily="18" charset="-127"/>
                <a:cs typeface="Arial" panose="020B0604020202020204" pitchFamily="34" charset="0"/>
              </a:rPr>
              <a:t>시장 현황</a:t>
            </a:r>
            <a:r>
              <a:rPr lang="en-US" altLang="ko-KR" sz="1100" spc="-20" dirty="0">
                <a:ln>
                  <a:solidFill>
                    <a:schemeClr val="bg1">
                      <a:lumMod val="65000"/>
                      <a:alpha val="0"/>
                    </a:schemeClr>
                  </a:solidFill>
                </a:ln>
                <a:solidFill>
                  <a:schemeClr val="accent1"/>
                </a:solidFill>
                <a:latin typeface="KoPub돋움체 Medium" panose="02020603020101020101" pitchFamily="18" charset="-127"/>
                <a:ea typeface="KoPub돋움체 Medium" panose="02020603020101020101" pitchFamily="18" charset="-127"/>
                <a:cs typeface="Arial" panose="020B0604020202020204" pitchFamily="34" charset="0"/>
              </a:rPr>
              <a:t>, </a:t>
            </a:r>
            <a:r>
              <a:rPr lang="ko-KR" altLang="en-US" sz="1100" spc="-20" dirty="0">
                <a:ln>
                  <a:solidFill>
                    <a:schemeClr val="bg1">
                      <a:lumMod val="65000"/>
                      <a:alpha val="0"/>
                    </a:schemeClr>
                  </a:solidFill>
                </a:ln>
                <a:solidFill>
                  <a:schemeClr val="accent1"/>
                </a:solidFill>
                <a:latin typeface="KoPub돋움체 Medium" panose="02020603020101020101" pitchFamily="18" charset="-127"/>
                <a:ea typeface="KoPub돋움체 Medium" panose="02020603020101020101" pitchFamily="18" charset="-127"/>
                <a:cs typeface="Arial" panose="020B0604020202020204" pitchFamily="34" charset="0"/>
              </a:rPr>
              <a:t>주요 활용 사례</a:t>
            </a:r>
            <a:r>
              <a:rPr lang="en-US" altLang="ko-KR" sz="1100" spc="-20" dirty="0">
                <a:ln>
                  <a:solidFill>
                    <a:schemeClr val="bg1">
                      <a:lumMod val="65000"/>
                      <a:alpha val="0"/>
                    </a:schemeClr>
                  </a:solidFill>
                </a:ln>
                <a:solidFill>
                  <a:schemeClr val="accent1"/>
                </a:solidFill>
                <a:latin typeface="KoPub돋움체 Medium" panose="02020603020101020101" pitchFamily="18" charset="-127"/>
                <a:ea typeface="KoPub돋움체 Medium" panose="02020603020101020101" pitchFamily="18" charset="-127"/>
                <a:cs typeface="Arial" panose="020B0604020202020204" pitchFamily="34" charset="0"/>
              </a:rPr>
              <a:t>,</a:t>
            </a:r>
            <a:r>
              <a:rPr lang="ko-KR" altLang="en-US" sz="1100" spc="-20" dirty="0">
                <a:ln>
                  <a:solidFill>
                    <a:schemeClr val="bg1">
                      <a:lumMod val="65000"/>
                      <a:alpha val="0"/>
                    </a:schemeClr>
                  </a:solidFill>
                </a:ln>
                <a:solidFill>
                  <a:schemeClr val="accent1"/>
                </a:solidFill>
                <a:latin typeface="KoPub돋움체 Medium" panose="02020603020101020101" pitchFamily="18" charset="-127"/>
                <a:ea typeface="KoPub돋움체 Medium" panose="02020603020101020101" pitchFamily="18" charset="-127"/>
                <a:cs typeface="Arial" panose="020B0604020202020204" pitchFamily="34" charset="0"/>
              </a:rPr>
              <a:t> 그리고 컨티뉴에이션 펀드 관련 주요 이슈 등을 검토하고자 한다</a:t>
            </a:r>
            <a:r>
              <a:rPr lang="en-US" altLang="ko-KR" sz="1100" spc="-20" dirty="0">
                <a:ln>
                  <a:solidFill>
                    <a:schemeClr val="bg1">
                      <a:lumMod val="65000"/>
                      <a:alpha val="0"/>
                    </a:schemeClr>
                  </a:solidFill>
                </a:ln>
                <a:solidFill>
                  <a:schemeClr val="accent1"/>
                </a:solidFill>
                <a:latin typeface="KoPub돋움체 Medium" panose="02020603020101020101" pitchFamily="18" charset="-127"/>
                <a:ea typeface="KoPub돋움체 Medium" panose="02020603020101020101" pitchFamily="18" charset="-127"/>
                <a:cs typeface="Arial" panose="020B0604020202020204" pitchFamily="34" charset="0"/>
              </a:rPr>
              <a:t>. </a:t>
            </a:r>
          </a:p>
        </p:txBody>
      </p:sp>
      <p:graphicFrame>
        <p:nvGraphicFramePr>
          <p:cNvPr id="2" name="Group 2">
            <a:extLst>
              <a:ext uri="{FF2B5EF4-FFF2-40B4-BE49-F238E27FC236}">
                <a16:creationId xmlns:a16="http://schemas.microsoft.com/office/drawing/2014/main" id="{8E3D243A-1065-AAD4-585D-36102B539DD1}"/>
              </a:ext>
            </a:extLst>
          </p:cNvPr>
          <p:cNvGraphicFramePr>
            <a:graphicFrameLocks noGrp="1"/>
          </p:cNvGraphicFramePr>
          <p:nvPr>
            <p:extLst>
              <p:ext uri="{D42A27DB-BD31-4B8C-83A1-F6EECF244321}">
                <p14:modId xmlns:p14="http://schemas.microsoft.com/office/powerpoint/2010/main" val="4097142732"/>
              </p:ext>
            </p:extLst>
          </p:nvPr>
        </p:nvGraphicFramePr>
        <p:xfrm>
          <a:off x="620712" y="2569760"/>
          <a:ext cx="5616576" cy="6438932"/>
        </p:xfrm>
        <a:graphic>
          <a:graphicData uri="http://schemas.openxmlformats.org/drawingml/2006/table">
            <a:tbl>
              <a:tblPr/>
              <a:tblGrid>
                <a:gridCol w="4853162">
                  <a:extLst>
                    <a:ext uri="{9D8B030D-6E8A-4147-A177-3AD203B41FA5}">
                      <a16:colId xmlns:a16="http://schemas.microsoft.com/office/drawing/2014/main" val="20000"/>
                    </a:ext>
                  </a:extLst>
                </a:gridCol>
                <a:gridCol w="763414">
                  <a:extLst>
                    <a:ext uri="{9D8B030D-6E8A-4147-A177-3AD203B41FA5}">
                      <a16:colId xmlns:a16="http://schemas.microsoft.com/office/drawing/2014/main" val="20001"/>
                    </a:ext>
                  </a:extLst>
                </a:gridCol>
              </a:tblGrid>
              <a:tr h="294308">
                <a:tc>
                  <a:txBody>
                    <a:bodyPr/>
                    <a:lstStyle>
                      <a:lvl1pPr marL="0" algn="l" defTabSz="495285" rtl="0" eaLnBrk="1" latinLnBrk="1" hangingPunct="1">
                        <a:defRPr sz="1950" kern="1200">
                          <a:solidFill>
                            <a:schemeClr val="tx1"/>
                          </a:solidFill>
                          <a:latin typeface="Arial"/>
                        </a:defRPr>
                      </a:lvl1pPr>
                      <a:lvl2pPr marL="495285" algn="l" defTabSz="495285" rtl="0" eaLnBrk="1" latinLnBrk="1" hangingPunct="1">
                        <a:defRPr sz="1950" kern="1200">
                          <a:solidFill>
                            <a:schemeClr val="tx1"/>
                          </a:solidFill>
                          <a:latin typeface="Arial"/>
                        </a:defRPr>
                      </a:lvl2pPr>
                      <a:lvl3pPr marL="990570" algn="l" defTabSz="495285" rtl="0" eaLnBrk="1" latinLnBrk="1" hangingPunct="1">
                        <a:defRPr sz="1950" kern="1200">
                          <a:solidFill>
                            <a:schemeClr val="tx1"/>
                          </a:solidFill>
                          <a:latin typeface="Arial"/>
                        </a:defRPr>
                      </a:lvl3pPr>
                      <a:lvl4pPr marL="1485854" algn="l" defTabSz="495285" rtl="0" eaLnBrk="1" latinLnBrk="1" hangingPunct="1">
                        <a:defRPr sz="1950" kern="1200">
                          <a:solidFill>
                            <a:schemeClr val="tx1"/>
                          </a:solidFill>
                          <a:latin typeface="Arial"/>
                        </a:defRPr>
                      </a:lvl4pPr>
                      <a:lvl5pPr marL="1981139" algn="l" defTabSz="495285" rtl="0" eaLnBrk="1" latinLnBrk="1" hangingPunct="1">
                        <a:defRPr sz="1950" kern="1200">
                          <a:solidFill>
                            <a:schemeClr val="tx1"/>
                          </a:solidFill>
                          <a:latin typeface="Arial"/>
                        </a:defRPr>
                      </a:lvl5pPr>
                      <a:lvl6pPr marL="2476424" algn="l" defTabSz="495285" rtl="0" eaLnBrk="1" latinLnBrk="1" hangingPunct="1">
                        <a:defRPr sz="1950" kern="1200">
                          <a:solidFill>
                            <a:schemeClr val="tx1"/>
                          </a:solidFill>
                          <a:latin typeface="Arial"/>
                        </a:defRPr>
                      </a:lvl6pPr>
                      <a:lvl7pPr marL="2971709" algn="l" defTabSz="495285" rtl="0" eaLnBrk="1" latinLnBrk="1" hangingPunct="1">
                        <a:defRPr sz="1950" kern="1200">
                          <a:solidFill>
                            <a:schemeClr val="tx1"/>
                          </a:solidFill>
                          <a:latin typeface="Arial"/>
                        </a:defRPr>
                      </a:lvl7pPr>
                      <a:lvl8pPr marL="3466993" algn="l" defTabSz="495285" rtl="0" eaLnBrk="1" latinLnBrk="1" hangingPunct="1">
                        <a:defRPr sz="1950" kern="1200">
                          <a:solidFill>
                            <a:schemeClr val="tx1"/>
                          </a:solidFill>
                          <a:latin typeface="Arial"/>
                        </a:defRPr>
                      </a:lvl8pPr>
                      <a:lvl9pPr marL="3962278" algn="l" defTabSz="495285" rtl="0" eaLnBrk="1" latinLnBrk="1" hangingPunct="1">
                        <a:defRPr sz="1950" kern="1200">
                          <a:solidFill>
                            <a:schemeClr val="tx1"/>
                          </a:solidFill>
                          <a:latin typeface="Arial"/>
                        </a:defRPr>
                      </a:lvl9pPr>
                    </a:lstStyle>
                    <a:p>
                      <a:pPr marL="0" marR="0" lvl="0" indent="0" algn="l" defTabSz="762000" rtl="0" eaLnBrk="1" fontAlgn="base" latinLnBrk="0" hangingPunct="1">
                        <a:lnSpc>
                          <a:spcPct val="120000"/>
                        </a:lnSpc>
                        <a:spcBef>
                          <a:spcPct val="40000"/>
                        </a:spcBef>
                        <a:spcAft>
                          <a:spcPct val="0"/>
                        </a:spcAft>
                        <a:buClrTx/>
                        <a:buSzTx/>
                        <a:buFontTx/>
                        <a:buNone/>
                        <a:tabLst/>
                      </a:pPr>
                      <a:endParaRPr kumimoji="0" lang="en-US" altLang="ko-KR" sz="1100" b="1" i="0" u="none" strike="noStrike" cap="none" normalizeH="0" baseline="0" dirty="0">
                        <a:ln>
                          <a:solidFill>
                            <a:schemeClr val="bg1">
                              <a:lumMod val="65000"/>
                              <a:alpha val="0"/>
                            </a:schemeClr>
                          </a:solidFill>
                        </a:ln>
                        <a:solidFill>
                          <a:schemeClr val="tx1">
                            <a:lumMod val="75000"/>
                            <a:lumOff val="25000"/>
                          </a:schemeClr>
                        </a:solidFill>
                        <a:effectLst/>
                        <a:latin typeface="KoPub돋움체 Medium" panose="02020603020101020101" pitchFamily="18" charset="-127"/>
                        <a:ea typeface="KoPub돋움체 Medium" panose="02020603020101020101" pitchFamily="18" charset="-127"/>
                      </a:endParaRPr>
                    </a:p>
                  </a:txBody>
                  <a:tcPr marL="72000" marR="72000" marT="0" marB="0" anchor="ctr" horzOverflow="overflow">
                    <a:lnL>
                      <a:noFill/>
                    </a:lnL>
                    <a:lnR>
                      <a:noFill/>
                    </a:lnR>
                    <a:lnT>
                      <a:noFill/>
                    </a:lnT>
                    <a:lnB>
                      <a:noFill/>
                    </a:lnB>
                    <a:lnTlToBr>
                      <a:noFill/>
                    </a:lnTlToBr>
                    <a:lnBlToTr>
                      <a:noFill/>
                    </a:lnBlToTr>
                    <a:noFill/>
                  </a:tcPr>
                </a:tc>
                <a:tc>
                  <a:txBody>
                    <a:bodyPr/>
                    <a:lstStyle>
                      <a:lvl1pPr marL="0" algn="l" defTabSz="495285" rtl="0" eaLnBrk="1" latinLnBrk="1" hangingPunct="1">
                        <a:defRPr sz="1950" kern="1200">
                          <a:solidFill>
                            <a:schemeClr val="tx1"/>
                          </a:solidFill>
                          <a:latin typeface="Arial"/>
                        </a:defRPr>
                      </a:lvl1pPr>
                      <a:lvl2pPr marL="495285" algn="l" defTabSz="495285" rtl="0" eaLnBrk="1" latinLnBrk="1" hangingPunct="1">
                        <a:defRPr sz="1950" kern="1200">
                          <a:solidFill>
                            <a:schemeClr val="tx1"/>
                          </a:solidFill>
                          <a:latin typeface="Arial"/>
                        </a:defRPr>
                      </a:lvl2pPr>
                      <a:lvl3pPr marL="990570" algn="l" defTabSz="495285" rtl="0" eaLnBrk="1" latinLnBrk="1" hangingPunct="1">
                        <a:defRPr sz="1950" kern="1200">
                          <a:solidFill>
                            <a:schemeClr val="tx1"/>
                          </a:solidFill>
                          <a:latin typeface="Arial"/>
                        </a:defRPr>
                      </a:lvl3pPr>
                      <a:lvl4pPr marL="1485854" algn="l" defTabSz="495285" rtl="0" eaLnBrk="1" latinLnBrk="1" hangingPunct="1">
                        <a:defRPr sz="1950" kern="1200">
                          <a:solidFill>
                            <a:schemeClr val="tx1"/>
                          </a:solidFill>
                          <a:latin typeface="Arial"/>
                        </a:defRPr>
                      </a:lvl4pPr>
                      <a:lvl5pPr marL="1981139" algn="l" defTabSz="495285" rtl="0" eaLnBrk="1" latinLnBrk="1" hangingPunct="1">
                        <a:defRPr sz="1950" kern="1200">
                          <a:solidFill>
                            <a:schemeClr val="tx1"/>
                          </a:solidFill>
                          <a:latin typeface="Arial"/>
                        </a:defRPr>
                      </a:lvl5pPr>
                      <a:lvl6pPr marL="2476424" algn="l" defTabSz="495285" rtl="0" eaLnBrk="1" latinLnBrk="1" hangingPunct="1">
                        <a:defRPr sz="1950" kern="1200">
                          <a:solidFill>
                            <a:schemeClr val="tx1"/>
                          </a:solidFill>
                          <a:latin typeface="Arial"/>
                        </a:defRPr>
                      </a:lvl6pPr>
                      <a:lvl7pPr marL="2971709" algn="l" defTabSz="495285" rtl="0" eaLnBrk="1" latinLnBrk="1" hangingPunct="1">
                        <a:defRPr sz="1950" kern="1200">
                          <a:solidFill>
                            <a:schemeClr val="tx1"/>
                          </a:solidFill>
                          <a:latin typeface="Arial"/>
                        </a:defRPr>
                      </a:lvl7pPr>
                      <a:lvl8pPr marL="3466993" algn="l" defTabSz="495285" rtl="0" eaLnBrk="1" latinLnBrk="1" hangingPunct="1">
                        <a:defRPr sz="1950" kern="1200">
                          <a:solidFill>
                            <a:schemeClr val="tx1"/>
                          </a:solidFill>
                          <a:latin typeface="Arial"/>
                        </a:defRPr>
                      </a:lvl8pPr>
                      <a:lvl9pPr marL="3962278" algn="l" defTabSz="495285" rtl="0" eaLnBrk="1" latinLnBrk="1" hangingPunct="1">
                        <a:defRPr sz="1950" kern="1200">
                          <a:solidFill>
                            <a:schemeClr val="tx1"/>
                          </a:solidFill>
                          <a:latin typeface="Arial"/>
                        </a:defRPr>
                      </a:lvl9pPr>
                    </a:lstStyle>
                    <a:p>
                      <a:pPr marL="0" marR="0" lvl="0" indent="0" algn="ctr" defTabSz="762000" rtl="0" eaLnBrk="1" fontAlgn="base" latinLnBrk="0" hangingPunct="1">
                        <a:lnSpc>
                          <a:spcPct val="120000"/>
                        </a:lnSpc>
                        <a:spcBef>
                          <a:spcPts val="0"/>
                        </a:spcBef>
                        <a:spcAft>
                          <a:spcPct val="0"/>
                        </a:spcAft>
                        <a:buClrTx/>
                        <a:buSzTx/>
                        <a:buFontTx/>
                        <a:buNone/>
                        <a:tabLst/>
                      </a:pPr>
                      <a:r>
                        <a:rPr kumimoji="0" lang="en-GB" altLang="ko-KR" sz="1100" b="1" i="0" u="none" strike="noStrike" cap="none" normalizeH="0" baseline="0" dirty="0">
                          <a:ln>
                            <a:solidFill>
                              <a:schemeClr val="bg1">
                                <a:lumMod val="65000"/>
                                <a:alpha val="0"/>
                              </a:schemeClr>
                            </a:solidFill>
                          </a:ln>
                          <a:solidFill>
                            <a:schemeClr val="tx1">
                              <a:lumMod val="75000"/>
                              <a:lumOff val="25000"/>
                            </a:schemeClr>
                          </a:solidFill>
                          <a:effectLst/>
                          <a:latin typeface="KoPub돋움체 Medium" panose="02020603020101020101" pitchFamily="18" charset="-127"/>
                          <a:ea typeface="KoPub돋움체 Medium" panose="02020603020101020101" pitchFamily="18" charset="-127"/>
                        </a:rPr>
                        <a:t>Page</a:t>
                      </a:r>
                    </a:p>
                  </a:txBody>
                  <a:tcPr marL="0" marR="0" marT="0" marB="108000"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34045">
                <a:tc>
                  <a:txBody>
                    <a:bodyPr/>
                    <a:lstStyle/>
                    <a:p>
                      <a:pPr marL="0" marR="0" lvl="0" indent="0" algn="l" defTabSz="914400" rtl="0" eaLnBrk="1" fontAlgn="base" latinLnBrk="0" hangingPunct="1">
                        <a:lnSpc>
                          <a:spcPct val="120000"/>
                        </a:lnSpc>
                        <a:spcBef>
                          <a:spcPts val="600"/>
                        </a:spcBef>
                        <a:spcAft>
                          <a:spcPct val="0"/>
                        </a:spcAft>
                        <a:buClrTx/>
                        <a:buSzTx/>
                        <a:buFont typeface="Arial" charset="0"/>
                        <a:buNone/>
                        <a:tabLst/>
                      </a:pPr>
                      <a:endParaRPr kumimoji="0" lang="en-GB" altLang="ko-KR" sz="200" b="1" i="0" u="none" strike="noStrike" cap="none" normalizeH="0" baseline="0">
                        <a:ln>
                          <a:solidFill>
                            <a:schemeClr val="bg1">
                              <a:lumMod val="65000"/>
                              <a:alpha val="0"/>
                            </a:schemeClr>
                          </a:solidFill>
                        </a:ln>
                        <a:solidFill>
                          <a:schemeClr val="tx2"/>
                        </a:solidFill>
                        <a:effectLst/>
                        <a:latin typeface="KoPub돋움체 Medium" panose="02020603020101020101" pitchFamily="18" charset="-127"/>
                        <a:ea typeface="KoPub돋움체 Medium" panose="02020603020101020101" pitchFamily="18" charset="-127"/>
                      </a:endParaRPr>
                    </a:p>
                  </a:txBody>
                  <a:tcPr marL="180000" marR="45720" marT="0" marB="0" anchor="ctr" horzOverflow="overflow">
                    <a:lnL>
                      <a:noFill/>
                    </a:lnL>
                    <a:lnR w="3175" cap="flat" cmpd="sng" algn="ctr">
                      <a:noFill/>
                      <a:prstDash val="solid"/>
                      <a:round/>
                      <a:headEnd type="none" w="med" len="med"/>
                      <a:tailEnd type="none" w="med" len="med"/>
                    </a:lnR>
                    <a:lnT w="12700" cmpd="sng">
                      <a:noFill/>
                      <a:prstDash val="solid"/>
                    </a:lnT>
                    <a:lnB>
                      <a:noFill/>
                    </a:lnB>
                    <a:lnTlToBr>
                      <a:noFill/>
                    </a:lnTlToBr>
                    <a:lnBlToTr>
                      <a:noFill/>
                    </a:lnBlToTr>
                    <a:noFill/>
                  </a:tcPr>
                </a:tc>
                <a:tc>
                  <a:txBody>
                    <a:bodyPr/>
                    <a:lstStyle/>
                    <a:p>
                      <a:pPr marL="187325" marR="0" lvl="1" indent="-185738" algn="ctr" defTabSz="762000" rtl="0" eaLnBrk="1" fontAlgn="base" latinLnBrk="0" hangingPunct="1">
                        <a:lnSpc>
                          <a:spcPct val="120000"/>
                        </a:lnSpc>
                        <a:spcBef>
                          <a:spcPct val="40000"/>
                        </a:spcBef>
                        <a:spcAft>
                          <a:spcPct val="0"/>
                        </a:spcAft>
                        <a:buClr>
                          <a:schemeClr val="tx2"/>
                        </a:buClr>
                        <a:buSzPct val="85000"/>
                        <a:buFont typeface="Wingdings" pitchFamily="2" charset="2"/>
                        <a:buNone/>
                        <a:tabLst/>
                      </a:pPr>
                      <a:endParaRPr kumimoji="0" lang="en-GB" altLang="ko-KR" sz="200" b="1" i="0" u="none" strike="noStrike" kern="1200" cap="none" normalizeH="0" baseline="0">
                        <a:ln>
                          <a:solidFill>
                            <a:schemeClr val="bg1">
                              <a:lumMod val="65000"/>
                              <a:alpha val="0"/>
                            </a:schemeClr>
                          </a:solidFill>
                        </a:ln>
                        <a:solidFill>
                          <a:schemeClr val="tx2"/>
                        </a:solidFill>
                        <a:effectLst/>
                        <a:latin typeface="KoPub돋움체 Medium" panose="02020603020101020101" pitchFamily="18" charset="-127"/>
                        <a:ea typeface="KoPub돋움체 Medium" panose="02020603020101020101" pitchFamily="18" charset="-127"/>
                        <a:cs typeface="+mn-cs"/>
                      </a:endParaRPr>
                    </a:p>
                  </a:txBody>
                  <a:tcPr marL="0" marR="0" marT="0" marB="0" anchor="ctr" horzOverflow="overflow">
                    <a:lnL w="3175" cap="flat" cmpd="sng" algn="ctr">
                      <a:noFill/>
                      <a:prstDash val="solid"/>
                      <a:round/>
                      <a:headEnd type="none" w="med" len="med"/>
                      <a:tailEnd type="none" w="med" len="med"/>
                    </a:lnL>
                    <a:lnR>
                      <a:noFill/>
                    </a:lnR>
                    <a:lnT w="12700" cmpd="sng">
                      <a:noFill/>
                      <a:prstDash val="solid"/>
                    </a:lnT>
                    <a:lnB>
                      <a:noFill/>
                    </a:lnB>
                    <a:lnTlToBr>
                      <a:noFill/>
                    </a:lnTlToBr>
                    <a:lnBlToTr>
                      <a:noFill/>
                    </a:lnBlToTr>
                    <a:noFill/>
                  </a:tcPr>
                </a:tc>
                <a:extLst>
                  <a:ext uri="{0D108BD9-81ED-4DB2-BD59-A6C34878D82A}">
                    <a16:rowId xmlns:a16="http://schemas.microsoft.com/office/drawing/2014/main" val="2592867235"/>
                  </a:ext>
                </a:extLst>
              </a:tr>
              <a:tr h="363600">
                <a:tc>
                  <a:txBody>
                    <a:bodyPr/>
                    <a:lstStyle/>
                    <a:p>
                      <a:pPr marL="0" marR="0" lvl="0" indent="0" algn="l" defTabSz="914400" rtl="0" eaLnBrk="1" fontAlgn="base" latinLnBrk="0" hangingPunct="1">
                        <a:lnSpc>
                          <a:spcPct val="100000"/>
                        </a:lnSpc>
                        <a:spcBef>
                          <a:spcPts val="0"/>
                        </a:spcBef>
                        <a:spcAft>
                          <a:spcPct val="0"/>
                        </a:spcAft>
                        <a:buClrTx/>
                        <a:buSzTx/>
                        <a:buFont typeface="Arial" charset="0"/>
                        <a:buNone/>
                        <a:tabLst/>
                        <a:defRPr/>
                      </a:pPr>
                      <a:r>
                        <a:rPr lang="en-US" altLang="ko-KR" sz="1200" b="1"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rPr>
                        <a:t>Infographic Summary</a:t>
                      </a:r>
                      <a:endParaRPr lang="ko-KR" altLang="en-US" sz="1200" b="1"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endParaRPr>
                    </a:p>
                  </a:txBody>
                  <a:tcPr marL="180000" marR="45720" marT="72000" marB="72000" anchor="ctr" horzOverflow="overflow">
                    <a:lnL>
                      <a:noFill/>
                    </a:lnL>
                    <a:lnR w="3175" cap="flat" cmpd="sng" algn="ctr">
                      <a:noFill/>
                      <a:prstDash val="solid"/>
                      <a:round/>
                      <a:headEnd type="none" w="med" len="med"/>
                      <a:tailEnd type="none" w="med" len="med"/>
                    </a:lnR>
                    <a:lnT>
                      <a:noFill/>
                    </a:lnT>
                    <a:lnB>
                      <a:noFill/>
                    </a:lnB>
                    <a:lnTlToBr>
                      <a:noFill/>
                    </a:lnTlToBr>
                    <a:lnBlToTr>
                      <a:noFill/>
                    </a:lnBlToTr>
                    <a:solidFill>
                      <a:schemeClr val="bg1">
                        <a:lumMod val="85000"/>
                      </a:schemeClr>
                    </a:solidFill>
                  </a:tcPr>
                </a:tc>
                <a:tc>
                  <a:txBody>
                    <a:bodyPr/>
                    <a:lstStyle/>
                    <a:p>
                      <a:pPr marL="187325" marR="0" lvl="1" indent="-185738" algn="r" defTabSz="762000" rtl="0" eaLnBrk="1" fontAlgn="base" latinLnBrk="0" hangingPunct="1">
                        <a:lnSpc>
                          <a:spcPct val="120000"/>
                        </a:lnSpc>
                        <a:spcBef>
                          <a:spcPct val="40000"/>
                        </a:spcBef>
                        <a:spcAft>
                          <a:spcPct val="0"/>
                        </a:spcAft>
                        <a:buClr>
                          <a:schemeClr val="tx2"/>
                        </a:buClr>
                        <a:buSzPct val="85000"/>
                        <a:buFont typeface="Wingdings" pitchFamily="2" charset="2"/>
                        <a:buNone/>
                        <a:tabLst/>
                        <a:defRPr/>
                      </a:pPr>
                      <a:r>
                        <a:rPr kumimoji="0" lang="en-GB" altLang="ko-KR" sz="1200" b="0" i="0" u="none" strike="noStrike" kern="1200" cap="none" spc="0" normalizeH="0" baseline="0" dirty="0">
                          <a:ln>
                            <a:solidFill>
                              <a:schemeClr val="bg1">
                                <a:lumMod val="65000"/>
                                <a:alpha val="0"/>
                              </a:schemeClr>
                            </a:solidFill>
                          </a:ln>
                          <a:solidFill>
                            <a:schemeClr val="tx2"/>
                          </a:solidFill>
                          <a:effectLst/>
                          <a:latin typeface="KoPub돋움체 Bold" panose="02020603020101020101" pitchFamily="18" charset="-127"/>
                          <a:ea typeface="KoPub돋움체 Bold" panose="02020603020101020101" pitchFamily="18" charset="-127"/>
                          <a:cs typeface="+mn-cs"/>
                        </a:rPr>
                        <a:t>3</a:t>
                      </a:r>
                    </a:p>
                  </a:txBody>
                  <a:tcPr marL="0" marR="252000" marT="36000" marB="36000" anchor="ctr" horzOverflow="overflow">
                    <a:lnL w="3175" cap="flat" cmpd="sng" algn="ctr">
                      <a:noFill/>
                      <a:prstDash val="solid"/>
                      <a:round/>
                      <a:headEnd type="none" w="med" len="med"/>
                      <a:tailEnd type="none" w="med" len="med"/>
                    </a:lnL>
                    <a:lnR>
                      <a:noFill/>
                    </a:lnR>
                    <a:lnT>
                      <a:noFill/>
                    </a:lnT>
                    <a:lnB>
                      <a:noFill/>
                    </a:lnB>
                    <a:lnTlToBr>
                      <a:noFill/>
                    </a:lnTlToBr>
                    <a:lnBlToTr>
                      <a:noFill/>
                    </a:lnBlToTr>
                    <a:solidFill>
                      <a:schemeClr val="bg1">
                        <a:lumMod val="85000"/>
                      </a:schemeClr>
                    </a:solidFill>
                  </a:tcPr>
                </a:tc>
                <a:extLst>
                  <a:ext uri="{0D108BD9-81ED-4DB2-BD59-A6C34878D82A}">
                    <a16:rowId xmlns:a16="http://schemas.microsoft.com/office/drawing/2014/main" val="2089216802"/>
                  </a:ext>
                </a:extLst>
              </a:tr>
              <a:tr h="172912">
                <a:tc>
                  <a:txBody>
                    <a:bodyPr/>
                    <a:lstStyle/>
                    <a:p>
                      <a:pPr marL="0" marR="0" lvl="0" indent="0" algn="l" defTabSz="914400" rtl="0" eaLnBrk="1" fontAlgn="base" latinLnBrk="0" hangingPunct="1">
                        <a:lnSpc>
                          <a:spcPct val="100000"/>
                        </a:lnSpc>
                        <a:spcBef>
                          <a:spcPts val="0"/>
                        </a:spcBef>
                        <a:spcAft>
                          <a:spcPct val="0"/>
                        </a:spcAft>
                        <a:buClrTx/>
                        <a:buSzTx/>
                        <a:buFont typeface="Arial" charset="0"/>
                        <a:buNone/>
                        <a:tabLst/>
                        <a:defRPr/>
                      </a:pPr>
                      <a:endParaRPr lang="ko-KR" altLang="en-US" sz="200" b="1"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endParaRPr>
                    </a:p>
                  </a:txBody>
                  <a:tcPr marL="180000" marR="45720" marT="72000" marB="72000" anchor="ctr" horzOverflow="overflow">
                    <a:lnL>
                      <a:noFill/>
                    </a:lnL>
                    <a:lnR w="3175" cap="flat" cmpd="sng" algn="ctr">
                      <a:noFill/>
                      <a:prstDash val="solid"/>
                      <a:round/>
                      <a:headEnd type="none" w="med" len="med"/>
                      <a:tailEnd type="none" w="med" len="med"/>
                    </a:lnR>
                    <a:lnT>
                      <a:noFill/>
                    </a:lnT>
                    <a:lnB>
                      <a:noFill/>
                    </a:lnB>
                    <a:lnTlToBr>
                      <a:noFill/>
                    </a:lnTlToBr>
                    <a:lnBlToTr>
                      <a:noFill/>
                    </a:lnBlToTr>
                    <a:noFill/>
                  </a:tcPr>
                </a:tc>
                <a:tc>
                  <a:txBody>
                    <a:bodyPr/>
                    <a:lstStyle/>
                    <a:p>
                      <a:pPr marL="187325" marR="0" lvl="1" indent="-185738" algn="r" defTabSz="762000" rtl="0" eaLnBrk="1" fontAlgn="base" latinLnBrk="0" hangingPunct="1">
                        <a:lnSpc>
                          <a:spcPct val="120000"/>
                        </a:lnSpc>
                        <a:spcBef>
                          <a:spcPct val="40000"/>
                        </a:spcBef>
                        <a:spcAft>
                          <a:spcPct val="0"/>
                        </a:spcAft>
                        <a:buClr>
                          <a:schemeClr val="tx2"/>
                        </a:buClr>
                        <a:buSzPct val="85000"/>
                        <a:buFont typeface="Wingdings" pitchFamily="2" charset="2"/>
                        <a:buNone/>
                        <a:tabLst/>
                        <a:defRPr/>
                      </a:pPr>
                      <a:endParaRPr kumimoji="0" lang="en-GB" altLang="ko-KR" sz="200" b="0" i="0" u="none" strike="noStrike" kern="1200" cap="none" spc="0" normalizeH="0" baseline="0">
                        <a:ln>
                          <a:solidFill>
                            <a:schemeClr val="bg1">
                              <a:lumMod val="65000"/>
                              <a:alpha val="0"/>
                            </a:schemeClr>
                          </a:solidFill>
                        </a:ln>
                        <a:solidFill>
                          <a:schemeClr val="tx2"/>
                        </a:solidFill>
                        <a:effectLst/>
                        <a:latin typeface="KoPub돋움체 Bold" panose="02020603020101020101" pitchFamily="18" charset="-127"/>
                        <a:ea typeface="KoPub돋움체 Bold" panose="02020603020101020101" pitchFamily="18" charset="-127"/>
                        <a:cs typeface="+mn-cs"/>
                      </a:endParaRPr>
                    </a:p>
                  </a:txBody>
                  <a:tcPr marL="0" marR="252000" marT="36000" marB="36000" anchor="ctr" horzOverflow="overflow">
                    <a:lnL w="3175" cap="flat" cmpd="sng" algn="ctr">
                      <a:no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2626411068"/>
                  </a:ext>
                </a:extLst>
              </a:tr>
              <a:tr h="363600">
                <a:tc>
                  <a:txBody>
                    <a:bodyPr/>
                    <a:lstStyle/>
                    <a:p>
                      <a:pPr marL="0" marR="0" lvl="0" indent="0" algn="l" defTabSz="914400" rtl="0" eaLnBrk="1" fontAlgn="base" latinLnBrk="0" hangingPunct="1">
                        <a:lnSpc>
                          <a:spcPct val="100000"/>
                        </a:lnSpc>
                        <a:spcBef>
                          <a:spcPts val="0"/>
                        </a:spcBef>
                        <a:spcAft>
                          <a:spcPct val="0"/>
                        </a:spcAft>
                        <a:buClrTx/>
                        <a:buSzTx/>
                        <a:buFont typeface="Arial" charset="0"/>
                        <a:buNone/>
                        <a:tabLst/>
                        <a:defRPr/>
                      </a:pPr>
                      <a:r>
                        <a:rPr lang="ko-KR" altLang="en-US" sz="1200" b="1"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rPr>
                        <a:t>컨티뉴에이션 펀드</a:t>
                      </a:r>
                      <a:r>
                        <a:rPr lang="en-US" altLang="ko-KR" sz="1200" b="1"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rPr>
                        <a:t>, PEF</a:t>
                      </a:r>
                      <a:r>
                        <a:rPr lang="ko-KR" altLang="en-US" sz="1200" b="1"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rPr>
                        <a:t>에게 각광받는 옵션으로 떠오르다</a:t>
                      </a:r>
                    </a:p>
                  </a:txBody>
                  <a:tcPr marL="180000" marR="45720" marT="72000" marB="72000" anchor="ctr" horzOverflow="overflow">
                    <a:lnL>
                      <a:noFill/>
                    </a:lnL>
                    <a:lnR w="3175" cap="flat" cmpd="sng" algn="ctr">
                      <a:noFill/>
                      <a:prstDash val="solid"/>
                      <a:round/>
                      <a:headEnd type="none" w="med" len="med"/>
                      <a:tailEnd type="none" w="med" len="med"/>
                    </a:lnR>
                    <a:lnT>
                      <a:noFill/>
                    </a:lnT>
                    <a:lnB>
                      <a:noFill/>
                    </a:lnB>
                    <a:lnTlToBr>
                      <a:noFill/>
                    </a:lnTlToBr>
                    <a:lnBlToTr>
                      <a:noFill/>
                    </a:lnBlToTr>
                    <a:solidFill>
                      <a:schemeClr val="bg1">
                        <a:lumMod val="85000"/>
                      </a:schemeClr>
                    </a:solidFill>
                  </a:tcPr>
                </a:tc>
                <a:tc>
                  <a:txBody>
                    <a:bodyPr/>
                    <a:lstStyle/>
                    <a:p>
                      <a:pPr marL="187325" marR="0" lvl="1" indent="-185738" algn="r" defTabSz="762000" rtl="0" eaLnBrk="1" fontAlgn="base" latinLnBrk="0" hangingPunct="1">
                        <a:lnSpc>
                          <a:spcPct val="120000"/>
                        </a:lnSpc>
                        <a:spcBef>
                          <a:spcPct val="40000"/>
                        </a:spcBef>
                        <a:spcAft>
                          <a:spcPct val="0"/>
                        </a:spcAft>
                        <a:buClr>
                          <a:schemeClr val="tx2"/>
                        </a:buClr>
                        <a:buSzPct val="85000"/>
                        <a:buFont typeface="Wingdings" pitchFamily="2" charset="2"/>
                        <a:buNone/>
                        <a:tabLst/>
                        <a:defRPr/>
                      </a:pPr>
                      <a:r>
                        <a:rPr kumimoji="0" lang="en-GB" altLang="ko-KR" sz="1200" b="0" i="0" u="none" strike="noStrike" kern="1200" cap="none" spc="0" normalizeH="0" baseline="0" dirty="0">
                          <a:ln>
                            <a:solidFill>
                              <a:schemeClr val="bg1">
                                <a:lumMod val="65000"/>
                                <a:alpha val="0"/>
                              </a:schemeClr>
                            </a:solidFill>
                          </a:ln>
                          <a:solidFill>
                            <a:schemeClr val="tx2"/>
                          </a:solidFill>
                          <a:effectLst/>
                          <a:latin typeface="KoPub돋움체 Bold" panose="02020603020101020101" pitchFamily="18" charset="-127"/>
                          <a:ea typeface="KoPub돋움체 Bold" panose="02020603020101020101" pitchFamily="18" charset="-127"/>
                          <a:cs typeface="+mn-cs"/>
                        </a:rPr>
                        <a:t>4</a:t>
                      </a:r>
                    </a:p>
                  </a:txBody>
                  <a:tcPr marL="0" marR="252000" marT="36000" marB="36000" anchor="ctr" horzOverflow="overflow">
                    <a:lnL w="3175" cap="flat" cmpd="sng" algn="ctr">
                      <a:noFill/>
                      <a:prstDash val="solid"/>
                      <a:round/>
                      <a:headEnd type="none" w="med" len="med"/>
                      <a:tailEnd type="none" w="med" len="med"/>
                    </a:lnL>
                    <a:lnR>
                      <a:noFill/>
                    </a:lnR>
                    <a:lnT>
                      <a:noFill/>
                    </a:lnT>
                    <a:lnB>
                      <a:noFill/>
                    </a:lnB>
                    <a:lnTlToBr>
                      <a:noFill/>
                    </a:lnTlToBr>
                    <a:lnBlToTr>
                      <a:noFill/>
                    </a:lnBlToTr>
                    <a:solidFill>
                      <a:schemeClr val="bg1">
                        <a:lumMod val="85000"/>
                      </a:schemeClr>
                    </a:solidFill>
                  </a:tcPr>
                </a:tc>
                <a:extLst>
                  <a:ext uri="{0D108BD9-81ED-4DB2-BD59-A6C34878D82A}">
                    <a16:rowId xmlns:a16="http://schemas.microsoft.com/office/drawing/2014/main" val="56626198"/>
                  </a:ext>
                </a:extLst>
              </a:tr>
              <a:tr h="821077">
                <a:tc>
                  <a:txBody>
                    <a:bodyPr/>
                    <a:lstStyle/>
                    <a:p>
                      <a:pPr marL="0" marR="0" lvl="1" indent="0" algn="l" defTabSz="914400" rtl="0" eaLnBrk="1" fontAlgn="base" latinLnBrk="0" hangingPunct="1">
                        <a:lnSpc>
                          <a:spcPct val="150000"/>
                        </a:lnSpc>
                        <a:spcBef>
                          <a:spcPts val="600"/>
                        </a:spcBef>
                        <a:spcAft>
                          <a:spcPct val="0"/>
                        </a:spcAft>
                        <a:buClrTx/>
                        <a:buSzTx/>
                        <a:buFontTx/>
                        <a:buNone/>
                        <a:tabLst/>
                        <a:defRPr/>
                      </a:pP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컨티뉴에이션 펀드 부상 배경</a:t>
                      </a:r>
                      <a:endPar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endParaRPr>
                    </a:p>
                    <a:p>
                      <a:pPr marL="0" marR="0" lvl="1" indent="0" algn="l" defTabSz="914400" rtl="0" eaLnBrk="1" fontAlgn="base" latinLnBrk="0" hangingPunct="1">
                        <a:lnSpc>
                          <a:spcPct val="150000"/>
                        </a:lnSpc>
                        <a:spcBef>
                          <a:spcPts val="600"/>
                        </a:spcBef>
                        <a:spcAft>
                          <a:spcPct val="0"/>
                        </a:spcAft>
                        <a:buClrTx/>
                        <a:buSzTx/>
                        <a:buFontTx/>
                        <a:buNone/>
                        <a:tabLst/>
                        <a:defRPr/>
                      </a:pP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컨티뉴에이션 펀드의 개념과 목적</a:t>
                      </a:r>
                      <a:endPar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endParaRPr>
                    </a:p>
                    <a:p>
                      <a:pPr marL="0" marR="0" lvl="1" indent="0" algn="l" defTabSz="914400" rtl="0" eaLnBrk="1" fontAlgn="base" latinLnBrk="0" hangingPunct="1">
                        <a:lnSpc>
                          <a:spcPct val="150000"/>
                        </a:lnSpc>
                        <a:spcBef>
                          <a:spcPts val="600"/>
                        </a:spcBef>
                        <a:spcAft>
                          <a:spcPct val="0"/>
                        </a:spcAft>
                        <a:buClrTx/>
                        <a:buSzTx/>
                        <a:buFontTx/>
                        <a:buNone/>
                        <a:tabLst/>
                        <a:defRPr/>
                      </a:pP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컨티뉴에이션 펀드 관련 이슈 및 고려사항</a:t>
                      </a:r>
                      <a:endPar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endParaRPr>
                    </a:p>
                    <a:p>
                      <a:pPr marL="0" marR="0" lvl="1" indent="0" algn="l" defTabSz="914400" rtl="0" eaLnBrk="1" fontAlgn="base" latinLnBrk="0" hangingPunct="1">
                        <a:lnSpc>
                          <a:spcPct val="150000"/>
                        </a:lnSpc>
                        <a:spcBef>
                          <a:spcPts val="600"/>
                        </a:spcBef>
                        <a:spcAft>
                          <a:spcPct val="0"/>
                        </a:spcAft>
                        <a:buClrTx/>
                        <a:buSzTx/>
                        <a:buFontTx/>
                        <a:buNone/>
                        <a:tabLst/>
                        <a:defRPr/>
                      </a:pP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컨티뉴에이션 펀드 관련 가이드라인 및 규제 현황</a:t>
                      </a:r>
                    </a:p>
                  </a:txBody>
                  <a:tcPr marL="180000" marR="45720" marT="72000" marB="144000" anchor="ctr" horzOverflow="overflow">
                    <a:lnL>
                      <a:noFill/>
                    </a:lnL>
                    <a:lnR w="3175" cap="flat" cmpd="sng" algn="ctr">
                      <a:noFill/>
                      <a:prstDash val="solid"/>
                      <a:round/>
                      <a:headEnd type="none" w="med" len="med"/>
                      <a:tailEnd type="none" w="med" len="med"/>
                    </a:lnR>
                    <a:lnT>
                      <a:noFill/>
                    </a:lnT>
                    <a:lnB>
                      <a:noFill/>
                    </a:lnB>
                    <a:lnTlToBr>
                      <a:noFill/>
                    </a:lnTlToBr>
                    <a:lnBlToTr>
                      <a:noFill/>
                    </a:lnBlToTr>
                    <a:noFill/>
                  </a:tcPr>
                </a:tc>
                <a:tc>
                  <a:txBody>
                    <a:bodyPr/>
                    <a:lstStyle/>
                    <a:p>
                      <a:pPr marL="187325" marR="0" lvl="1" indent="-185738" algn="r" defTabSz="762000" rtl="0" eaLnBrk="1" fontAlgn="base" latinLnBrk="0" hangingPunct="1">
                        <a:lnSpc>
                          <a:spcPct val="150000"/>
                        </a:lnSpc>
                        <a:spcBef>
                          <a:spcPts val="600"/>
                        </a:spcBef>
                        <a:spcAft>
                          <a:spcPct val="0"/>
                        </a:spcAft>
                        <a:buClr>
                          <a:schemeClr val="tx2"/>
                        </a:buClr>
                        <a:buSzPct val="85000"/>
                        <a:buFont typeface="Wingdings" pitchFamily="2" charset="2"/>
                        <a:buNone/>
                        <a:tabLst/>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latin typeface="KoPub돋움체 Medium" panose="02020603020101020101" pitchFamily="18" charset="-127"/>
                          <a:ea typeface="KoPub돋움체 Medium" panose="02020603020101020101" pitchFamily="18" charset="-127"/>
                          <a:cs typeface="+mn-cs"/>
                        </a:rPr>
                        <a:t>4</a:t>
                      </a:r>
                    </a:p>
                    <a:p>
                      <a:pPr marL="187325" marR="0" lvl="1" indent="-185738" algn="r" defTabSz="762000" rtl="0" eaLnBrk="1" fontAlgn="base" latinLnBrk="0" hangingPunct="1">
                        <a:lnSpc>
                          <a:spcPct val="150000"/>
                        </a:lnSpc>
                        <a:spcBef>
                          <a:spcPts val="600"/>
                        </a:spcBef>
                        <a:spcAft>
                          <a:spcPct val="0"/>
                        </a:spcAft>
                        <a:buClr>
                          <a:schemeClr val="tx2"/>
                        </a:buClr>
                        <a:buSzPct val="85000"/>
                        <a:buFont typeface="Wingdings" pitchFamily="2" charset="2"/>
                        <a:buNone/>
                        <a:tabLst/>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latin typeface="KoPub돋움체 Medium" panose="02020603020101020101" pitchFamily="18" charset="-127"/>
                          <a:ea typeface="KoPub돋움체 Medium" panose="02020603020101020101" pitchFamily="18" charset="-127"/>
                          <a:cs typeface="+mn-cs"/>
                        </a:rPr>
                        <a:t>5</a:t>
                      </a:r>
                    </a:p>
                    <a:p>
                      <a:pPr marL="187325" marR="0" lvl="1" indent="-185738" algn="r" defTabSz="762000" rtl="0" eaLnBrk="1" fontAlgn="base" latinLnBrk="0" hangingPunct="1">
                        <a:lnSpc>
                          <a:spcPct val="150000"/>
                        </a:lnSpc>
                        <a:spcBef>
                          <a:spcPts val="600"/>
                        </a:spcBef>
                        <a:spcAft>
                          <a:spcPct val="0"/>
                        </a:spcAft>
                        <a:buClr>
                          <a:schemeClr val="tx2"/>
                        </a:buClr>
                        <a:buSzPct val="85000"/>
                        <a:buFont typeface="Wingdings" pitchFamily="2" charset="2"/>
                        <a:buNone/>
                        <a:tabLst/>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latin typeface="KoPub돋움체 Medium" panose="02020603020101020101" pitchFamily="18" charset="-127"/>
                          <a:ea typeface="KoPub돋움체 Medium" panose="02020603020101020101" pitchFamily="18" charset="-127"/>
                          <a:cs typeface="+mn-cs"/>
                        </a:rPr>
                        <a:t>9</a:t>
                      </a:r>
                    </a:p>
                    <a:p>
                      <a:pPr marL="187325" marR="0" lvl="1" indent="-185738" algn="r" defTabSz="762000" rtl="0" eaLnBrk="1" fontAlgn="base" latinLnBrk="0" hangingPunct="1">
                        <a:lnSpc>
                          <a:spcPct val="150000"/>
                        </a:lnSpc>
                        <a:spcBef>
                          <a:spcPts val="600"/>
                        </a:spcBef>
                        <a:spcAft>
                          <a:spcPct val="0"/>
                        </a:spcAft>
                        <a:buClr>
                          <a:schemeClr val="tx2"/>
                        </a:buClr>
                        <a:buSzPct val="85000"/>
                        <a:buFont typeface="Wingdings" pitchFamily="2" charset="2"/>
                        <a:buNone/>
                        <a:tabLst/>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latin typeface="KoPub돋움체 Medium" panose="02020603020101020101" pitchFamily="18" charset="-127"/>
                          <a:ea typeface="KoPub돋움체 Medium" panose="02020603020101020101" pitchFamily="18" charset="-127"/>
                          <a:cs typeface="+mn-cs"/>
                        </a:rPr>
                        <a:t>10</a:t>
                      </a:r>
                    </a:p>
                  </a:txBody>
                  <a:tcPr marL="0" marR="252000" marT="72000" marB="144000" anchor="ctr" horzOverflow="overflow">
                    <a:lnL w="3175" cap="flat" cmpd="sng" algn="ctr">
                      <a:no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2"/>
                  </a:ext>
                </a:extLst>
              </a:tr>
              <a:tr h="363600">
                <a:tc>
                  <a:txBody>
                    <a:bodyPr/>
                    <a:lstStyle/>
                    <a:p>
                      <a:pPr defTabSz="495285" latinLnBrk="1"/>
                      <a:r>
                        <a:rPr lang="ko-KR" altLang="en-US" sz="1200" b="1" spc="-50"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rPr>
                        <a:t>컨티뉴에이션 펀드 시장 동향 </a:t>
                      </a:r>
                    </a:p>
                  </a:txBody>
                  <a:tcPr marL="180000" marR="45720" marT="72000" marB="72000" anchor="ctr" horzOverflow="overflow">
                    <a:lnL>
                      <a:noFill/>
                    </a:lnL>
                    <a:lnR w="3175" cap="flat" cmpd="sng" algn="ctr">
                      <a:noFill/>
                      <a:prstDash val="solid"/>
                      <a:round/>
                      <a:headEnd type="none" w="med" len="med"/>
                      <a:tailEnd type="none" w="med" len="med"/>
                    </a:lnR>
                    <a:lnT>
                      <a:noFill/>
                    </a:lnT>
                    <a:lnB>
                      <a:noFill/>
                    </a:lnB>
                    <a:lnTlToBr>
                      <a:noFill/>
                    </a:lnTlToBr>
                    <a:lnBlToTr>
                      <a:noFill/>
                    </a:lnBlToTr>
                    <a:solidFill>
                      <a:schemeClr val="bg1">
                        <a:lumMod val="85000"/>
                      </a:schemeClr>
                    </a:solidFill>
                  </a:tcPr>
                </a:tc>
                <a:tc>
                  <a:txBody>
                    <a:bodyPr/>
                    <a:lstStyle/>
                    <a:p>
                      <a:pPr marL="187325" marR="0" lvl="1" indent="-185738" algn="r" defTabSz="762000" rtl="0" eaLnBrk="1" fontAlgn="base" latinLnBrk="0" hangingPunct="1">
                        <a:lnSpc>
                          <a:spcPct val="120000"/>
                        </a:lnSpc>
                        <a:spcBef>
                          <a:spcPct val="40000"/>
                        </a:spcBef>
                        <a:spcAft>
                          <a:spcPct val="0"/>
                        </a:spcAft>
                        <a:buClr>
                          <a:schemeClr val="tx2"/>
                        </a:buClr>
                        <a:buSzPct val="85000"/>
                        <a:buFont typeface="Wingdings" pitchFamily="2" charset="2"/>
                        <a:buNone/>
                        <a:tabLst/>
                        <a:defRPr/>
                      </a:pPr>
                      <a:r>
                        <a:rPr kumimoji="0" lang="en-US" altLang="ko-KR" sz="1200" b="0" i="0" u="none" strike="noStrike" kern="1200" cap="none" spc="0" normalizeH="0" baseline="0" dirty="0">
                          <a:ln>
                            <a:solidFill>
                              <a:schemeClr val="bg1">
                                <a:lumMod val="65000"/>
                                <a:alpha val="0"/>
                              </a:schemeClr>
                            </a:solidFill>
                          </a:ln>
                          <a:solidFill>
                            <a:schemeClr val="tx2"/>
                          </a:solidFill>
                          <a:effectLst/>
                          <a:latin typeface="KoPub돋움체 Bold" panose="02020603020101020101" pitchFamily="18" charset="-127"/>
                          <a:ea typeface="KoPub돋움체 Bold" panose="02020603020101020101" pitchFamily="18" charset="-127"/>
                          <a:cs typeface="+mn-cs"/>
                        </a:rPr>
                        <a:t>12</a:t>
                      </a:r>
                      <a:endParaRPr kumimoji="0" lang="en-GB" altLang="ko-KR" sz="1200" b="0" i="0" u="none" strike="noStrike" kern="1200" cap="none" spc="0" normalizeH="0" baseline="0" dirty="0">
                        <a:ln>
                          <a:solidFill>
                            <a:schemeClr val="bg1">
                              <a:lumMod val="65000"/>
                              <a:alpha val="0"/>
                            </a:schemeClr>
                          </a:solidFill>
                        </a:ln>
                        <a:solidFill>
                          <a:schemeClr val="tx2"/>
                        </a:solidFill>
                        <a:effectLst/>
                        <a:latin typeface="KoPub돋움체 Bold" panose="02020603020101020101" pitchFamily="18" charset="-127"/>
                        <a:ea typeface="KoPub돋움체 Bold" panose="02020603020101020101" pitchFamily="18" charset="-127"/>
                        <a:cs typeface="+mn-cs"/>
                      </a:endParaRPr>
                    </a:p>
                  </a:txBody>
                  <a:tcPr marL="0" marR="252000" marT="36000" marB="36000" anchor="ctr" horzOverflow="overflow">
                    <a:lnL w="3175" cap="flat" cmpd="sng" algn="ctr">
                      <a:noFill/>
                      <a:prstDash val="solid"/>
                      <a:round/>
                      <a:headEnd type="none" w="med" len="med"/>
                      <a:tailEnd type="none" w="med" len="med"/>
                    </a:lnL>
                    <a:lnR>
                      <a:noFill/>
                    </a:lnR>
                    <a:lnT>
                      <a:noFill/>
                    </a:lnT>
                    <a:lnB>
                      <a:noFill/>
                    </a:lnB>
                    <a:lnTlToBr>
                      <a:noFill/>
                    </a:lnTlToBr>
                    <a:lnBlToTr>
                      <a:noFill/>
                    </a:lnBlToTr>
                    <a:solidFill>
                      <a:schemeClr val="bg1">
                        <a:lumMod val="85000"/>
                      </a:schemeClr>
                    </a:solidFill>
                  </a:tcPr>
                </a:tc>
                <a:extLst>
                  <a:ext uri="{0D108BD9-81ED-4DB2-BD59-A6C34878D82A}">
                    <a16:rowId xmlns:a16="http://schemas.microsoft.com/office/drawing/2014/main" val="2900930101"/>
                  </a:ext>
                </a:extLst>
              </a:tr>
              <a:tr h="327600">
                <a:tc>
                  <a:txBody>
                    <a:bodyPr/>
                    <a:lstStyle/>
                    <a:p>
                      <a:pPr marL="0" marR="0" lvl="1" indent="0" algn="l" defTabSz="914400" rtl="0" eaLnBrk="1" fontAlgn="base" latinLnBrk="0" hangingPunct="1">
                        <a:lnSpc>
                          <a:spcPct val="150000"/>
                        </a:lnSpc>
                        <a:spcBef>
                          <a:spcPts val="600"/>
                        </a:spcBef>
                        <a:spcAft>
                          <a:spcPct val="0"/>
                        </a:spcAft>
                        <a:buClrTx/>
                        <a:buSzTx/>
                        <a:buFont typeface="+mj-lt"/>
                        <a:buNone/>
                        <a:tabLst/>
                        <a:defRPr/>
                      </a:pP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글로벌 컨티뉴에이션 펀드 시장 동향 </a:t>
                      </a:r>
                    </a:p>
                  </a:txBody>
                  <a:tcPr marL="180000" marR="45720" marT="72000" marB="144000" anchor="ctr" horzOverflow="overflow">
                    <a:lnL>
                      <a:noFill/>
                    </a:lnL>
                    <a:lnR w="3175" cap="flat" cmpd="sng" algn="ctr">
                      <a:noFill/>
                      <a:prstDash val="solid"/>
                      <a:round/>
                      <a:headEnd type="none" w="med" len="med"/>
                      <a:tailEnd type="none" w="med" len="med"/>
                    </a:lnR>
                    <a:lnT>
                      <a:noFill/>
                    </a:lnT>
                    <a:lnB>
                      <a:noFill/>
                    </a:lnB>
                    <a:lnTlToBr>
                      <a:noFill/>
                    </a:lnTlToBr>
                    <a:lnBlToTr>
                      <a:noFill/>
                    </a:lnBlToTr>
                    <a:noFill/>
                  </a:tcPr>
                </a:tc>
                <a:tc>
                  <a:txBody>
                    <a:bodyPr/>
                    <a:lstStyle/>
                    <a:p>
                      <a:pPr marL="187325" marR="0" lvl="1" indent="-185738" algn="r" defTabSz="762000" rtl="0" eaLnBrk="1" fontAlgn="base" latinLnBrk="0" hangingPunct="1">
                        <a:lnSpc>
                          <a:spcPct val="150000"/>
                        </a:lnSpc>
                        <a:spcBef>
                          <a:spcPts val="600"/>
                        </a:spcBef>
                        <a:spcAft>
                          <a:spcPct val="0"/>
                        </a:spcAft>
                        <a:buClr>
                          <a:schemeClr val="tx2"/>
                        </a:buClr>
                        <a:buSzPct val="85000"/>
                        <a:buFont typeface="Wingdings" pitchFamily="2" charset="2"/>
                        <a:buNone/>
                        <a:tabLst/>
                        <a:defRPr/>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latin typeface="KoPub돋움체 Medium" panose="02020603020101020101" pitchFamily="18" charset="-127"/>
                          <a:ea typeface="KoPub돋움체 Medium" panose="02020603020101020101" pitchFamily="18" charset="-127"/>
                          <a:cs typeface="+mn-cs"/>
                        </a:rPr>
                        <a:t>12</a:t>
                      </a:r>
                    </a:p>
                  </a:txBody>
                  <a:tcPr marL="0" marR="252000" marT="72000" marB="144000" anchor="ctr" horzOverflow="overflow">
                    <a:lnL w="3175" cap="flat" cmpd="sng" algn="ctr">
                      <a:no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3"/>
                  </a:ext>
                </a:extLst>
              </a:tr>
              <a:tr h="363600">
                <a:tc>
                  <a:txBody>
                    <a:bodyPr/>
                    <a:lstStyle/>
                    <a:p>
                      <a:pPr marL="0" marR="0" lvl="0" indent="0" algn="l" defTabSz="914400" rtl="0" eaLnBrk="1" fontAlgn="base" latinLnBrk="0" hangingPunct="1">
                        <a:lnSpc>
                          <a:spcPct val="100000"/>
                        </a:lnSpc>
                        <a:spcBef>
                          <a:spcPts val="0"/>
                        </a:spcBef>
                        <a:spcAft>
                          <a:spcPct val="0"/>
                        </a:spcAft>
                        <a:buClrTx/>
                        <a:buSzTx/>
                        <a:buFont typeface="Arial" charset="0"/>
                        <a:buNone/>
                        <a:tabLst/>
                        <a:defRPr/>
                      </a:pPr>
                      <a:r>
                        <a:rPr lang="ko-KR" altLang="en-US" sz="1200" b="1" kern="1200"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cs typeface="+mn-cs"/>
                        </a:rPr>
                        <a:t>컨티뉴에이션 펀드 주요 사례와 </a:t>
                      </a:r>
                      <a:r>
                        <a:rPr lang="en-US" altLang="ko-KR" sz="1200" b="1" kern="1200"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cs typeface="+mn-cs"/>
                        </a:rPr>
                        <a:t>Case Study</a:t>
                      </a:r>
                    </a:p>
                  </a:txBody>
                  <a:tcPr marL="180000" marR="45720" marT="72000" marB="72000" anchor="ctr" horzOverflow="overflow">
                    <a:lnL>
                      <a:noFill/>
                    </a:lnL>
                    <a:lnR w="3175" cap="flat" cmpd="sng" algn="ctr">
                      <a:noFill/>
                      <a:prstDash val="solid"/>
                      <a:round/>
                      <a:headEnd type="none" w="med" len="med"/>
                      <a:tailEnd type="none" w="med" len="med"/>
                    </a:lnR>
                    <a:lnT>
                      <a:noFill/>
                    </a:lnT>
                    <a:lnB>
                      <a:noFill/>
                    </a:lnB>
                    <a:lnTlToBr>
                      <a:noFill/>
                    </a:lnTlToBr>
                    <a:lnBlToTr>
                      <a:noFill/>
                    </a:lnBlToTr>
                    <a:solidFill>
                      <a:srgbClr val="D9D9D9"/>
                    </a:solidFill>
                  </a:tcPr>
                </a:tc>
                <a:tc>
                  <a:txBody>
                    <a:bodyPr/>
                    <a:lstStyle/>
                    <a:p>
                      <a:pPr marL="0" marR="0" lvl="0" indent="0" algn="r" defTabSz="914400" rtl="0" eaLnBrk="1" fontAlgn="base" latinLnBrk="0" hangingPunct="1">
                        <a:lnSpc>
                          <a:spcPct val="100000"/>
                        </a:lnSpc>
                        <a:spcBef>
                          <a:spcPts val="0"/>
                        </a:spcBef>
                        <a:spcAft>
                          <a:spcPct val="0"/>
                        </a:spcAft>
                        <a:buClrTx/>
                        <a:buSzTx/>
                        <a:buFont typeface="Arial" charset="0"/>
                        <a:buNone/>
                        <a:tabLst/>
                        <a:defRPr/>
                      </a:pPr>
                      <a:r>
                        <a:rPr lang="en-US" altLang="ko-KR" sz="1200" b="1" kern="1200"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cs typeface="+mn-cs"/>
                        </a:rPr>
                        <a:t>15</a:t>
                      </a:r>
                    </a:p>
                  </a:txBody>
                  <a:tcPr marL="0" marR="252000" marT="72000" marB="72000" anchor="ctr" horzOverflow="overflow">
                    <a:lnL w="3175" cap="flat" cmpd="sng" algn="ctr">
                      <a:noFill/>
                      <a:prstDash val="solid"/>
                      <a:round/>
                      <a:headEnd type="none" w="med" len="med"/>
                      <a:tailEnd type="none" w="med" len="med"/>
                    </a:lnL>
                    <a:lnR>
                      <a:noFill/>
                    </a:lnR>
                    <a:lnT>
                      <a:noFill/>
                    </a:lnT>
                    <a:lnB>
                      <a:noFill/>
                    </a:lnB>
                    <a:lnTlToBr>
                      <a:noFill/>
                    </a:lnTlToBr>
                    <a:lnBlToTr>
                      <a:noFill/>
                    </a:lnBlToTr>
                    <a:solidFill>
                      <a:srgbClr val="D9D9D9"/>
                    </a:solidFill>
                  </a:tcPr>
                </a:tc>
                <a:extLst>
                  <a:ext uri="{0D108BD9-81ED-4DB2-BD59-A6C34878D82A}">
                    <a16:rowId xmlns:a16="http://schemas.microsoft.com/office/drawing/2014/main" val="848750826"/>
                  </a:ext>
                </a:extLst>
              </a:tr>
              <a:tr h="327600">
                <a:tc>
                  <a:txBody>
                    <a:bodyPr/>
                    <a:lstStyle/>
                    <a:p>
                      <a:pPr marL="0" marR="0" lvl="1" indent="0" algn="l" defTabSz="914400" rtl="0" eaLnBrk="1" fontAlgn="base" latinLnBrk="0" hangingPunct="1">
                        <a:lnSpc>
                          <a:spcPct val="150000"/>
                        </a:lnSpc>
                        <a:spcBef>
                          <a:spcPts val="600"/>
                        </a:spcBef>
                        <a:spcAft>
                          <a:spcPct val="0"/>
                        </a:spcAft>
                        <a:buClrTx/>
                        <a:buSzTx/>
                        <a:buFontTx/>
                        <a:buNone/>
                        <a:tabLst/>
                        <a:defRPr/>
                      </a:pP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회수기법의 새로운 축으로 재조명 받는 컨티뉴에이션 펀드</a:t>
                      </a:r>
                    </a:p>
                    <a:p>
                      <a:pPr marL="0" marR="0" lvl="1" indent="0" algn="l" defTabSz="914400" rtl="0" eaLnBrk="1" fontAlgn="base" latinLnBrk="0" hangingPunct="1">
                        <a:lnSpc>
                          <a:spcPct val="150000"/>
                        </a:lnSpc>
                        <a:spcBef>
                          <a:spcPts val="600"/>
                        </a:spcBef>
                        <a:spcAft>
                          <a:spcPct val="0"/>
                        </a:spcAft>
                        <a:buClrTx/>
                        <a:buSzTx/>
                        <a:buFontTx/>
                        <a:buNone/>
                        <a:tabLst/>
                        <a:defRPr/>
                      </a:pPr>
                      <a:r>
                        <a:rPr kumimoji="0" lang="ko-KR" altLang="en-US" sz="1100" b="0" i="0" u="none" strike="noStrike" kern="1200" cap="none" spc="0" normalizeH="0" baseline="0" dirty="0" err="1">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블랙스톤</a:t>
                      </a: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 </a:t>
                      </a: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컨티뉴에이션 펀드를 활용하여 자본재조정 진행</a:t>
                      </a:r>
                      <a:endPar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endParaRPr>
                    </a:p>
                    <a:p>
                      <a:pPr marL="0" marR="0" lvl="1" indent="0" algn="l" defTabSz="914400" rtl="0" eaLnBrk="1" fontAlgn="base" latinLnBrk="0" hangingPunct="1">
                        <a:lnSpc>
                          <a:spcPct val="150000"/>
                        </a:lnSpc>
                        <a:spcBef>
                          <a:spcPts val="600"/>
                        </a:spcBef>
                        <a:spcAft>
                          <a:spcPct val="0"/>
                        </a:spcAft>
                        <a:buClrTx/>
                        <a:buSzTx/>
                        <a:buFontTx/>
                        <a:buNone/>
                        <a:tabLst/>
                        <a:defRPr/>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BC </a:t>
                      </a:r>
                      <a:r>
                        <a:rPr kumimoji="0" lang="ko-KR" altLang="en-US" sz="1100" b="0" i="0" u="none" strike="noStrike" kern="1200" cap="none" spc="0" normalizeH="0" baseline="0" dirty="0" err="1">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파트너스</a:t>
                      </a: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 </a:t>
                      </a:r>
                      <a:r>
                        <a:rPr kumimoji="0" lang="ko-KR" altLang="en-US" sz="1100" b="0" i="0" u="none" strike="noStrike" kern="1200" cap="none" spc="0" normalizeH="0" baseline="0" dirty="0" err="1">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스프링거</a:t>
                      </a: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 네이처 공개 상장 실패 후 미래 기회를 모색</a:t>
                      </a:r>
                      <a:endPar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endParaRPr>
                    </a:p>
                    <a:p>
                      <a:pPr marL="0" marR="0" lvl="1" indent="0" algn="l" defTabSz="914400" rtl="0" eaLnBrk="1" fontAlgn="base" latinLnBrk="0" hangingPunct="1">
                        <a:lnSpc>
                          <a:spcPct val="150000"/>
                        </a:lnSpc>
                        <a:spcBef>
                          <a:spcPts val="600"/>
                        </a:spcBef>
                        <a:spcAft>
                          <a:spcPct val="0"/>
                        </a:spcAft>
                        <a:buClrTx/>
                        <a:buSzTx/>
                        <a:buFontTx/>
                        <a:buNone/>
                        <a:tabLst/>
                        <a:defRPr/>
                      </a:pPr>
                      <a:r>
                        <a:rPr kumimoji="0" lang="ko-KR" altLang="en-US" sz="1100" b="0" i="0" u="none" strike="noStrike" kern="1200" cap="none" spc="0" normalizeH="0" baseline="0" dirty="0" err="1">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노르딕캐피털</a:t>
                      </a: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 11%</a:t>
                      </a: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의 유동화 프리미엄에도 불구</a:t>
                      </a: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 </a:t>
                      </a: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미래 기업가치 제고 선택</a:t>
                      </a:r>
                      <a:endPar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endParaRPr>
                    </a:p>
                  </a:txBody>
                  <a:tcPr marL="180000" marR="45720" marT="72000" marB="144000" anchor="ctr" horzOverflow="overflow">
                    <a:lnL>
                      <a:noFill/>
                    </a:lnL>
                    <a:lnR w="3175" cap="flat" cmpd="sng" algn="ctr">
                      <a:noFill/>
                      <a:prstDash val="solid"/>
                      <a:round/>
                      <a:headEnd type="none" w="med" len="med"/>
                      <a:tailEnd type="none" w="med" len="med"/>
                    </a:lnR>
                    <a:lnT>
                      <a:noFill/>
                    </a:lnT>
                    <a:lnB>
                      <a:noFill/>
                    </a:lnB>
                    <a:lnTlToBr>
                      <a:noFill/>
                    </a:lnTlToBr>
                    <a:lnBlToTr>
                      <a:noFill/>
                    </a:lnBlToTr>
                    <a:noFill/>
                  </a:tcPr>
                </a:tc>
                <a:tc>
                  <a:txBody>
                    <a:bodyPr/>
                    <a:lstStyle/>
                    <a:p>
                      <a:pPr marL="187325" marR="0" lvl="1" indent="-185738" algn="r" defTabSz="762000" rtl="0" eaLnBrk="1" fontAlgn="base" latinLnBrk="0" hangingPunct="1">
                        <a:lnSpc>
                          <a:spcPct val="150000"/>
                        </a:lnSpc>
                        <a:spcBef>
                          <a:spcPts val="600"/>
                        </a:spcBef>
                        <a:spcAft>
                          <a:spcPct val="0"/>
                        </a:spcAft>
                        <a:buClr>
                          <a:schemeClr val="tx2"/>
                        </a:buClr>
                        <a:buSzPct val="85000"/>
                        <a:buFont typeface="Wingdings" pitchFamily="2" charset="2"/>
                        <a:buNone/>
                        <a:tabLst/>
                        <a:defRPr/>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latin typeface="KoPub돋움체 Medium" panose="02020603020101020101" pitchFamily="18" charset="-127"/>
                          <a:ea typeface="KoPub돋움체 Medium" panose="02020603020101020101" pitchFamily="18" charset="-127"/>
                          <a:cs typeface="+mn-cs"/>
                        </a:rPr>
                        <a:t>15</a:t>
                      </a:r>
                    </a:p>
                    <a:p>
                      <a:pPr marL="187325" marR="0" lvl="1" indent="-185738" algn="r" defTabSz="762000" rtl="0" eaLnBrk="1" fontAlgn="base" latinLnBrk="0" hangingPunct="1">
                        <a:lnSpc>
                          <a:spcPct val="150000"/>
                        </a:lnSpc>
                        <a:spcBef>
                          <a:spcPts val="600"/>
                        </a:spcBef>
                        <a:spcAft>
                          <a:spcPct val="0"/>
                        </a:spcAft>
                        <a:buClr>
                          <a:schemeClr val="tx2"/>
                        </a:buClr>
                        <a:buSzPct val="85000"/>
                        <a:buFont typeface="Wingdings" pitchFamily="2" charset="2"/>
                        <a:buNone/>
                        <a:tabLst/>
                        <a:defRPr/>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latin typeface="KoPub돋움체 Medium" panose="02020603020101020101" pitchFamily="18" charset="-127"/>
                          <a:ea typeface="KoPub돋움체 Medium" panose="02020603020101020101" pitchFamily="18" charset="-127"/>
                          <a:cs typeface="+mn-cs"/>
                        </a:rPr>
                        <a:t>17</a:t>
                      </a:r>
                    </a:p>
                    <a:p>
                      <a:pPr marL="187325" marR="0" lvl="1" indent="-185738" algn="r" defTabSz="762000" rtl="0" eaLnBrk="1" fontAlgn="base" latinLnBrk="0" hangingPunct="1">
                        <a:lnSpc>
                          <a:spcPct val="150000"/>
                        </a:lnSpc>
                        <a:spcBef>
                          <a:spcPts val="600"/>
                        </a:spcBef>
                        <a:spcAft>
                          <a:spcPct val="0"/>
                        </a:spcAft>
                        <a:buClr>
                          <a:schemeClr val="tx2"/>
                        </a:buClr>
                        <a:buSzPct val="85000"/>
                        <a:buFont typeface="Wingdings" pitchFamily="2" charset="2"/>
                        <a:buNone/>
                        <a:tabLst/>
                        <a:defRPr/>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latin typeface="KoPub돋움체 Medium" panose="02020603020101020101" pitchFamily="18" charset="-127"/>
                          <a:ea typeface="KoPub돋움체 Medium" panose="02020603020101020101" pitchFamily="18" charset="-127"/>
                          <a:cs typeface="+mn-cs"/>
                        </a:rPr>
                        <a:t>18</a:t>
                      </a:r>
                    </a:p>
                    <a:p>
                      <a:pPr marL="187325" marR="0" lvl="1" indent="-185738" algn="r" defTabSz="762000" rtl="0" eaLnBrk="1" fontAlgn="base" latinLnBrk="0" hangingPunct="1">
                        <a:lnSpc>
                          <a:spcPct val="150000"/>
                        </a:lnSpc>
                        <a:spcBef>
                          <a:spcPts val="600"/>
                        </a:spcBef>
                        <a:spcAft>
                          <a:spcPct val="0"/>
                        </a:spcAft>
                        <a:buClr>
                          <a:schemeClr val="tx2"/>
                        </a:buClr>
                        <a:buSzPct val="85000"/>
                        <a:buFont typeface="Wingdings" pitchFamily="2" charset="2"/>
                        <a:buNone/>
                        <a:tabLst/>
                        <a:defRPr/>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latin typeface="KoPub돋움체 Medium" panose="02020603020101020101" pitchFamily="18" charset="-127"/>
                          <a:ea typeface="KoPub돋움체 Medium" panose="02020603020101020101" pitchFamily="18" charset="-127"/>
                          <a:cs typeface="+mn-cs"/>
                        </a:rPr>
                        <a:t>19</a:t>
                      </a:r>
                    </a:p>
                  </a:txBody>
                  <a:tcPr marL="0" marR="252000" marT="72000" marB="144000" anchor="ctr" horzOverflow="overflow">
                    <a:lnL w="3175" cap="flat" cmpd="sng" algn="ctr">
                      <a:no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435988155"/>
                  </a:ext>
                </a:extLst>
              </a:tr>
              <a:tr h="363600">
                <a:tc>
                  <a:txBody>
                    <a:bodyPr/>
                    <a:lstStyle/>
                    <a:p>
                      <a:pPr defTabSz="495285" latinLnBrk="1"/>
                      <a:r>
                        <a:rPr lang="ko-KR" altLang="en-US" sz="1200" b="1"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rPr>
                        <a:t>결론 및 시사점</a:t>
                      </a:r>
                    </a:p>
                  </a:txBody>
                  <a:tcPr marL="180000" marR="45720" marT="72000" marB="72000" anchor="ctr" horzOverflow="overflow">
                    <a:lnL>
                      <a:noFill/>
                    </a:lnL>
                    <a:lnR w="3175" cap="flat" cmpd="sng" algn="ctr">
                      <a:noFill/>
                      <a:prstDash val="solid"/>
                      <a:round/>
                      <a:headEnd type="none" w="med" len="med"/>
                      <a:tailEnd type="none" w="med" len="med"/>
                    </a:lnR>
                    <a:lnT>
                      <a:noFill/>
                    </a:lnT>
                    <a:lnB>
                      <a:noFill/>
                    </a:lnB>
                    <a:lnTlToBr>
                      <a:noFill/>
                    </a:lnTlToBr>
                    <a:lnBlToTr>
                      <a:noFill/>
                    </a:lnBlToTr>
                    <a:solidFill>
                      <a:schemeClr val="bg1">
                        <a:lumMod val="85000"/>
                      </a:schemeClr>
                    </a:solidFill>
                  </a:tcPr>
                </a:tc>
                <a:tc>
                  <a:txBody>
                    <a:bodyPr/>
                    <a:lstStyle/>
                    <a:p>
                      <a:pPr marL="187325" marR="0" lvl="1" indent="-185738" algn="r" defTabSz="762000" rtl="0" eaLnBrk="1" fontAlgn="base" latinLnBrk="0" hangingPunct="1">
                        <a:lnSpc>
                          <a:spcPct val="120000"/>
                        </a:lnSpc>
                        <a:spcBef>
                          <a:spcPct val="40000"/>
                        </a:spcBef>
                        <a:spcAft>
                          <a:spcPct val="0"/>
                        </a:spcAft>
                        <a:buClr>
                          <a:schemeClr val="tx2"/>
                        </a:buClr>
                        <a:buSzPct val="85000"/>
                        <a:buFont typeface="Wingdings" pitchFamily="2" charset="2"/>
                        <a:buNone/>
                        <a:tabLst/>
                        <a:defRPr/>
                      </a:pPr>
                      <a:r>
                        <a:rPr kumimoji="0" lang="en-US" altLang="ko-KR" sz="1200" b="0" i="0" u="none" strike="noStrike" kern="1200" cap="none" spc="0" normalizeH="0" baseline="0" dirty="0">
                          <a:ln>
                            <a:solidFill>
                              <a:schemeClr val="bg1">
                                <a:lumMod val="65000"/>
                                <a:alpha val="0"/>
                              </a:schemeClr>
                            </a:solidFill>
                          </a:ln>
                          <a:solidFill>
                            <a:schemeClr val="tx2"/>
                          </a:solidFill>
                          <a:effectLst/>
                          <a:latin typeface="KoPub돋움체 Bold" panose="02020603020101020101" pitchFamily="18" charset="-127"/>
                          <a:ea typeface="KoPub돋움체 Bold" panose="02020603020101020101" pitchFamily="18" charset="-127"/>
                          <a:cs typeface="+mn-cs"/>
                        </a:rPr>
                        <a:t>20</a:t>
                      </a:r>
                      <a:endParaRPr kumimoji="0" lang="en-GB" altLang="ko-KR" sz="1200" b="0" i="0" u="none" strike="noStrike" kern="1200" cap="none" spc="0" normalizeH="0" baseline="0" dirty="0">
                        <a:ln>
                          <a:solidFill>
                            <a:schemeClr val="bg1">
                              <a:lumMod val="65000"/>
                              <a:alpha val="0"/>
                            </a:schemeClr>
                          </a:solidFill>
                        </a:ln>
                        <a:solidFill>
                          <a:schemeClr val="tx2"/>
                        </a:solidFill>
                        <a:effectLst/>
                        <a:latin typeface="KoPub돋움체 Bold" panose="02020603020101020101" pitchFamily="18" charset="-127"/>
                        <a:ea typeface="KoPub돋움체 Bold" panose="02020603020101020101" pitchFamily="18" charset="-127"/>
                        <a:cs typeface="+mn-cs"/>
                      </a:endParaRPr>
                    </a:p>
                  </a:txBody>
                  <a:tcPr marL="0" marR="252000" marT="36000" marB="36000" anchor="ctr" horzOverflow="overflow">
                    <a:lnL w="3175" cap="flat" cmpd="sng" algn="ctr">
                      <a:noFill/>
                      <a:prstDash val="solid"/>
                      <a:round/>
                      <a:headEnd type="none" w="med" len="med"/>
                      <a:tailEnd type="none" w="med" len="med"/>
                    </a:lnL>
                    <a:lnR>
                      <a:noFill/>
                    </a:lnR>
                    <a:lnT>
                      <a:noFill/>
                    </a:lnT>
                    <a:lnB>
                      <a:noFill/>
                    </a:lnB>
                    <a:lnTlToBr>
                      <a:noFill/>
                    </a:lnTlToBr>
                    <a:lnBlToTr>
                      <a:noFill/>
                    </a:lnBlToTr>
                    <a:solidFill>
                      <a:schemeClr val="bg1">
                        <a:lumMod val="85000"/>
                      </a:schemeClr>
                    </a:solidFill>
                  </a:tcPr>
                </a:tc>
                <a:extLst>
                  <a:ext uri="{0D108BD9-81ED-4DB2-BD59-A6C34878D82A}">
                    <a16:rowId xmlns:a16="http://schemas.microsoft.com/office/drawing/2014/main" val="2547168180"/>
                  </a:ext>
                </a:extLst>
              </a:tr>
              <a:tr h="821077">
                <a:tc>
                  <a:txBody>
                    <a:bodyPr/>
                    <a:lstStyle/>
                    <a:p>
                      <a:pPr marL="0" marR="0" lvl="1" indent="0" algn="l" defTabSz="914400" rtl="0" eaLnBrk="1" fontAlgn="base" latinLnBrk="0" hangingPunct="1">
                        <a:lnSpc>
                          <a:spcPct val="150000"/>
                        </a:lnSpc>
                        <a:spcBef>
                          <a:spcPts val="600"/>
                        </a:spcBef>
                        <a:spcAft>
                          <a:spcPct val="0"/>
                        </a:spcAft>
                        <a:buClrTx/>
                        <a:buSzTx/>
                        <a:buFontTx/>
                        <a:buNone/>
                        <a:tabLst/>
                        <a:defRPr/>
                      </a:pP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컨티뉴에이션 펀드 관련 </a:t>
                      </a: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GP</a:t>
                      </a: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에 대한 제언</a:t>
                      </a:r>
                    </a:p>
                    <a:p>
                      <a:pPr marL="0" marR="0" lvl="1" indent="0" algn="l" defTabSz="914400" rtl="0" eaLnBrk="1" fontAlgn="base" latinLnBrk="0" hangingPunct="1">
                        <a:lnSpc>
                          <a:spcPct val="150000"/>
                        </a:lnSpc>
                        <a:spcBef>
                          <a:spcPts val="600"/>
                        </a:spcBef>
                        <a:spcAft>
                          <a:spcPct val="0"/>
                        </a:spcAft>
                        <a:buClrTx/>
                        <a:buSzTx/>
                        <a:buFontTx/>
                        <a:buNone/>
                        <a:tabLst/>
                        <a:defRPr/>
                      </a:pP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컨티뉴에이션 펀드 관련 </a:t>
                      </a: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LP</a:t>
                      </a:r>
                      <a:r>
                        <a:rPr kumimoji="0" lang="ko-KR" altLang="en-US" sz="1100" b="0" i="0" u="none" strike="noStrike" kern="1200" cap="none" spc="0" normalizeH="0" baseline="0" dirty="0">
                          <a:ln>
                            <a:solidFill>
                              <a:schemeClr val="bg1">
                                <a:lumMod val="65000"/>
                                <a:alpha val="0"/>
                              </a:scheme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Arial" panose="020B0604020202020204" pitchFamily="34" charset="0"/>
                        </a:rPr>
                        <a:t>에 대한 제언</a:t>
                      </a:r>
                    </a:p>
                  </a:txBody>
                  <a:tcPr marL="180000" marR="45720" marT="72000" marB="144000" anchor="ctr" horzOverflow="overflow">
                    <a:lnL>
                      <a:noFill/>
                    </a:lnL>
                    <a:lnR w="3175" cap="flat" cmpd="sng" algn="ctr">
                      <a:noFill/>
                      <a:prstDash val="solid"/>
                      <a:round/>
                      <a:headEnd type="none" w="med" len="med"/>
                      <a:tailEnd type="none" w="med" len="med"/>
                    </a:lnR>
                    <a:lnT>
                      <a:noFill/>
                    </a:lnT>
                    <a:lnB>
                      <a:noFill/>
                    </a:lnB>
                    <a:lnTlToBr>
                      <a:noFill/>
                    </a:lnTlToBr>
                    <a:lnBlToTr>
                      <a:noFill/>
                    </a:lnBlToTr>
                    <a:noFill/>
                  </a:tcPr>
                </a:tc>
                <a:tc>
                  <a:txBody>
                    <a:bodyPr/>
                    <a:lstStyle/>
                    <a:p>
                      <a:pPr marL="187325" marR="0" lvl="1" indent="-185738" algn="r" defTabSz="762000" rtl="0" eaLnBrk="1" fontAlgn="base" latinLnBrk="0" hangingPunct="1">
                        <a:lnSpc>
                          <a:spcPct val="150000"/>
                        </a:lnSpc>
                        <a:spcBef>
                          <a:spcPts val="600"/>
                        </a:spcBef>
                        <a:spcAft>
                          <a:spcPct val="0"/>
                        </a:spcAft>
                        <a:buClr>
                          <a:schemeClr val="tx2"/>
                        </a:buClr>
                        <a:buSzPct val="85000"/>
                        <a:buFont typeface="Wingdings" pitchFamily="2" charset="2"/>
                        <a:buNone/>
                        <a:tabLst/>
                        <a:defRPr/>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latin typeface="KoPub돋움체 Medium" panose="02020603020101020101" pitchFamily="18" charset="-127"/>
                          <a:ea typeface="KoPub돋움체 Medium" panose="02020603020101020101" pitchFamily="18" charset="-127"/>
                          <a:cs typeface="+mn-cs"/>
                        </a:rPr>
                        <a:t>20</a:t>
                      </a:r>
                    </a:p>
                    <a:p>
                      <a:pPr marL="187325" marR="0" lvl="1" indent="-185738" algn="r" defTabSz="762000" rtl="0" eaLnBrk="1" fontAlgn="base" latinLnBrk="0" hangingPunct="1">
                        <a:lnSpc>
                          <a:spcPct val="150000"/>
                        </a:lnSpc>
                        <a:spcBef>
                          <a:spcPts val="600"/>
                        </a:spcBef>
                        <a:spcAft>
                          <a:spcPct val="0"/>
                        </a:spcAft>
                        <a:buClr>
                          <a:schemeClr val="tx2"/>
                        </a:buClr>
                        <a:buSzPct val="85000"/>
                        <a:buFont typeface="Wingdings" pitchFamily="2" charset="2"/>
                        <a:buNone/>
                        <a:tabLst/>
                        <a:defRPr/>
                      </a:pPr>
                      <a:r>
                        <a:rPr kumimoji="0" lang="en-US" altLang="ko-KR" sz="1100" b="0" i="0" u="none" strike="noStrike" kern="1200" cap="none" spc="0" normalizeH="0" baseline="0" dirty="0">
                          <a:ln>
                            <a:solidFill>
                              <a:schemeClr val="bg1">
                                <a:lumMod val="65000"/>
                                <a:alpha val="0"/>
                              </a:schemeClr>
                            </a:solidFill>
                          </a:ln>
                          <a:solidFill>
                            <a:schemeClr val="tx1">
                              <a:lumMod val="75000"/>
                              <a:lumOff val="25000"/>
                            </a:schemeClr>
                          </a:solidFill>
                          <a:effectLst/>
                          <a:latin typeface="KoPub돋움체 Medium" panose="02020603020101020101" pitchFamily="18" charset="-127"/>
                          <a:ea typeface="KoPub돋움체 Medium" panose="02020603020101020101" pitchFamily="18" charset="-127"/>
                          <a:cs typeface="+mn-cs"/>
                        </a:rPr>
                        <a:t>21</a:t>
                      </a:r>
                    </a:p>
                  </a:txBody>
                  <a:tcPr marL="0" marR="252000" marT="72000" marB="144000" anchor="ctr" horzOverflow="overflow">
                    <a:lnL w="3175" cap="flat" cmpd="sng" algn="ctr">
                      <a:no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8048381"/>
                  </a:ext>
                </a:extLst>
              </a:tr>
            </a:tbl>
          </a:graphicData>
        </a:graphic>
      </p:graphicFrame>
    </p:spTree>
    <p:extLst>
      <p:ext uri="{BB962C8B-B14F-4D97-AF65-F5344CB8AC3E}">
        <p14:creationId xmlns:p14="http://schemas.microsoft.com/office/powerpoint/2010/main" val="3164676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자유형: 도형 14">
            <a:extLst>
              <a:ext uri="{FF2B5EF4-FFF2-40B4-BE49-F238E27FC236}">
                <a16:creationId xmlns:a16="http://schemas.microsoft.com/office/drawing/2014/main" id="{4AAC1DF9-2919-C702-FE69-D901C69C4967}"/>
              </a:ext>
            </a:extLst>
          </p:cNvPr>
          <p:cNvSpPr/>
          <p:nvPr/>
        </p:nvSpPr>
        <p:spPr>
          <a:xfrm>
            <a:off x="733425" y="3768708"/>
            <a:ext cx="5791200" cy="1512000"/>
          </a:xfrm>
          <a:custGeom>
            <a:avLst/>
            <a:gdLst>
              <a:gd name="connsiteX0" fmla="*/ 3219450 w 5791200"/>
              <a:gd name="connsiteY0" fmla="*/ 47625 h 1714500"/>
              <a:gd name="connsiteX1" fmla="*/ 952500 w 5791200"/>
              <a:gd name="connsiteY1" fmla="*/ 342900 h 1714500"/>
              <a:gd name="connsiteX2" fmla="*/ 0 w 5791200"/>
              <a:gd name="connsiteY2" fmla="*/ 1704975 h 1714500"/>
              <a:gd name="connsiteX3" fmla="*/ 5791200 w 5791200"/>
              <a:gd name="connsiteY3" fmla="*/ 1714500 h 1714500"/>
              <a:gd name="connsiteX4" fmla="*/ 5791200 w 5791200"/>
              <a:gd name="connsiteY4" fmla="*/ 371475 h 1714500"/>
              <a:gd name="connsiteX5" fmla="*/ 5219700 w 5791200"/>
              <a:gd name="connsiteY5" fmla="*/ 0 h 1714500"/>
              <a:gd name="connsiteX6" fmla="*/ 3219450 w 5791200"/>
              <a:gd name="connsiteY6" fmla="*/ 47625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91200" h="1714500">
                <a:moveTo>
                  <a:pt x="3219450" y="47625"/>
                </a:moveTo>
                <a:lnTo>
                  <a:pt x="952500" y="342900"/>
                </a:lnTo>
                <a:lnTo>
                  <a:pt x="0" y="1704975"/>
                </a:lnTo>
                <a:lnTo>
                  <a:pt x="5791200" y="1714500"/>
                </a:lnTo>
                <a:lnTo>
                  <a:pt x="5791200" y="371475"/>
                </a:lnTo>
                <a:lnTo>
                  <a:pt x="5219700" y="0"/>
                </a:lnTo>
                <a:lnTo>
                  <a:pt x="3219450" y="47625"/>
                </a:lnTo>
                <a:close/>
              </a:path>
            </a:pathLst>
          </a:custGeom>
          <a:gradFill flip="none" rotWithShape="1">
            <a:gsLst>
              <a:gs pos="0">
                <a:schemeClr val="accent4">
                  <a:lumMod val="5000"/>
                  <a:lumOff val="95000"/>
                </a:schemeClr>
              </a:gs>
              <a:gs pos="47000">
                <a:schemeClr val="accent4">
                  <a:lumMod val="45000"/>
                  <a:lumOff val="55000"/>
                </a:schemeClr>
              </a:gs>
              <a:gs pos="100000">
                <a:srgbClr val="E8F9FF"/>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100" dirty="0">
              <a:solidFill>
                <a:schemeClr val="accent3"/>
              </a:solidFill>
              <a:latin typeface="KoPub돋움체 Medium" panose="02020603020101020101" pitchFamily="18" charset="-127"/>
              <a:ea typeface="KoPub돋움체 Medium" panose="02020603020101020101" pitchFamily="18" charset="-127"/>
            </a:endParaRPr>
          </a:p>
        </p:txBody>
      </p:sp>
      <p:sp>
        <p:nvSpPr>
          <p:cNvPr id="5" name="직사각형 4">
            <a:extLst>
              <a:ext uri="{FF2B5EF4-FFF2-40B4-BE49-F238E27FC236}">
                <a16:creationId xmlns:a16="http://schemas.microsoft.com/office/drawing/2014/main" id="{5E7FAD10-E5F2-7A0C-90E2-95C000E104EC}"/>
              </a:ext>
            </a:extLst>
          </p:cNvPr>
          <p:cNvSpPr/>
          <p:nvPr/>
        </p:nvSpPr>
        <p:spPr>
          <a:xfrm>
            <a:off x="-3588" y="6487191"/>
            <a:ext cx="6861588" cy="3418809"/>
          </a:xfrm>
          <a:prstGeom prst="rect">
            <a:avLst/>
          </a:prstGeom>
          <a:solidFill>
            <a:srgbClr val="E3E2E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100" dirty="0">
              <a:solidFill>
                <a:schemeClr val="accent3"/>
              </a:solidFill>
              <a:latin typeface="KoPub돋움체 Medium" panose="02020603020101020101" pitchFamily="18" charset="-127"/>
              <a:ea typeface="KoPub돋움체 Medium" panose="02020603020101020101" pitchFamily="18" charset="-127"/>
            </a:endParaRPr>
          </a:p>
        </p:txBody>
      </p:sp>
      <p:pic>
        <p:nvPicPr>
          <p:cNvPr id="6" name="그래픽 5">
            <a:extLst>
              <a:ext uri="{FF2B5EF4-FFF2-40B4-BE49-F238E27FC236}">
                <a16:creationId xmlns:a16="http://schemas.microsoft.com/office/drawing/2014/main" id="{EDFD0864-E9AF-BBCE-911A-51B2FF998B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88" y="8537944"/>
            <a:ext cx="6861588" cy="1366907"/>
          </a:xfrm>
          <a:prstGeom prst="rect">
            <a:avLst/>
          </a:prstGeom>
        </p:spPr>
      </p:pic>
      <p:pic>
        <p:nvPicPr>
          <p:cNvPr id="7" name="그림 6" descr="만화 영화, 클립아트, 일러스트레이션, 애니메이션이(가) 표시된 사진&#10;&#10;자동 생성된 설명">
            <a:extLst>
              <a:ext uri="{FF2B5EF4-FFF2-40B4-BE49-F238E27FC236}">
                <a16:creationId xmlns:a16="http://schemas.microsoft.com/office/drawing/2014/main" id="{3BFA5636-20D4-3C5A-B5A4-F882D962823C}"/>
              </a:ext>
            </a:extLst>
          </p:cNvPr>
          <p:cNvPicPr>
            <a:picLocks noChangeAspect="1"/>
          </p:cNvPicPr>
          <p:nvPr/>
        </p:nvPicPr>
        <p:blipFill>
          <a:blip r:embed="rId5"/>
          <a:stretch>
            <a:fillRect/>
          </a:stretch>
        </p:blipFill>
        <p:spPr>
          <a:xfrm>
            <a:off x="5369709" y="202565"/>
            <a:ext cx="1170327" cy="986747"/>
          </a:xfrm>
          <a:prstGeom prst="rect">
            <a:avLst/>
          </a:prstGeom>
        </p:spPr>
      </p:pic>
      <p:sp>
        <p:nvSpPr>
          <p:cNvPr id="8" name="화살표: 아래쪽 7">
            <a:extLst>
              <a:ext uri="{FF2B5EF4-FFF2-40B4-BE49-F238E27FC236}">
                <a16:creationId xmlns:a16="http://schemas.microsoft.com/office/drawing/2014/main" id="{DC75683B-C775-D5EF-6C83-530BB2257F39}"/>
              </a:ext>
            </a:extLst>
          </p:cNvPr>
          <p:cNvSpPr/>
          <p:nvPr/>
        </p:nvSpPr>
        <p:spPr>
          <a:xfrm>
            <a:off x="607712" y="1900988"/>
            <a:ext cx="5684944" cy="974559"/>
          </a:xfrm>
          <a:prstGeom prst="downArrow">
            <a:avLst>
              <a:gd name="adj1" fmla="val 63134"/>
              <a:gd name="adj2" fmla="val 66094"/>
            </a:avLst>
          </a:prstGeom>
          <a:solidFill>
            <a:srgbClr val="E3E2E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100" dirty="0">
              <a:solidFill>
                <a:schemeClr val="accent3"/>
              </a:solidFill>
              <a:latin typeface="KoPub돋움체 Medium" panose="02020603020101020101" pitchFamily="18" charset="-127"/>
              <a:ea typeface="KoPub돋움체 Medium" panose="02020603020101020101" pitchFamily="18" charset="-127"/>
            </a:endParaRPr>
          </a:p>
        </p:txBody>
      </p:sp>
      <p:sp>
        <p:nvSpPr>
          <p:cNvPr id="9" name="TextBox 8">
            <a:extLst>
              <a:ext uri="{FF2B5EF4-FFF2-40B4-BE49-F238E27FC236}">
                <a16:creationId xmlns:a16="http://schemas.microsoft.com/office/drawing/2014/main" id="{9C8F6FE7-472D-0336-C546-25CAAF1FEFFE}"/>
              </a:ext>
            </a:extLst>
          </p:cNvPr>
          <p:cNvSpPr txBox="1"/>
          <p:nvPr/>
        </p:nvSpPr>
        <p:spPr>
          <a:xfrm>
            <a:off x="333376" y="495605"/>
            <a:ext cx="2923877" cy="553998"/>
          </a:xfrm>
          <a:prstGeom prst="rect">
            <a:avLst/>
          </a:prstGeom>
          <a:noFill/>
        </p:spPr>
        <p:txBody>
          <a:bodyPr wrap="none" lIns="0" tIns="0" rIns="0" bIns="0" rtlCol="0">
            <a:spAutoFit/>
          </a:bodyPr>
          <a:lstStyle/>
          <a:p>
            <a:r>
              <a:rPr lang="en-US" altLang="ko-KR" sz="3600" dirty="0">
                <a:ln>
                  <a:solidFill>
                    <a:schemeClr val="tx2">
                      <a:alpha val="0"/>
                    </a:schemeClr>
                  </a:solidFill>
                </a:ln>
                <a:solidFill>
                  <a:schemeClr val="tx2"/>
                </a:solidFill>
                <a:latin typeface="KPMG Bold" panose="020B0803030202040204" pitchFamily="34" charset="0"/>
                <a:ea typeface="KoPub돋움체 Medium" panose="02020603020101020101" pitchFamily="18" charset="-127"/>
              </a:rPr>
              <a:t>Infographic Summary</a:t>
            </a:r>
          </a:p>
        </p:txBody>
      </p:sp>
      <p:sp>
        <p:nvSpPr>
          <p:cNvPr id="11" name="TextBox 10">
            <a:extLst>
              <a:ext uri="{FF2B5EF4-FFF2-40B4-BE49-F238E27FC236}">
                <a16:creationId xmlns:a16="http://schemas.microsoft.com/office/drawing/2014/main" id="{DF56EF82-67AE-9041-BFE1-EC5353C377F8}"/>
              </a:ext>
            </a:extLst>
          </p:cNvPr>
          <p:cNvSpPr txBox="1"/>
          <p:nvPr/>
        </p:nvSpPr>
        <p:spPr>
          <a:xfrm>
            <a:off x="331160" y="1251272"/>
            <a:ext cx="2039021" cy="215444"/>
          </a:xfrm>
          <a:prstGeom prst="rect">
            <a:avLst/>
          </a:prstGeom>
          <a:noFill/>
        </p:spPr>
        <p:txBody>
          <a:bodyPr wrap="none" lIns="0" tIns="0" rIns="0" bIns="0" rtlCol="0">
            <a:spAutoFit/>
          </a:bodyPr>
          <a:lstStyle/>
          <a:p>
            <a:pPr algn="ctr"/>
            <a:r>
              <a:rPr lang="ko-KR" altLang="en-US" sz="1400" b="1" dirty="0">
                <a:ln>
                  <a:solidFill>
                    <a:schemeClr val="accent1">
                      <a:alpha val="0"/>
                    </a:schemeClr>
                  </a:solidFill>
                </a:ln>
                <a:solidFill>
                  <a:srgbClr val="743DC9"/>
                </a:solidFill>
                <a:latin typeface="KoPub돋움체 Bold" panose="00000800000000000000" pitchFamily="2" charset="-127"/>
                <a:ea typeface="KoPub돋움체 Bold" panose="00000800000000000000" pitchFamily="2" charset="-127"/>
                <a:sym typeface="Wingdings" panose="05000000000000000000" pitchFamily="2" charset="2"/>
              </a:rPr>
              <a:t>컨티뉴에이션 펀드 부상 배경</a:t>
            </a:r>
            <a:endParaRPr lang="en-US" altLang="ko-KR" sz="1400" b="1" dirty="0">
              <a:ln>
                <a:solidFill>
                  <a:schemeClr val="accent1">
                    <a:alpha val="0"/>
                  </a:schemeClr>
                </a:solidFill>
              </a:ln>
              <a:solidFill>
                <a:srgbClr val="743DC9"/>
              </a:solidFill>
              <a:latin typeface="KoPub돋움체 Bold" panose="00000800000000000000" pitchFamily="2" charset="-127"/>
              <a:ea typeface="KoPub돋움체 Bold" panose="00000800000000000000" pitchFamily="2" charset="-127"/>
              <a:sym typeface="Wingdings" panose="05000000000000000000" pitchFamily="2" charset="2"/>
            </a:endParaRPr>
          </a:p>
        </p:txBody>
      </p:sp>
      <p:cxnSp>
        <p:nvCxnSpPr>
          <p:cNvPr id="12" name="직선 연결선 11">
            <a:extLst>
              <a:ext uri="{FF2B5EF4-FFF2-40B4-BE49-F238E27FC236}">
                <a16:creationId xmlns:a16="http://schemas.microsoft.com/office/drawing/2014/main" id="{4B684CB4-9E6B-BF15-25F4-E42AF1273F58}"/>
              </a:ext>
            </a:extLst>
          </p:cNvPr>
          <p:cNvCxnSpPr>
            <a:cxnSpLocks/>
          </p:cNvCxnSpPr>
          <p:nvPr/>
        </p:nvCxnSpPr>
        <p:spPr>
          <a:xfrm>
            <a:off x="344007" y="1192333"/>
            <a:ext cx="6195016" cy="0"/>
          </a:xfrm>
          <a:prstGeom prst="line">
            <a:avLst/>
          </a:prstGeom>
          <a:ln w="12700">
            <a:solidFill>
              <a:srgbClr val="743DC9"/>
            </a:solidFill>
          </a:ln>
          <a:effectLst/>
        </p:spPr>
        <p:style>
          <a:lnRef idx="2">
            <a:schemeClr val="accent3"/>
          </a:lnRef>
          <a:fillRef idx="0">
            <a:schemeClr val="accent3"/>
          </a:fillRef>
          <a:effectRef idx="1">
            <a:schemeClr val="accent3"/>
          </a:effectRef>
          <a:fontRef idx="minor">
            <a:schemeClr val="tx1"/>
          </a:fontRef>
        </p:style>
      </p:cxnSp>
      <p:sp>
        <p:nvSpPr>
          <p:cNvPr id="17" name="TextBox 16">
            <a:extLst>
              <a:ext uri="{FF2B5EF4-FFF2-40B4-BE49-F238E27FC236}">
                <a16:creationId xmlns:a16="http://schemas.microsoft.com/office/drawing/2014/main" id="{2FD4CF70-5A0B-5345-84BB-92DC52987BC6}"/>
              </a:ext>
            </a:extLst>
          </p:cNvPr>
          <p:cNvSpPr txBox="1"/>
          <p:nvPr/>
        </p:nvSpPr>
        <p:spPr>
          <a:xfrm>
            <a:off x="330948" y="5969879"/>
            <a:ext cx="3189977" cy="215444"/>
          </a:xfrm>
          <a:prstGeom prst="rect">
            <a:avLst/>
          </a:prstGeom>
          <a:noFill/>
        </p:spPr>
        <p:txBody>
          <a:bodyPr wrap="none" lIns="0" tIns="0" rIns="0" bIns="0" rtlCol="0">
            <a:spAutoFit/>
          </a:bodyPr>
          <a:lstStyle/>
          <a:p>
            <a:pPr algn="ctr"/>
            <a:r>
              <a:rPr lang="ko-KR" altLang="en-US" sz="1400" b="1" dirty="0">
                <a:ln>
                  <a:solidFill>
                    <a:schemeClr val="accent1">
                      <a:alpha val="0"/>
                    </a:schemeClr>
                  </a:solidFill>
                </a:ln>
                <a:solidFill>
                  <a:srgbClr val="684EA7"/>
                </a:solidFill>
                <a:latin typeface="KoPub돋움체 Bold" panose="00000800000000000000" pitchFamily="2" charset="-127"/>
                <a:ea typeface="KoPub돋움체 Bold" panose="00000800000000000000" pitchFamily="2" charset="-127"/>
                <a:sym typeface="Wingdings" panose="05000000000000000000" pitchFamily="2" charset="2"/>
              </a:rPr>
              <a:t>컨티뉴에이션 펀드 이해관계자들을 위한 제언</a:t>
            </a:r>
          </a:p>
        </p:txBody>
      </p:sp>
      <p:cxnSp>
        <p:nvCxnSpPr>
          <p:cNvPr id="21" name="직선 연결선 20">
            <a:extLst>
              <a:ext uri="{FF2B5EF4-FFF2-40B4-BE49-F238E27FC236}">
                <a16:creationId xmlns:a16="http://schemas.microsoft.com/office/drawing/2014/main" id="{D8F2A33C-4F5E-FA2B-8C18-1F6FA39E30F7}"/>
              </a:ext>
            </a:extLst>
          </p:cNvPr>
          <p:cNvCxnSpPr>
            <a:cxnSpLocks/>
          </p:cNvCxnSpPr>
          <p:nvPr/>
        </p:nvCxnSpPr>
        <p:spPr>
          <a:xfrm>
            <a:off x="344007" y="5897291"/>
            <a:ext cx="6195016" cy="0"/>
          </a:xfrm>
          <a:prstGeom prst="line">
            <a:avLst/>
          </a:prstGeom>
          <a:ln w="12700">
            <a:solidFill>
              <a:srgbClr val="743DC9"/>
            </a:solidFill>
          </a:ln>
          <a:effectLst/>
        </p:spPr>
        <p:style>
          <a:lnRef idx="2">
            <a:schemeClr val="accent3"/>
          </a:lnRef>
          <a:fillRef idx="0">
            <a:schemeClr val="accent3"/>
          </a:fillRef>
          <a:effectRef idx="1">
            <a:schemeClr val="accent3"/>
          </a:effectRef>
          <a:fontRef idx="minor">
            <a:schemeClr val="tx1"/>
          </a:fontRef>
        </p:style>
      </p:cxnSp>
      <p:sp>
        <p:nvSpPr>
          <p:cNvPr id="22" name="사각형: 둥근 모서리 21">
            <a:extLst>
              <a:ext uri="{FF2B5EF4-FFF2-40B4-BE49-F238E27FC236}">
                <a16:creationId xmlns:a16="http://schemas.microsoft.com/office/drawing/2014/main" id="{3DB3ED78-4269-3E36-5483-F0539DD4D274}"/>
              </a:ext>
            </a:extLst>
          </p:cNvPr>
          <p:cNvSpPr/>
          <p:nvPr/>
        </p:nvSpPr>
        <p:spPr>
          <a:xfrm>
            <a:off x="333375" y="6328624"/>
            <a:ext cx="2912390" cy="318977"/>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sz="1100"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rPr>
              <a:t>GP</a:t>
            </a:r>
            <a:endParaRPr lang="ko-KR" altLang="en-US" sz="1100"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endParaRPr>
          </a:p>
        </p:txBody>
      </p:sp>
      <p:sp>
        <p:nvSpPr>
          <p:cNvPr id="23" name="사각형: 둥근 모서리 22">
            <a:extLst>
              <a:ext uri="{FF2B5EF4-FFF2-40B4-BE49-F238E27FC236}">
                <a16:creationId xmlns:a16="http://schemas.microsoft.com/office/drawing/2014/main" id="{FB768E57-AD5A-6487-2812-91D051804C1E}"/>
              </a:ext>
            </a:extLst>
          </p:cNvPr>
          <p:cNvSpPr/>
          <p:nvPr/>
        </p:nvSpPr>
        <p:spPr>
          <a:xfrm>
            <a:off x="3609059" y="6328624"/>
            <a:ext cx="2912391" cy="318977"/>
          </a:xfrm>
          <a:prstGeom prst="roundRect">
            <a:avLst>
              <a:gd name="adj" fmla="val 50000"/>
            </a:avLst>
          </a:prstGeom>
          <a:solidFill>
            <a:srgbClr val="0097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sz="1100"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rPr>
              <a:t>LP</a:t>
            </a:r>
            <a:endParaRPr lang="ko-KR" altLang="en-US" sz="1100"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endParaRPr>
          </a:p>
        </p:txBody>
      </p:sp>
      <p:sp>
        <p:nvSpPr>
          <p:cNvPr id="24" name="사각형: 둥근 모서리 23">
            <a:extLst>
              <a:ext uri="{FF2B5EF4-FFF2-40B4-BE49-F238E27FC236}">
                <a16:creationId xmlns:a16="http://schemas.microsoft.com/office/drawing/2014/main" id="{A165058B-EBEF-496C-5F7C-61557EA4458C}"/>
              </a:ext>
            </a:extLst>
          </p:cNvPr>
          <p:cNvSpPr/>
          <p:nvPr/>
        </p:nvSpPr>
        <p:spPr>
          <a:xfrm>
            <a:off x="409149" y="6648119"/>
            <a:ext cx="2937366" cy="2432355"/>
          </a:xfrm>
          <a:prstGeom prst="roundRect">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72000" tIns="144000" rIns="72000" rtlCol="0" anchor="t"/>
          <a:lstStyle/>
          <a:p>
            <a:pPr>
              <a:lnSpc>
                <a:spcPct val="120000"/>
              </a:lnSpc>
              <a:spcAft>
                <a:spcPts val="300"/>
              </a:spcAft>
            </a:pPr>
            <a:r>
              <a:rPr lang="en-US" altLang="ko-KR" sz="1050" b="1" dirty="0">
                <a:ln>
                  <a:solidFill>
                    <a:schemeClr val="accent1">
                      <a:alpha val="0"/>
                    </a:schemeClr>
                  </a:solidFill>
                </a:ln>
                <a:solidFill>
                  <a:schemeClr val="accent2"/>
                </a:solidFill>
                <a:latin typeface="KoPub돋움체 Bold" panose="00000800000000000000" pitchFamily="2" charset="-127"/>
                <a:ea typeface="KoPub돋움체 Bold" panose="00000800000000000000" pitchFamily="2" charset="-127"/>
              </a:rPr>
              <a:t>LP</a:t>
            </a:r>
            <a:r>
              <a:rPr lang="ko-KR" altLang="en-US" sz="1050" b="1" dirty="0">
                <a:ln>
                  <a:solidFill>
                    <a:schemeClr val="accent1">
                      <a:alpha val="0"/>
                    </a:schemeClr>
                  </a:solidFill>
                </a:ln>
                <a:solidFill>
                  <a:schemeClr val="accent2"/>
                </a:solidFill>
                <a:latin typeface="KoPub돋움체 Bold" panose="00000800000000000000" pitchFamily="2" charset="-127"/>
                <a:ea typeface="KoPub돋움체 Bold" panose="00000800000000000000" pitchFamily="2" charset="-127"/>
              </a:rPr>
              <a:t>의 신뢰 확보</a:t>
            </a:r>
            <a:endParaRPr lang="en-US" altLang="ko-KR" sz="1050" b="1" dirty="0">
              <a:ln>
                <a:solidFill>
                  <a:schemeClr val="accent1">
                    <a:alpha val="0"/>
                  </a:schemeClr>
                </a:solidFill>
              </a:ln>
              <a:solidFill>
                <a:schemeClr val="accent2"/>
              </a:solidFill>
              <a:latin typeface="KoPub돋움체 Bold" panose="00000800000000000000" pitchFamily="2" charset="-127"/>
              <a:ea typeface="KoPub돋움체 Bold" panose="00000800000000000000" pitchFamily="2" charset="-127"/>
            </a:endParaRPr>
          </a:p>
          <a:p>
            <a:pPr marL="171450" indent="-171450">
              <a:lnSpc>
                <a:spcPct val="110000"/>
              </a:lnSpc>
              <a:spcAft>
                <a:spcPts val="600"/>
              </a:spcAft>
              <a:buFont typeface="Wingdings" panose="05000000000000000000" pitchFamily="2" charset="2"/>
              <a:buChar char="§"/>
            </a:pPr>
            <a:r>
              <a:rPr lang="ko-KR" altLang="en-US" sz="900" b="1" dirty="0">
                <a:ln>
                  <a:solidFill>
                    <a:schemeClr val="accent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투자 전략</a:t>
            </a:r>
            <a:r>
              <a:rPr lang="en-US" altLang="ko-KR" sz="900" b="1" dirty="0">
                <a:ln>
                  <a:solidFill>
                    <a:schemeClr val="accent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lang="ko-KR" altLang="en-US" sz="900" b="1" dirty="0">
                <a:ln>
                  <a:solidFill>
                    <a:schemeClr val="accent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포트폴리오 자산</a:t>
            </a:r>
            <a:r>
              <a:rPr lang="en-US" altLang="ko-KR" sz="900" b="1" dirty="0">
                <a:ln>
                  <a:solidFill>
                    <a:schemeClr val="accent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lang="ko-KR" altLang="en-US" sz="900" b="1" dirty="0">
                <a:ln>
                  <a:solidFill>
                    <a:schemeClr val="accent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예상 수익</a:t>
            </a:r>
            <a:r>
              <a:rPr lang="en-US" altLang="ko-KR" sz="900" b="1" dirty="0">
                <a:ln>
                  <a:solidFill>
                    <a:schemeClr val="accent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lang="ko-KR" altLang="en-US" sz="900" b="1" dirty="0">
                <a:ln>
                  <a:solidFill>
                    <a:schemeClr val="accent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수수료 등 컨티뉴에이션 펀드의 모든 측면을 투명하게 </a:t>
            </a:r>
            <a:r>
              <a:rPr lang="en-US" altLang="ko-KR" sz="900" b="1" dirty="0">
                <a:ln>
                  <a:solidFill>
                    <a:schemeClr val="accent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LP</a:t>
            </a:r>
            <a:r>
              <a:rPr lang="ko-KR" altLang="en-US" sz="900" b="1" dirty="0">
                <a:ln>
                  <a:solidFill>
                    <a:schemeClr val="accent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와 공유</a:t>
            </a:r>
            <a:endParaRPr lang="en-US" altLang="ko-KR" sz="900" b="1" dirty="0">
              <a:ln>
                <a:solidFill>
                  <a:schemeClr val="accent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a:p>
            <a:pPr>
              <a:lnSpc>
                <a:spcPct val="120000"/>
              </a:lnSpc>
              <a:spcAft>
                <a:spcPts val="300"/>
              </a:spcAft>
            </a:pPr>
            <a:r>
              <a:rPr lang="ko-KR" altLang="en-US" sz="1050" b="1" dirty="0">
                <a:ln>
                  <a:solidFill>
                    <a:schemeClr val="accent1">
                      <a:alpha val="0"/>
                    </a:schemeClr>
                  </a:solidFill>
                </a:ln>
                <a:solidFill>
                  <a:schemeClr val="accent2"/>
                </a:solidFill>
                <a:latin typeface="KoPub돋움체 Bold" panose="00000800000000000000" pitchFamily="2" charset="-127"/>
                <a:ea typeface="KoPub돋움체 Bold" panose="00000800000000000000" pitchFamily="2" charset="-127"/>
              </a:rPr>
              <a:t>새로운 </a:t>
            </a:r>
            <a:r>
              <a:rPr lang="en-US" altLang="ko-KR" sz="1050" b="1" dirty="0">
                <a:ln>
                  <a:solidFill>
                    <a:schemeClr val="accent1">
                      <a:alpha val="0"/>
                    </a:schemeClr>
                  </a:solidFill>
                </a:ln>
                <a:solidFill>
                  <a:schemeClr val="accent2"/>
                </a:solidFill>
                <a:latin typeface="KoPub돋움체 Bold" panose="00000800000000000000" pitchFamily="2" charset="-127"/>
                <a:ea typeface="KoPub돋움체 Bold" panose="00000800000000000000" pitchFamily="2" charset="-127"/>
              </a:rPr>
              <a:t>LP</a:t>
            </a:r>
            <a:r>
              <a:rPr lang="ko-KR" altLang="en-US" sz="1050" b="1" dirty="0">
                <a:ln>
                  <a:solidFill>
                    <a:schemeClr val="accent1">
                      <a:alpha val="0"/>
                    </a:schemeClr>
                  </a:solidFill>
                </a:ln>
                <a:solidFill>
                  <a:schemeClr val="accent2"/>
                </a:solidFill>
                <a:latin typeface="KoPub돋움체 Bold" panose="00000800000000000000" pitchFamily="2" charset="-127"/>
                <a:ea typeface="KoPub돋움체 Bold" panose="00000800000000000000" pitchFamily="2" charset="-127"/>
              </a:rPr>
              <a:t>투자자 모집</a:t>
            </a:r>
            <a:endParaRPr lang="en-US" altLang="ko-KR" sz="1050" b="1" dirty="0">
              <a:ln>
                <a:solidFill>
                  <a:schemeClr val="accent1">
                    <a:alpha val="0"/>
                  </a:schemeClr>
                </a:solidFill>
              </a:ln>
              <a:solidFill>
                <a:schemeClr val="accent2"/>
              </a:solidFill>
              <a:latin typeface="KoPub돋움체 Bold" panose="00000800000000000000" pitchFamily="2" charset="-127"/>
              <a:ea typeface="KoPub돋움체 Bold" panose="00000800000000000000" pitchFamily="2" charset="-127"/>
            </a:endParaRPr>
          </a:p>
          <a:p>
            <a:pPr marL="171450" indent="-171450">
              <a:lnSpc>
                <a:spcPct val="110000"/>
              </a:lnSpc>
              <a:spcAft>
                <a:spcPts val="600"/>
              </a:spcAft>
              <a:buFont typeface="Wingdings" panose="05000000000000000000" pitchFamily="2" charset="2"/>
              <a:buChar char="§"/>
            </a:pPr>
            <a:r>
              <a:rPr lang="ko-KR" altLang="en-US" sz="900" b="1" dirty="0">
                <a:ln>
                  <a:solidFill>
                    <a:schemeClr val="accent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컨티뉴에이션 펀드는 </a:t>
            </a:r>
            <a:r>
              <a:rPr lang="en-US" altLang="ko-KR" sz="900" b="1" dirty="0">
                <a:ln>
                  <a:solidFill>
                    <a:schemeClr val="accent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LP</a:t>
            </a:r>
            <a:r>
              <a:rPr lang="ko-KR" altLang="en-US" sz="900" b="1" dirty="0">
                <a:ln>
                  <a:solidFill>
                    <a:schemeClr val="accent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투자자 모집이 핵심이므로 국내 </a:t>
            </a:r>
            <a:r>
              <a:rPr lang="en-US" altLang="ko-KR" sz="900" b="1" dirty="0">
                <a:ln>
                  <a:solidFill>
                    <a:schemeClr val="accent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LP</a:t>
            </a:r>
            <a:r>
              <a:rPr lang="ko-KR" altLang="en-US" sz="900" b="1" dirty="0" err="1">
                <a:ln>
                  <a:solidFill>
                    <a:schemeClr val="accent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투자자뿐만</a:t>
            </a:r>
            <a:r>
              <a:rPr lang="ko-KR" altLang="en-US" sz="900" b="1" dirty="0">
                <a:ln>
                  <a:solidFill>
                    <a:schemeClr val="accent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아니라 해외 </a:t>
            </a:r>
            <a:r>
              <a:rPr lang="en-US" altLang="ko-KR" sz="900" b="1" dirty="0">
                <a:ln>
                  <a:solidFill>
                    <a:schemeClr val="accent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LP</a:t>
            </a:r>
            <a:r>
              <a:rPr lang="ko-KR" altLang="en-US" sz="900" b="1" dirty="0">
                <a:ln>
                  <a:solidFill>
                    <a:schemeClr val="accent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투자자를 대상으로 모집을 진행하는 것도 적극 고려 </a:t>
            </a:r>
            <a:endParaRPr lang="en-US" altLang="ko-KR" sz="900" b="1" dirty="0">
              <a:ln>
                <a:solidFill>
                  <a:schemeClr val="accent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a:p>
            <a:pPr>
              <a:lnSpc>
                <a:spcPct val="120000"/>
              </a:lnSpc>
              <a:spcAft>
                <a:spcPts val="300"/>
              </a:spcAft>
            </a:pPr>
            <a:r>
              <a:rPr lang="ko-KR" altLang="en-US" sz="1050" b="1" dirty="0">
                <a:ln>
                  <a:solidFill>
                    <a:schemeClr val="accent1">
                      <a:alpha val="0"/>
                    </a:schemeClr>
                  </a:solidFill>
                </a:ln>
                <a:solidFill>
                  <a:schemeClr val="accent2"/>
                </a:solidFill>
                <a:latin typeface="KoPub돋움체 Bold" panose="00000800000000000000" pitchFamily="2" charset="-127"/>
                <a:ea typeface="KoPub돋움체 Bold" panose="00000800000000000000" pitchFamily="2" charset="-127"/>
              </a:rPr>
              <a:t>이전될 자산에 대한 로드맵</a:t>
            </a:r>
            <a:endParaRPr lang="en-US" altLang="ko-KR" sz="1050" b="1" dirty="0">
              <a:ln>
                <a:solidFill>
                  <a:schemeClr val="accent1">
                    <a:alpha val="0"/>
                  </a:schemeClr>
                </a:solidFill>
              </a:ln>
              <a:solidFill>
                <a:schemeClr val="accent2"/>
              </a:solidFill>
              <a:latin typeface="KoPub돋움체 Bold" panose="00000800000000000000" pitchFamily="2" charset="-127"/>
              <a:ea typeface="KoPub돋움체 Bold" panose="00000800000000000000" pitchFamily="2" charset="-127"/>
            </a:endParaRPr>
          </a:p>
          <a:p>
            <a:pPr marL="171450" indent="-171450">
              <a:lnSpc>
                <a:spcPct val="110000"/>
              </a:lnSpc>
              <a:spcAft>
                <a:spcPts val="600"/>
              </a:spcAft>
              <a:buFont typeface="Wingdings" panose="05000000000000000000" pitchFamily="2" charset="2"/>
              <a:buChar char="§"/>
            </a:pPr>
            <a:r>
              <a:rPr lang="ko-KR" altLang="en-US" sz="900" b="1" dirty="0">
                <a:ln>
                  <a:solidFill>
                    <a:schemeClr val="accent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컨티뉴에이션 펀드의 잠재적 수익률을 현실적으로 제시</a:t>
            </a:r>
            <a:r>
              <a:rPr lang="en-US" altLang="ko-KR" sz="900" b="1" dirty="0">
                <a:ln>
                  <a:solidFill>
                    <a:schemeClr val="accent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lang="ko-KR" altLang="en-US" sz="900" b="1" dirty="0">
                <a:ln>
                  <a:solidFill>
                    <a:schemeClr val="accent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출구전략에 대한 실현 가능한 장기 로드맵을 수립 및 </a:t>
            </a:r>
            <a:r>
              <a:rPr lang="en-US" altLang="ko-KR" sz="900" b="1" dirty="0">
                <a:ln>
                  <a:solidFill>
                    <a:schemeClr val="accent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LP</a:t>
            </a:r>
            <a:r>
              <a:rPr lang="ko-KR" altLang="en-US" sz="900" b="1" dirty="0">
                <a:ln>
                  <a:solidFill>
                    <a:schemeClr val="accent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들과의 명확한 소통</a:t>
            </a:r>
            <a:r>
              <a:rPr lang="en-US" altLang="ko-KR" sz="900" b="1" dirty="0">
                <a:ln>
                  <a:solidFill>
                    <a:schemeClr val="accent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p>
        </p:txBody>
      </p:sp>
      <p:sp>
        <p:nvSpPr>
          <p:cNvPr id="25" name="사각형: 둥근 모서리 24">
            <a:extLst>
              <a:ext uri="{FF2B5EF4-FFF2-40B4-BE49-F238E27FC236}">
                <a16:creationId xmlns:a16="http://schemas.microsoft.com/office/drawing/2014/main" id="{611B1AE0-93FD-31EC-D6E8-5405E8B9EF28}"/>
              </a:ext>
            </a:extLst>
          </p:cNvPr>
          <p:cNvSpPr/>
          <p:nvPr/>
        </p:nvSpPr>
        <p:spPr>
          <a:xfrm>
            <a:off x="3705581" y="6648119"/>
            <a:ext cx="2823138" cy="2515270"/>
          </a:xfrm>
          <a:prstGeom prst="roundRect">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72000" tIns="144000" rIns="72000" rtlCol="0" anchor="t"/>
          <a:lstStyle/>
          <a:p>
            <a:pPr>
              <a:lnSpc>
                <a:spcPct val="120000"/>
              </a:lnSpc>
              <a:spcAft>
                <a:spcPts val="300"/>
              </a:spcAft>
            </a:pPr>
            <a:r>
              <a:rPr lang="ko-KR" altLang="en-US" sz="1050" b="1" dirty="0">
                <a:ln>
                  <a:solidFill>
                    <a:schemeClr val="accent1">
                      <a:alpha val="0"/>
                    </a:schemeClr>
                  </a:solidFill>
                </a:ln>
                <a:solidFill>
                  <a:srgbClr val="0097F0"/>
                </a:solidFill>
                <a:latin typeface="KoPub돋움체 Bold" panose="00000800000000000000" pitchFamily="2" charset="-127"/>
                <a:ea typeface="KoPub돋움체 Bold" panose="00000800000000000000" pitchFamily="2" charset="-127"/>
              </a:rPr>
              <a:t>투자 기회를 신중히 평가</a:t>
            </a:r>
          </a:p>
          <a:p>
            <a:pPr marL="171450" indent="-171450">
              <a:lnSpc>
                <a:spcPct val="110000"/>
              </a:lnSpc>
              <a:spcAft>
                <a:spcPts val="600"/>
              </a:spcAft>
              <a:buFont typeface="Wingdings" panose="05000000000000000000" pitchFamily="2" charset="2"/>
              <a:buChar char="§"/>
            </a:pPr>
            <a:r>
              <a:rPr lang="ko-KR" altLang="en-US" sz="900" b="1" dirty="0">
                <a:ln>
                  <a:solidFill>
                    <a:schemeClr val="accent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컨티뉴에이션 펀드 관련 원하는 수익률을 달성할 수 있는 충분한 잠재력이 있는지에 대해 면밀히 검토</a:t>
            </a:r>
          </a:p>
          <a:p>
            <a:pPr marL="171450" indent="-171450">
              <a:lnSpc>
                <a:spcPct val="110000"/>
              </a:lnSpc>
              <a:spcAft>
                <a:spcPts val="600"/>
              </a:spcAft>
              <a:buFont typeface="Wingdings" panose="05000000000000000000" pitchFamily="2" charset="2"/>
              <a:buChar char="§"/>
            </a:pPr>
            <a:r>
              <a:rPr lang="en-US" altLang="ko-KR" sz="900" b="1" dirty="0">
                <a:ln>
                  <a:solidFill>
                    <a:schemeClr val="accent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GP</a:t>
            </a:r>
            <a:r>
              <a:rPr lang="ko-KR" altLang="en-US" sz="900" b="1" dirty="0">
                <a:ln>
                  <a:solidFill>
                    <a:schemeClr val="accent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의 결성 동기</a:t>
            </a:r>
            <a:r>
              <a:rPr lang="en-US" altLang="ko-KR" sz="900" b="1" dirty="0">
                <a:ln>
                  <a:solidFill>
                    <a:schemeClr val="accent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lang="ko-KR" altLang="en-US" sz="900" b="1" dirty="0">
                <a:ln>
                  <a:solidFill>
                    <a:schemeClr val="accent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투자와 관련된 리스크와 기회비용</a:t>
            </a:r>
            <a:r>
              <a:rPr lang="en-US" altLang="ko-KR" sz="900" b="1" dirty="0">
                <a:ln>
                  <a:solidFill>
                    <a:schemeClr val="accent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lang="ko-KR" altLang="en-US" sz="900" b="1" dirty="0">
                <a:ln>
                  <a:solidFill>
                    <a:schemeClr val="accent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출구전략 등에 대한 명확한 이해</a:t>
            </a:r>
            <a:r>
              <a:rPr lang="en-US" altLang="ko-KR" sz="900" b="1" dirty="0">
                <a:ln>
                  <a:solidFill>
                    <a:schemeClr val="accent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lang="ko-KR" altLang="en-US" sz="900" b="1" dirty="0">
                <a:ln>
                  <a:solidFill>
                    <a:schemeClr val="accent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등</a:t>
            </a:r>
            <a:r>
              <a:rPr lang="en-US" altLang="ko-KR" sz="900" b="1" dirty="0">
                <a:ln>
                  <a:solidFill>
                    <a:schemeClr val="accent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p>
          <a:p>
            <a:pPr>
              <a:lnSpc>
                <a:spcPct val="120000"/>
              </a:lnSpc>
              <a:spcAft>
                <a:spcPts val="300"/>
              </a:spcAft>
            </a:pPr>
            <a:r>
              <a:rPr lang="en-US" altLang="ko-KR" sz="1050" b="1" dirty="0">
                <a:ln>
                  <a:solidFill>
                    <a:schemeClr val="accent1">
                      <a:alpha val="0"/>
                    </a:schemeClr>
                  </a:solidFill>
                </a:ln>
                <a:solidFill>
                  <a:srgbClr val="0097F0"/>
                </a:solidFill>
                <a:latin typeface="KoPub돋움체 Bold" panose="00000800000000000000" pitchFamily="2" charset="-127"/>
                <a:ea typeface="KoPub돋움체 Bold" panose="00000800000000000000" pitchFamily="2" charset="-127"/>
              </a:rPr>
              <a:t>LP</a:t>
            </a:r>
            <a:r>
              <a:rPr lang="ko-KR" altLang="en-US" sz="1050" b="1" dirty="0">
                <a:ln>
                  <a:solidFill>
                    <a:schemeClr val="accent1">
                      <a:alpha val="0"/>
                    </a:schemeClr>
                  </a:solidFill>
                </a:ln>
                <a:solidFill>
                  <a:srgbClr val="0097F0"/>
                </a:solidFill>
                <a:latin typeface="KoPub돋움체 Bold" panose="00000800000000000000" pitchFamily="2" charset="-127"/>
                <a:ea typeface="KoPub돋움체 Bold" panose="00000800000000000000" pitchFamily="2" charset="-127"/>
              </a:rPr>
              <a:t>의 권리 보호</a:t>
            </a:r>
          </a:p>
          <a:p>
            <a:pPr marL="171450" indent="-171450">
              <a:lnSpc>
                <a:spcPct val="110000"/>
              </a:lnSpc>
              <a:spcAft>
                <a:spcPts val="600"/>
              </a:spcAft>
              <a:buFont typeface="Wingdings" panose="05000000000000000000" pitchFamily="2" charset="2"/>
              <a:buChar char="§"/>
            </a:pPr>
            <a:r>
              <a:rPr lang="ko-KR" altLang="en-US" sz="900" b="1" dirty="0">
                <a:ln>
                  <a:solidFill>
                    <a:schemeClr val="accent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투자 전략에 대해 발언권</a:t>
            </a:r>
            <a:r>
              <a:rPr lang="en-US" altLang="ko-KR" sz="900" b="1" dirty="0">
                <a:ln>
                  <a:solidFill>
                    <a:schemeClr val="accent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lang="ko-KR" altLang="en-US" sz="900" b="1" dirty="0">
                <a:ln>
                  <a:solidFill>
                    <a:schemeClr val="accent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이익의 대한 공정한 분배 체계</a:t>
            </a:r>
            <a:r>
              <a:rPr lang="en-US" altLang="ko-KR" sz="900" b="1" dirty="0">
                <a:ln>
                  <a:solidFill>
                    <a:schemeClr val="accent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 </a:t>
            </a:r>
            <a:r>
              <a:rPr lang="ko-KR" altLang="en-US" sz="900" b="1" dirty="0">
                <a:ln>
                  <a:solidFill>
                    <a:schemeClr val="accent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컨티뉴에이션 펀드 관련 수수료 및 비용 지출 등을 합리적이고 투명하게 유지하도록 협상</a:t>
            </a:r>
            <a:endParaRPr lang="en-US" altLang="ko-KR" sz="900" b="1" dirty="0">
              <a:ln>
                <a:solidFill>
                  <a:schemeClr val="accent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a:p>
            <a:pPr marL="171450" indent="-171450">
              <a:lnSpc>
                <a:spcPct val="110000"/>
              </a:lnSpc>
              <a:spcAft>
                <a:spcPts val="600"/>
              </a:spcAft>
              <a:buFont typeface="Wingdings" panose="05000000000000000000" pitchFamily="2" charset="2"/>
              <a:buChar char="§"/>
            </a:pPr>
            <a:r>
              <a:rPr lang="en-US" altLang="ko-KR" sz="900" b="1" dirty="0">
                <a:ln>
                  <a:solidFill>
                    <a:schemeClr val="accent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GP</a:t>
            </a:r>
            <a:r>
              <a:rPr lang="ko-KR" altLang="en-US" sz="900" b="1" dirty="0">
                <a:ln>
                  <a:solidFill>
                    <a:schemeClr val="accent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가 선정한 자문사와 별도의 독립적인 제</a:t>
            </a:r>
            <a:r>
              <a:rPr lang="en-US" altLang="ko-KR" sz="900" b="1" dirty="0">
                <a:ln>
                  <a:solidFill>
                    <a:schemeClr val="accent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3</a:t>
            </a:r>
            <a:r>
              <a:rPr lang="ko-KR" altLang="en-US" sz="900" b="1" dirty="0">
                <a:ln>
                  <a:solidFill>
                    <a:schemeClr val="accent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자를 통해 기초자산 밸류에이션을 포함한 전반적 거래 공정성 검토</a:t>
            </a:r>
            <a:endParaRPr lang="en-US" altLang="ko-KR" sz="900" b="1" dirty="0">
              <a:ln>
                <a:solidFill>
                  <a:schemeClr val="accent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p:txBody>
      </p:sp>
      <p:grpSp>
        <p:nvGrpSpPr>
          <p:cNvPr id="28" name="그룹 27">
            <a:extLst>
              <a:ext uri="{FF2B5EF4-FFF2-40B4-BE49-F238E27FC236}">
                <a16:creationId xmlns:a16="http://schemas.microsoft.com/office/drawing/2014/main" id="{3339175F-1804-736D-E814-2794CD56A4D8}"/>
              </a:ext>
            </a:extLst>
          </p:cNvPr>
          <p:cNvGrpSpPr/>
          <p:nvPr/>
        </p:nvGrpSpPr>
        <p:grpSpPr>
          <a:xfrm>
            <a:off x="3806455" y="3023842"/>
            <a:ext cx="2718170" cy="382772"/>
            <a:chOff x="350874" y="3242930"/>
            <a:chExt cx="2732568" cy="382772"/>
          </a:xfrm>
        </p:grpSpPr>
        <p:cxnSp>
          <p:nvCxnSpPr>
            <p:cNvPr id="67" name="직선 연결선 66">
              <a:extLst>
                <a:ext uri="{FF2B5EF4-FFF2-40B4-BE49-F238E27FC236}">
                  <a16:creationId xmlns:a16="http://schemas.microsoft.com/office/drawing/2014/main" id="{004A630A-5511-D81E-B2B8-760DB9D81316}"/>
                </a:ext>
              </a:extLst>
            </p:cNvPr>
            <p:cNvCxnSpPr>
              <a:cxnSpLocks/>
            </p:cNvCxnSpPr>
            <p:nvPr/>
          </p:nvCxnSpPr>
          <p:spPr>
            <a:xfrm>
              <a:off x="350874" y="3242930"/>
              <a:ext cx="2732568" cy="0"/>
            </a:xfrm>
            <a:prstGeom prst="line">
              <a:avLst/>
            </a:prstGeom>
            <a:ln w="28575">
              <a:solidFill>
                <a:srgbClr val="00B0F0"/>
              </a:solidFill>
            </a:ln>
            <a:effectLst/>
          </p:spPr>
          <p:style>
            <a:lnRef idx="2">
              <a:schemeClr val="accent3"/>
            </a:lnRef>
            <a:fillRef idx="0">
              <a:schemeClr val="accent3"/>
            </a:fillRef>
            <a:effectRef idx="1">
              <a:schemeClr val="accent3"/>
            </a:effectRef>
            <a:fontRef idx="minor">
              <a:schemeClr val="tx1"/>
            </a:fontRef>
          </p:style>
        </p:cxnSp>
        <p:cxnSp>
          <p:nvCxnSpPr>
            <p:cNvPr id="69" name="직선 연결선 68">
              <a:extLst>
                <a:ext uri="{FF2B5EF4-FFF2-40B4-BE49-F238E27FC236}">
                  <a16:creationId xmlns:a16="http://schemas.microsoft.com/office/drawing/2014/main" id="{227FBB08-0406-BE9A-5281-88D42A07DACC}"/>
                </a:ext>
              </a:extLst>
            </p:cNvPr>
            <p:cNvCxnSpPr>
              <a:cxnSpLocks/>
            </p:cNvCxnSpPr>
            <p:nvPr/>
          </p:nvCxnSpPr>
          <p:spPr>
            <a:xfrm>
              <a:off x="350874" y="3625702"/>
              <a:ext cx="2732568" cy="0"/>
            </a:xfrm>
            <a:prstGeom prst="line">
              <a:avLst/>
            </a:prstGeom>
            <a:ln w="12700">
              <a:solidFill>
                <a:srgbClr val="00B0F0"/>
              </a:solidFill>
            </a:ln>
            <a:effectLst/>
          </p:spPr>
          <p:style>
            <a:lnRef idx="2">
              <a:schemeClr val="accent3"/>
            </a:lnRef>
            <a:fillRef idx="0">
              <a:schemeClr val="accent3"/>
            </a:fillRef>
            <a:effectRef idx="1">
              <a:schemeClr val="accent3"/>
            </a:effectRef>
            <a:fontRef idx="minor">
              <a:schemeClr val="tx1"/>
            </a:fontRef>
          </p:style>
        </p:cxnSp>
      </p:grpSp>
      <p:sp>
        <p:nvSpPr>
          <p:cNvPr id="30" name="TextBox 29">
            <a:extLst>
              <a:ext uri="{FF2B5EF4-FFF2-40B4-BE49-F238E27FC236}">
                <a16:creationId xmlns:a16="http://schemas.microsoft.com/office/drawing/2014/main" id="{CEF23F38-4C3D-056B-9B35-FD2C7774D944}"/>
              </a:ext>
            </a:extLst>
          </p:cNvPr>
          <p:cNvSpPr txBox="1"/>
          <p:nvPr/>
        </p:nvSpPr>
        <p:spPr>
          <a:xfrm>
            <a:off x="3815592" y="3563586"/>
            <a:ext cx="2718000" cy="252000"/>
          </a:xfrm>
          <a:prstGeom prst="rect">
            <a:avLst/>
          </a:prstGeom>
          <a:solidFill>
            <a:schemeClr val="bg1"/>
          </a:solidFill>
        </p:spPr>
        <p:txBody>
          <a:bodyPr wrap="none" lIns="0" tIns="0" rIns="0" bIns="0" rtlCol="0">
            <a:spAutoFit/>
          </a:bodyPr>
          <a:lstStyle/>
          <a:p>
            <a:pPr algn="ctr"/>
            <a:r>
              <a:rPr lang="ko-KR" altLang="en-US" sz="1050" b="1" dirty="0">
                <a:ln>
                  <a:solidFill>
                    <a:schemeClr val="accent6">
                      <a:alpha val="0"/>
                    </a:schemeClr>
                  </a:solidFill>
                </a:ln>
                <a:solidFill>
                  <a:srgbClr val="0097F0"/>
                </a:solidFill>
                <a:latin typeface="KoPub돋움체 Medium" panose="02020603020101020101" pitchFamily="18" charset="-127"/>
                <a:ea typeface="KoPub돋움체 Medium" panose="02020603020101020101" pitchFamily="18" charset="-127"/>
              </a:rPr>
              <a:t>우량자산 장기 보유를 통한 차익실현 유예 수단</a:t>
            </a:r>
          </a:p>
        </p:txBody>
      </p:sp>
      <p:sp>
        <p:nvSpPr>
          <p:cNvPr id="31" name="TextBox 30">
            <a:extLst>
              <a:ext uri="{FF2B5EF4-FFF2-40B4-BE49-F238E27FC236}">
                <a16:creationId xmlns:a16="http://schemas.microsoft.com/office/drawing/2014/main" id="{395043EE-8010-3085-EED4-D5E468EEFFE2}"/>
              </a:ext>
            </a:extLst>
          </p:cNvPr>
          <p:cNvSpPr txBox="1"/>
          <p:nvPr/>
        </p:nvSpPr>
        <p:spPr>
          <a:xfrm>
            <a:off x="4955909" y="3132829"/>
            <a:ext cx="391133" cy="184666"/>
          </a:xfrm>
          <a:prstGeom prst="rect">
            <a:avLst/>
          </a:prstGeom>
          <a:noFill/>
        </p:spPr>
        <p:txBody>
          <a:bodyPr wrap="none" lIns="0" tIns="0" rIns="0" bIns="0" rtlCol="0">
            <a:spAutoFit/>
          </a:bodyPr>
          <a:lstStyle/>
          <a:p>
            <a:pPr algn="ctr"/>
            <a:r>
              <a:rPr lang="en-US" altLang="ko-KR" sz="1200" dirty="0">
                <a:ln>
                  <a:solidFill>
                    <a:schemeClr val="accent6">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As-Is</a:t>
            </a:r>
            <a:endParaRPr lang="ko-KR" altLang="en-US" sz="1200" dirty="0">
              <a:ln>
                <a:solidFill>
                  <a:schemeClr val="accent6">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endParaRPr>
          </a:p>
        </p:txBody>
      </p:sp>
      <p:sp>
        <p:nvSpPr>
          <p:cNvPr id="27" name="직사각형 26">
            <a:extLst>
              <a:ext uri="{FF2B5EF4-FFF2-40B4-BE49-F238E27FC236}">
                <a16:creationId xmlns:a16="http://schemas.microsoft.com/office/drawing/2014/main" id="{E9A5A3B8-44E7-364E-DFEA-C1EFE6F1323E}"/>
              </a:ext>
            </a:extLst>
          </p:cNvPr>
          <p:cNvSpPr/>
          <p:nvPr/>
        </p:nvSpPr>
        <p:spPr>
          <a:xfrm>
            <a:off x="3806043" y="4072098"/>
            <a:ext cx="2732400" cy="1512000"/>
          </a:xfrm>
          <a:prstGeom prst="rect">
            <a:avLst/>
          </a:prstGeom>
          <a:solidFill>
            <a:srgbClr val="7AD8F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100" dirty="0">
              <a:solidFill>
                <a:schemeClr val="accent3"/>
              </a:solidFill>
              <a:latin typeface="KoPub돋움체 Medium" panose="02020603020101020101" pitchFamily="18" charset="-127"/>
              <a:ea typeface="KoPub돋움체 Medium" panose="02020603020101020101" pitchFamily="18" charset="-127"/>
            </a:endParaRPr>
          </a:p>
        </p:txBody>
      </p:sp>
      <p:sp>
        <p:nvSpPr>
          <p:cNvPr id="29" name="사각형: 둥근 모서리 28">
            <a:extLst>
              <a:ext uri="{FF2B5EF4-FFF2-40B4-BE49-F238E27FC236}">
                <a16:creationId xmlns:a16="http://schemas.microsoft.com/office/drawing/2014/main" id="{F1C7B029-1CB9-382B-C26A-B61087C13B69}"/>
              </a:ext>
            </a:extLst>
          </p:cNvPr>
          <p:cNvSpPr/>
          <p:nvPr/>
        </p:nvSpPr>
        <p:spPr>
          <a:xfrm>
            <a:off x="4522192" y="3935047"/>
            <a:ext cx="1277243" cy="318977"/>
          </a:xfrm>
          <a:prstGeom prst="roundRect">
            <a:avLst>
              <a:gd name="adj" fmla="val 50000"/>
            </a:avLst>
          </a:prstGeom>
          <a:solidFill>
            <a:srgbClr val="0097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sz="1100"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rPr>
              <a:t>LP</a:t>
            </a:r>
            <a:endParaRPr lang="ko-KR" altLang="en-US" sz="1100"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endParaRPr>
          </a:p>
        </p:txBody>
      </p:sp>
      <p:sp>
        <p:nvSpPr>
          <p:cNvPr id="32" name="TextBox 31">
            <a:extLst>
              <a:ext uri="{FF2B5EF4-FFF2-40B4-BE49-F238E27FC236}">
                <a16:creationId xmlns:a16="http://schemas.microsoft.com/office/drawing/2014/main" id="{B30A2830-25E1-9223-44E8-D4D63E1D0FAB}"/>
              </a:ext>
            </a:extLst>
          </p:cNvPr>
          <p:cNvSpPr txBox="1"/>
          <p:nvPr/>
        </p:nvSpPr>
        <p:spPr>
          <a:xfrm>
            <a:off x="4102008" y="4384621"/>
            <a:ext cx="2484000" cy="1077218"/>
          </a:xfrm>
          <a:prstGeom prst="rect">
            <a:avLst/>
          </a:prstGeom>
          <a:noFill/>
        </p:spPr>
        <p:txBody>
          <a:bodyPr wrap="square">
            <a:spAutoFit/>
          </a:bodyPr>
          <a:lstStyle/>
          <a:p>
            <a:pPr>
              <a:spcAft>
                <a:spcPts val="600"/>
              </a:spcAft>
              <a:buClr>
                <a:schemeClr val="bg1"/>
              </a:buClr>
            </a:pPr>
            <a:r>
              <a:rPr lang="ko-KR" altLang="en-US" sz="900" b="1" spc="-20" dirty="0">
                <a:ln>
                  <a:solidFill>
                    <a:srgbClr val="FFFFFF">
                      <a:lumMod val="85000"/>
                      <a:alpha val="0"/>
                    </a:srgbClr>
                  </a:solidFill>
                </a:ln>
                <a:solidFill>
                  <a:schemeClr val="tx1">
                    <a:lumMod val="75000"/>
                    <a:lumOff val="25000"/>
                  </a:schemeClr>
                </a:solidFill>
                <a:latin typeface="KoPub돋움체 Medium"/>
                <a:ea typeface="KoPub돋움체 Medium"/>
              </a:rPr>
              <a:t>기존 </a:t>
            </a:r>
            <a:r>
              <a:rPr lang="en-US" altLang="ko-KR" sz="900" b="1" spc="-20" dirty="0">
                <a:ln>
                  <a:solidFill>
                    <a:srgbClr val="FFFFFF">
                      <a:lumMod val="85000"/>
                      <a:alpha val="0"/>
                    </a:srgbClr>
                  </a:solidFill>
                </a:ln>
                <a:solidFill>
                  <a:schemeClr val="tx1">
                    <a:lumMod val="75000"/>
                    <a:lumOff val="25000"/>
                  </a:schemeClr>
                </a:solidFill>
                <a:latin typeface="KoPub돋움체 Medium"/>
                <a:ea typeface="KoPub돋움체 Medium"/>
              </a:rPr>
              <a:t>LP</a:t>
            </a:r>
            <a:r>
              <a:rPr lang="ko-KR" altLang="en-US" sz="900" b="1" spc="-20" dirty="0">
                <a:ln>
                  <a:solidFill>
                    <a:srgbClr val="FFFFFF">
                      <a:lumMod val="85000"/>
                      <a:alpha val="0"/>
                    </a:srgbClr>
                  </a:solidFill>
                </a:ln>
                <a:solidFill>
                  <a:schemeClr val="tx1">
                    <a:lumMod val="75000"/>
                    <a:lumOff val="25000"/>
                  </a:schemeClr>
                </a:solidFill>
                <a:latin typeface="KoPub돋움체 Medium"/>
                <a:ea typeface="KoPub돋움체 Medium"/>
              </a:rPr>
              <a:t>투자자는 투자회수를 통한 즉각적 현금화 또는 포트폴리오 재구성 가능</a:t>
            </a:r>
            <a:endParaRPr lang="en-US" altLang="ko-KR" sz="900" b="1" spc="-20" dirty="0">
              <a:ln>
                <a:solidFill>
                  <a:srgbClr val="FFFFFF">
                    <a:lumMod val="85000"/>
                    <a:alpha val="0"/>
                  </a:srgbClr>
                </a:solidFill>
              </a:ln>
              <a:solidFill>
                <a:schemeClr val="tx1">
                  <a:lumMod val="75000"/>
                  <a:lumOff val="25000"/>
                </a:schemeClr>
              </a:solidFill>
              <a:latin typeface="KoPub돋움체 Medium"/>
              <a:ea typeface="KoPub돋움체 Medium"/>
            </a:endParaRPr>
          </a:p>
          <a:p>
            <a:pPr>
              <a:spcAft>
                <a:spcPts val="600"/>
              </a:spcAft>
              <a:buClr>
                <a:schemeClr val="bg1"/>
              </a:buClr>
            </a:pPr>
            <a:r>
              <a:rPr lang="ko-KR" altLang="en-US" sz="900" b="1" spc="-20" dirty="0">
                <a:ln>
                  <a:solidFill>
                    <a:srgbClr val="FFFFFF">
                      <a:lumMod val="85000"/>
                      <a:alpha val="0"/>
                    </a:srgbClr>
                  </a:solidFill>
                </a:ln>
                <a:solidFill>
                  <a:schemeClr val="tx1">
                    <a:lumMod val="75000"/>
                    <a:lumOff val="25000"/>
                  </a:schemeClr>
                </a:solidFill>
                <a:latin typeface="KoPub돋움체 Medium"/>
                <a:ea typeface="KoPub돋움체 Medium"/>
              </a:rPr>
              <a:t>신규 </a:t>
            </a:r>
            <a:r>
              <a:rPr lang="en-US" altLang="ko-KR" sz="900" b="1" spc="-20" dirty="0">
                <a:ln>
                  <a:solidFill>
                    <a:srgbClr val="FFFFFF">
                      <a:lumMod val="85000"/>
                      <a:alpha val="0"/>
                    </a:srgbClr>
                  </a:solidFill>
                </a:ln>
                <a:solidFill>
                  <a:schemeClr val="tx1">
                    <a:lumMod val="75000"/>
                    <a:lumOff val="25000"/>
                  </a:schemeClr>
                </a:solidFill>
                <a:latin typeface="KoPub돋움체 Medium"/>
                <a:ea typeface="KoPub돋움체 Medium"/>
              </a:rPr>
              <a:t>LP</a:t>
            </a:r>
            <a:r>
              <a:rPr lang="ko-KR" altLang="en-US" sz="900" b="1" spc="-20" dirty="0">
                <a:ln>
                  <a:solidFill>
                    <a:srgbClr val="FFFFFF">
                      <a:lumMod val="85000"/>
                      <a:alpha val="0"/>
                    </a:srgbClr>
                  </a:solidFill>
                </a:ln>
                <a:solidFill>
                  <a:schemeClr val="tx1">
                    <a:lumMod val="75000"/>
                    <a:lumOff val="25000"/>
                  </a:schemeClr>
                </a:solidFill>
                <a:latin typeface="KoPub돋움체 Medium"/>
                <a:ea typeface="KoPub돋움체 Medium"/>
              </a:rPr>
              <a:t>투자자의 경우</a:t>
            </a:r>
            <a:r>
              <a:rPr lang="en-US" altLang="ko-KR" sz="900" b="1" spc="-20" dirty="0">
                <a:ln>
                  <a:solidFill>
                    <a:srgbClr val="FFFFFF">
                      <a:lumMod val="85000"/>
                      <a:alpha val="0"/>
                    </a:srgbClr>
                  </a:solidFill>
                </a:ln>
                <a:solidFill>
                  <a:schemeClr val="tx1">
                    <a:lumMod val="75000"/>
                    <a:lumOff val="25000"/>
                  </a:schemeClr>
                </a:solidFill>
                <a:latin typeface="KoPub돋움체 Medium"/>
                <a:ea typeface="KoPub돋움체 Medium"/>
              </a:rPr>
              <a:t>,</a:t>
            </a:r>
            <a:r>
              <a:rPr lang="ko-KR" altLang="en-US" sz="900" b="1" spc="-20" dirty="0">
                <a:ln>
                  <a:solidFill>
                    <a:srgbClr val="FFFFFF">
                      <a:lumMod val="85000"/>
                      <a:alpha val="0"/>
                    </a:srgbClr>
                  </a:solidFill>
                </a:ln>
                <a:solidFill>
                  <a:schemeClr val="tx1">
                    <a:lumMod val="75000"/>
                    <a:lumOff val="25000"/>
                  </a:schemeClr>
                </a:solidFill>
                <a:latin typeface="KoPub돋움체 Medium"/>
                <a:ea typeface="KoPub돋움체 Medium"/>
              </a:rPr>
              <a:t> 우량자산에 대한 새로운 투자기회 확보</a:t>
            </a:r>
            <a:endParaRPr lang="en-US" altLang="ko-KR" sz="900" b="1" spc="-20" dirty="0">
              <a:ln>
                <a:solidFill>
                  <a:srgbClr val="FFFFFF">
                    <a:lumMod val="85000"/>
                    <a:alpha val="0"/>
                  </a:srgbClr>
                </a:solidFill>
              </a:ln>
              <a:solidFill>
                <a:schemeClr val="tx1">
                  <a:lumMod val="75000"/>
                  <a:lumOff val="25000"/>
                </a:schemeClr>
              </a:solidFill>
              <a:latin typeface="KoPub돋움체 Medium"/>
              <a:ea typeface="KoPub돋움체 Medium"/>
            </a:endParaRPr>
          </a:p>
          <a:p>
            <a:pPr>
              <a:spcAft>
                <a:spcPts val="600"/>
              </a:spcAft>
              <a:buClr>
                <a:schemeClr val="bg1"/>
              </a:buClr>
            </a:pPr>
            <a:r>
              <a:rPr lang="ko-KR" altLang="en-US" sz="900" b="1" spc="-20" dirty="0">
                <a:ln>
                  <a:solidFill>
                    <a:srgbClr val="FFFFFF">
                      <a:lumMod val="85000"/>
                      <a:alpha val="0"/>
                    </a:srgbClr>
                  </a:solidFill>
                </a:ln>
                <a:solidFill>
                  <a:schemeClr val="tx1">
                    <a:lumMod val="75000"/>
                    <a:lumOff val="25000"/>
                  </a:schemeClr>
                </a:solidFill>
                <a:latin typeface="KoPub돋움체 Medium"/>
                <a:ea typeface="KoPub돋움체 Medium"/>
              </a:rPr>
              <a:t>펀드 관리</a:t>
            </a:r>
            <a:r>
              <a:rPr lang="en-US" altLang="ko-KR" sz="900" b="1" spc="-20" dirty="0">
                <a:ln>
                  <a:solidFill>
                    <a:srgbClr val="FFFFFF">
                      <a:lumMod val="85000"/>
                      <a:alpha val="0"/>
                    </a:srgbClr>
                  </a:solidFill>
                </a:ln>
                <a:solidFill>
                  <a:schemeClr val="tx1">
                    <a:lumMod val="75000"/>
                    <a:lumOff val="25000"/>
                  </a:schemeClr>
                </a:solidFill>
                <a:latin typeface="KoPub돋움체 Medium"/>
                <a:ea typeface="KoPub돋움체 Medium"/>
              </a:rPr>
              <a:t> </a:t>
            </a:r>
            <a:r>
              <a:rPr lang="ko-KR" altLang="en-US" sz="900" b="1" spc="-20" dirty="0">
                <a:ln>
                  <a:solidFill>
                    <a:srgbClr val="FFFFFF">
                      <a:lumMod val="85000"/>
                      <a:alpha val="0"/>
                    </a:srgbClr>
                  </a:solidFill>
                </a:ln>
                <a:solidFill>
                  <a:schemeClr val="tx1">
                    <a:lumMod val="75000"/>
                    <a:lumOff val="25000"/>
                  </a:schemeClr>
                </a:solidFill>
                <a:latin typeface="KoPub돋움체 Medium"/>
                <a:ea typeface="KoPub돋움체 Medium"/>
              </a:rPr>
              <a:t>보수체계 등 펀드와 관련된 조건을 </a:t>
            </a:r>
            <a:r>
              <a:rPr lang="en-US" altLang="ko-KR" sz="900" b="1" spc="-20" dirty="0">
                <a:ln>
                  <a:solidFill>
                    <a:srgbClr val="FFFFFF">
                      <a:lumMod val="85000"/>
                      <a:alpha val="0"/>
                    </a:srgbClr>
                  </a:solidFill>
                </a:ln>
                <a:solidFill>
                  <a:schemeClr val="tx1">
                    <a:lumMod val="75000"/>
                    <a:lumOff val="25000"/>
                  </a:schemeClr>
                </a:solidFill>
                <a:latin typeface="KoPub돋움체 Medium"/>
                <a:ea typeface="KoPub돋움체 Medium"/>
              </a:rPr>
              <a:t>GP</a:t>
            </a:r>
            <a:r>
              <a:rPr lang="ko-KR" altLang="en-US" sz="900" b="1" spc="-20" dirty="0">
                <a:ln>
                  <a:solidFill>
                    <a:srgbClr val="FFFFFF">
                      <a:lumMod val="85000"/>
                      <a:alpha val="0"/>
                    </a:srgbClr>
                  </a:solidFill>
                </a:ln>
                <a:solidFill>
                  <a:schemeClr val="tx1">
                    <a:lumMod val="75000"/>
                    <a:lumOff val="25000"/>
                  </a:schemeClr>
                </a:solidFill>
                <a:latin typeface="KoPub돋움체 Medium"/>
                <a:ea typeface="KoPub돋움체 Medium"/>
              </a:rPr>
              <a:t>와 새롭게 협상 가능 </a:t>
            </a:r>
          </a:p>
        </p:txBody>
      </p:sp>
      <p:sp>
        <p:nvSpPr>
          <p:cNvPr id="73" name="직사각형 72">
            <a:extLst>
              <a:ext uri="{FF2B5EF4-FFF2-40B4-BE49-F238E27FC236}">
                <a16:creationId xmlns:a16="http://schemas.microsoft.com/office/drawing/2014/main" id="{7FD5D9EB-FFF4-F5E8-7821-02AC0A6A4373}"/>
              </a:ext>
            </a:extLst>
          </p:cNvPr>
          <p:cNvSpPr/>
          <p:nvPr/>
        </p:nvSpPr>
        <p:spPr>
          <a:xfrm>
            <a:off x="350874" y="4072098"/>
            <a:ext cx="2732400" cy="1512000"/>
          </a:xfrm>
          <a:prstGeom prst="rect">
            <a:avLst/>
          </a:prstGeom>
          <a:solidFill>
            <a:srgbClr val="E3E2E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100" dirty="0">
              <a:solidFill>
                <a:schemeClr val="accent3"/>
              </a:solidFill>
              <a:latin typeface="KoPub돋움체 Medium" panose="02020603020101020101" pitchFamily="18" charset="-127"/>
              <a:ea typeface="KoPub돋움체 Medium" panose="02020603020101020101" pitchFamily="18" charset="-127"/>
            </a:endParaRPr>
          </a:p>
        </p:txBody>
      </p:sp>
      <p:sp>
        <p:nvSpPr>
          <p:cNvPr id="75" name="사각형: 둥근 모서리 74">
            <a:extLst>
              <a:ext uri="{FF2B5EF4-FFF2-40B4-BE49-F238E27FC236}">
                <a16:creationId xmlns:a16="http://schemas.microsoft.com/office/drawing/2014/main" id="{77E2B246-FBD8-9D17-AE12-F2877909FB9B}"/>
              </a:ext>
            </a:extLst>
          </p:cNvPr>
          <p:cNvSpPr/>
          <p:nvPr/>
        </p:nvSpPr>
        <p:spPr>
          <a:xfrm>
            <a:off x="1063255" y="3935047"/>
            <a:ext cx="1277243" cy="318977"/>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sz="1100"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rPr>
              <a:t>GP</a:t>
            </a:r>
            <a:endParaRPr lang="ko-KR" altLang="en-US" sz="1100" dirty="0">
              <a:gradFill>
                <a:gsLst>
                  <a:gs pos="0">
                    <a:schemeClr val="bg1"/>
                  </a:gs>
                  <a:gs pos="100000">
                    <a:schemeClr val="bg1"/>
                  </a:gs>
                </a:gsLst>
                <a:lin ang="5400000" scaled="1"/>
              </a:gradFill>
              <a:latin typeface="KoPub돋움체 Bold" panose="00000800000000000000" pitchFamily="2" charset="-127"/>
              <a:ea typeface="KoPub돋움체 Bold" panose="00000800000000000000" pitchFamily="2" charset="-127"/>
            </a:endParaRPr>
          </a:p>
        </p:txBody>
      </p:sp>
      <p:grpSp>
        <p:nvGrpSpPr>
          <p:cNvPr id="76" name="그룹 75">
            <a:extLst>
              <a:ext uri="{FF2B5EF4-FFF2-40B4-BE49-F238E27FC236}">
                <a16:creationId xmlns:a16="http://schemas.microsoft.com/office/drawing/2014/main" id="{31C63588-FBD2-5744-F55F-CD77535FAD1A}"/>
              </a:ext>
            </a:extLst>
          </p:cNvPr>
          <p:cNvGrpSpPr/>
          <p:nvPr/>
        </p:nvGrpSpPr>
        <p:grpSpPr>
          <a:xfrm>
            <a:off x="350874" y="3023842"/>
            <a:ext cx="2732567" cy="382772"/>
            <a:chOff x="350874" y="3242930"/>
            <a:chExt cx="2732568" cy="382772"/>
          </a:xfrm>
        </p:grpSpPr>
        <p:cxnSp>
          <p:nvCxnSpPr>
            <p:cNvPr id="119" name="직선 연결선 118">
              <a:extLst>
                <a:ext uri="{FF2B5EF4-FFF2-40B4-BE49-F238E27FC236}">
                  <a16:creationId xmlns:a16="http://schemas.microsoft.com/office/drawing/2014/main" id="{6415FEA1-C5EA-28E7-2104-395AEF3431FA}"/>
                </a:ext>
              </a:extLst>
            </p:cNvPr>
            <p:cNvCxnSpPr>
              <a:cxnSpLocks/>
            </p:cNvCxnSpPr>
            <p:nvPr/>
          </p:nvCxnSpPr>
          <p:spPr>
            <a:xfrm>
              <a:off x="350874" y="3242930"/>
              <a:ext cx="2732568" cy="0"/>
            </a:xfrm>
            <a:prstGeom prst="line">
              <a:avLst/>
            </a:prstGeom>
            <a:ln w="28575">
              <a:solidFill>
                <a:schemeClr val="bg1">
                  <a:lumMod val="75000"/>
                </a:schemeClr>
              </a:solidFill>
            </a:ln>
            <a:effectLst/>
          </p:spPr>
          <p:style>
            <a:lnRef idx="2">
              <a:schemeClr val="accent3"/>
            </a:lnRef>
            <a:fillRef idx="0">
              <a:schemeClr val="accent3"/>
            </a:fillRef>
            <a:effectRef idx="1">
              <a:schemeClr val="accent3"/>
            </a:effectRef>
            <a:fontRef idx="minor">
              <a:schemeClr val="tx1"/>
            </a:fontRef>
          </p:style>
        </p:cxnSp>
        <p:cxnSp>
          <p:nvCxnSpPr>
            <p:cNvPr id="120" name="직선 연결선 119">
              <a:extLst>
                <a:ext uri="{FF2B5EF4-FFF2-40B4-BE49-F238E27FC236}">
                  <a16:creationId xmlns:a16="http://schemas.microsoft.com/office/drawing/2014/main" id="{65264D16-DDBA-30C2-B860-E3F1CDFE7ABE}"/>
                </a:ext>
              </a:extLst>
            </p:cNvPr>
            <p:cNvCxnSpPr>
              <a:cxnSpLocks/>
            </p:cNvCxnSpPr>
            <p:nvPr/>
          </p:nvCxnSpPr>
          <p:spPr>
            <a:xfrm>
              <a:off x="350874" y="3625702"/>
              <a:ext cx="2732568" cy="0"/>
            </a:xfrm>
            <a:prstGeom prst="line">
              <a:avLst/>
            </a:prstGeom>
            <a:ln w="12700">
              <a:solidFill>
                <a:schemeClr val="bg1">
                  <a:lumMod val="75000"/>
                </a:schemeClr>
              </a:solidFill>
            </a:ln>
            <a:effectLst/>
          </p:spPr>
          <p:style>
            <a:lnRef idx="2">
              <a:schemeClr val="accent3"/>
            </a:lnRef>
            <a:fillRef idx="0">
              <a:schemeClr val="accent3"/>
            </a:fillRef>
            <a:effectRef idx="1">
              <a:schemeClr val="accent3"/>
            </a:effectRef>
            <a:fontRef idx="minor">
              <a:schemeClr val="tx1"/>
            </a:fontRef>
          </p:style>
        </p:cxnSp>
      </p:grpSp>
      <p:sp>
        <p:nvSpPr>
          <p:cNvPr id="78" name="TextBox 77">
            <a:extLst>
              <a:ext uri="{FF2B5EF4-FFF2-40B4-BE49-F238E27FC236}">
                <a16:creationId xmlns:a16="http://schemas.microsoft.com/office/drawing/2014/main" id="{B0632645-3C35-19CA-02D6-948CDC0CC9CF}"/>
              </a:ext>
            </a:extLst>
          </p:cNvPr>
          <p:cNvSpPr txBox="1"/>
          <p:nvPr/>
        </p:nvSpPr>
        <p:spPr>
          <a:xfrm>
            <a:off x="685637" y="3563586"/>
            <a:ext cx="2042227" cy="216000"/>
          </a:xfrm>
          <a:prstGeom prst="rect">
            <a:avLst/>
          </a:prstGeom>
          <a:solidFill>
            <a:schemeClr val="bg1"/>
          </a:solidFill>
        </p:spPr>
        <p:txBody>
          <a:bodyPr wrap="none" lIns="0" tIns="0" rIns="0" bIns="0" rtlCol="0">
            <a:spAutoFit/>
          </a:bodyPr>
          <a:lstStyle/>
          <a:p>
            <a:pPr algn="ctr"/>
            <a:r>
              <a:rPr lang="ko-KR" altLang="en-US" sz="1050" b="1" dirty="0">
                <a:ln>
                  <a:solidFill>
                    <a:schemeClr val="accent6">
                      <a:alpha val="0"/>
                    </a:scheme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rPr>
              <a:t>과거 실패한 </a:t>
            </a:r>
            <a:r>
              <a:rPr lang="en-US" altLang="ko-KR" sz="1050" b="1" dirty="0">
                <a:ln>
                  <a:solidFill>
                    <a:schemeClr val="accent6">
                      <a:alpha val="0"/>
                    </a:scheme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rPr>
              <a:t>PEF</a:t>
            </a:r>
            <a:r>
              <a:rPr lang="ko-KR" altLang="en-US" sz="1050" b="1" dirty="0">
                <a:ln>
                  <a:solidFill>
                    <a:schemeClr val="accent6">
                      <a:alpha val="0"/>
                    </a:scheme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rPr>
              <a:t>를 구조 조정하는 수단</a:t>
            </a:r>
          </a:p>
        </p:txBody>
      </p:sp>
      <p:sp>
        <p:nvSpPr>
          <p:cNvPr id="81" name="TextBox 80">
            <a:extLst>
              <a:ext uri="{FF2B5EF4-FFF2-40B4-BE49-F238E27FC236}">
                <a16:creationId xmlns:a16="http://schemas.microsoft.com/office/drawing/2014/main" id="{22ADB810-2931-96D2-4A3A-75712999C6B8}"/>
              </a:ext>
            </a:extLst>
          </p:cNvPr>
          <p:cNvSpPr txBox="1"/>
          <p:nvPr/>
        </p:nvSpPr>
        <p:spPr>
          <a:xfrm>
            <a:off x="1419491" y="3132829"/>
            <a:ext cx="574068" cy="184666"/>
          </a:xfrm>
          <a:prstGeom prst="rect">
            <a:avLst/>
          </a:prstGeom>
          <a:noFill/>
        </p:spPr>
        <p:txBody>
          <a:bodyPr wrap="none" lIns="0" tIns="0" rIns="0" bIns="0" rtlCol="0">
            <a:spAutoFit/>
          </a:bodyPr>
          <a:lstStyle/>
          <a:p>
            <a:pPr algn="ctr"/>
            <a:r>
              <a:rPr lang="en-US" altLang="ko-KR" sz="1200" dirty="0">
                <a:ln>
                  <a:solidFill>
                    <a:schemeClr val="accent6">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rPr>
              <a:t>As-Was</a:t>
            </a:r>
            <a:endParaRPr lang="ko-KR" altLang="en-US" sz="1200" dirty="0">
              <a:ln>
                <a:solidFill>
                  <a:schemeClr val="accent6">
                    <a:alpha val="0"/>
                  </a:schemeClr>
                </a:solidFill>
              </a:ln>
              <a:solidFill>
                <a:schemeClr val="tx1">
                  <a:lumMod val="85000"/>
                  <a:lumOff val="15000"/>
                </a:schemeClr>
              </a:solidFill>
              <a:latin typeface="KoPub돋움체 Bold" panose="00000800000000000000" pitchFamily="2" charset="-127"/>
              <a:ea typeface="KoPub돋움체 Bold" panose="00000800000000000000" pitchFamily="2" charset="-127"/>
            </a:endParaRPr>
          </a:p>
        </p:txBody>
      </p:sp>
      <p:sp>
        <p:nvSpPr>
          <p:cNvPr id="87" name="TextBox 86">
            <a:extLst>
              <a:ext uri="{FF2B5EF4-FFF2-40B4-BE49-F238E27FC236}">
                <a16:creationId xmlns:a16="http://schemas.microsoft.com/office/drawing/2014/main" id="{FF4F77B6-3817-9A46-6854-9BD5F14F78CE}"/>
              </a:ext>
            </a:extLst>
          </p:cNvPr>
          <p:cNvSpPr txBox="1"/>
          <p:nvPr/>
        </p:nvSpPr>
        <p:spPr>
          <a:xfrm>
            <a:off x="647021" y="4384621"/>
            <a:ext cx="2412000" cy="938719"/>
          </a:xfrm>
          <a:prstGeom prst="rect">
            <a:avLst/>
          </a:prstGeom>
          <a:noFill/>
        </p:spPr>
        <p:txBody>
          <a:bodyPr wrap="square">
            <a:spAutoFit/>
          </a:bodyPr>
          <a:lstStyle/>
          <a:p>
            <a:pPr>
              <a:spcAft>
                <a:spcPts val="600"/>
              </a:spcAft>
              <a:buClr>
                <a:schemeClr val="bg1"/>
              </a:buClr>
            </a:pPr>
            <a:r>
              <a:rPr lang="ko-KR" altLang="en-US" sz="900" b="1" spc="-20" dirty="0">
                <a:ln>
                  <a:solidFill>
                    <a:srgbClr val="FFFFFF">
                      <a:lumMod val="85000"/>
                      <a:alpha val="0"/>
                    </a:srgbClr>
                  </a:solidFill>
                </a:ln>
                <a:solidFill>
                  <a:schemeClr val="tx1">
                    <a:lumMod val="75000"/>
                    <a:lumOff val="25000"/>
                  </a:schemeClr>
                </a:solidFill>
                <a:latin typeface="KoPub돋움체 Medium"/>
                <a:ea typeface="KoPub돋움체 Medium"/>
              </a:rPr>
              <a:t>투자자산 지속 관리를 통한 자산가치 극대화 기회 확보</a:t>
            </a:r>
          </a:p>
          <a:p>
            <a:pPr>
              <a:spcAft>
                <a:spcPts val="600"/>
              </a:spcAft>
              <a:buClr>
                <a:schemeClr val="bg1"/>
              </a:buClr>
            </a:pPr>
            <a:r>
              <a:rPr lang="ko-KR" altLang="en-US" sz="900" b="1" spc="-20" dirty="0">
                <a:ln>
                  <a:solidFill>
                    <a:srgbClr val="FFFFFF">
                      <a:lumMod val="85000"/>
                      <a:alpha val="0"/>
                    </a:srgbClr>
                  </a:solidFill>
                </a:ln>
                <a:solidFill>
                  <a:schemeClr val="tx1">
                    <a:lumMod val="75000"/>
                    <a:lumOff val="25000"/>
                  </a:schemeClr>
                </a:solidFill>
                <a:latin typeface="KoPub돋움체 Medium"/>
                <a:ea typeface="KoPub돋움체 Medium"/>
              </a:rPr>
              <a:t>장기수익 극대화를 위해 포트폴리오 기업에 대한 추가적 성장 지속 지원</a:t>
            </a:r>
          </a:p>
          <a:p>
            <a:pPr>
              <a:spcAft>
                <a:spcPts val="600"/>
              </a:spcAft>
              <a:buClr>
                <a:schemeClr val="bg1"/>
              </a:buClr>
            </a:pPr>
            <a:r>
              <a:rPr lang="ko-KR" altLang="en-US" sz="900" b="1" spc="-20" dirty="0">
                <a:ln>
                  <a:solidFill>
                    <a:srgbClr val="FFFFFF">
                      <a:lumMod val="85000"/>
                      <a:alpha val="0"/>
                    </a:srgbClr>
                  </a:solidFill>
                </a:ln>
                <a:solidFill>
                  <a:schemeClr val="tx1">
                    <a:lumMod val="75000"/>
                    <a:lumOff val="25000"/>
                  </a:schemeClr>
                </a:solidFill>
                <a:latin typeface="KoPub돋움체 Medium"/>
                <a:ea typeface="KoPub돋움체 Medium"/>
              </a:rPr>
              <a:t>후속 투자를 위한 신규자본 및 추가 유동성 확보</a:t>
            </a:r>
          </a:p>
        </p:txBody>
      </p:sp>
      <p:grpSp>
        <p:nvGrpSpPr>
          <p:cNvPr id="16" name="그룹 15">
            <a:extLst>
              <a:ext uri="{FF2B5EF4-FFF2-40B4-BE49-F238E27FC236}">
                <a16:creationId xmlns:a16="http://schemas.microsoft.com/office/drawing/2014/main" id="{5D7FF2E3-5060-AF7D-2933-FF308B757969}"/>
              </a:ext>
            </a:extLst>
          </p:cNvPr>
          <p:cNvGrpSpPr/>
          <p:nvPr/>
        </p:nvGrpSpPr>
        <p:grpSpPr>
          <a:xfrm>
            <a:off x="466528" y="4442100"/>
            <a:ext cx="158086" cy="837373"/>
            <a:chOff x="466528" y="4604024"/>
            <a:chExt cx="158086" cy="837373"/>
          </a:xfrm>
        </p:grpSpPr>
        <p:grpSp>
          <p:nvGrpSpPr>
            <p:cNvPr id="88" name="그룹 87">
              <a:extLst>
                <a:ext uri="{FF2B5EF4-FFF2-40B4-BE49-F238E27FC236}">
                  <a16:creationId xmlns:a16="http://schemas.microsoft.com/office/drawing/2014/main" id="{89401CD9-A590-ACEC-B0EC-422E99A04179}"/>
                </a:ext>
              </a:extLst>
            </p:cNvPr>
            <p:cNvGrpSpPr/>
            <p:nvPr/>
          </p:nvGrpSpPr>
          <p:grpSpPr>
            <a:xfrm>
              <a:off x="466528" y="4604024"/>
              <a:ext cx="158086" cy="123270"/>
              <a:chOff x="3209925" y="4781550"/>
              <a:chExt cx="435959" cy="339947"/>
            </a:xfrm>
            <a:solidFill>
              <a:srgbClr val="1636AA"/>
            </a:solidFill>
          </p:grpSpPr>
          <p:grpSp>
            <p:nvGrpSpPr>
              <p:cNvPr id="108" name="그래픽 70">
                <a:extLst>
                  <a:ext uri="{FF2B5EF4-FFF2-40B4-BE49-F238E27FC236}">
                    <a16:creationId xmlns:a16="http://schemas.microsoft.com/office/drawing/2014/main" id="{F3CE790E-7DE9-633F-8A14-28F094931CF9}"/>
                  </a:ext>
                </a:extLst>
              </p:cNvPr>
              <p:cNvGrpSpPr/>
              <p:nvPr/>
            </p:nvGrpSpPr>
            <p:grpSpPr>
              <a:xfrm>
                <a:off x="3209925" y="4781550"/>
                <a:ext cx="339947" cy="339947"/>
                <a:chOff x="3209925" y="4781550"/>
                <a:chExt cx="339947" cy="339947"/>
              </a:xfrm>
              <a:grpFill/>
            </p:grpSpPr>
            <p:sp>
              <p:nvSpPr>
                <p:cNvPr id="117" name="자유형: 도형 116">
                  <a:extLst>
                    <a:ext uri="{FF2B5EF4-FFF2-40B4-BE49-F238E27FC236}">
                      <a16:creationId xmlns:a16="http://schemas.microsoft.com/office/drawing/2014/main" id="{933B0AF7-8DD7-0ADA-B1C2-47F845BB3C86}"/>
                    </a:ext>
                  </a:extLst>
                </p:cNvPr>
                <p:cNvSpPr/>
                <p:nvPr/>
              </p:nvSpPr>
              <p:spPr>
                <a:xfrm>
                  <a:off x="3214687" y="4786312"/>
                  <a:ext cx="330422" cy="330422"/>
                </a:xfrm>
                <a:custGeom>
                  <a:avLst/>
                  <a:gdLst>
                    <a:gd name="connsiteX0" fmla="*/ 330422 w 330422"/>
                    <a:gd name="connsiteY0" fmla="*/ 38195 h 330422"/>
                    <a:gd name="connsiteX1" fmla="*/ 330422 w 330422"/>
                    <a:gd name="connsiteY1" fmla="*/ 0 h 330422"/>
                    <a:gd name="connsiteX2" fmla="*/ 0 w 330422"/>
                    <a:gd name="connsiteY2" fmla="*/ 0 h 330422"/>
                    <a:gd name="connsiteX3" fmla="*/ 0 w 330422"/>
                    <a:gd name="connsiteY3" fmla="*/ 330422 h 330422"/>
                    <a:gd name="connsiteX4" fmla="*/ 330422 w 330422"/>
                    <a:gd name="connsiteY4" fmla="*/ 330422 h 330422"/>
                    <a:gd name="connsiteX5" fmla="*/ 330422 w 330422"/>
                    <a:gd name="connsiteY5" fmla="*/ 211265 h 330422"/>
                    <a:gd name="connsiteX6" fmla="*/ 305943 w 330422"/>
                    <a:gd name="connsiteY6" fmla="*/ 235744 h 330422"/>
                    <a:gd name="connsiteX7" fmla="*/ 305943 w 330422"/>
                    <a:gd name="connsiteY7" fmla="*/ 305943 h 330422"/>
                    <a:gd name="connsiteX8" fmla="*/ 24479 w 330422"/>
                    <a:gd name="connsiteY8" fmla="*/ 305943 h 330422"/>
                    <a:gd name="connsiteX9" fmla="*/ 24479 w 330422"/>
                    <a:gd name="connsiteY9" fmla="*/ 24479 h 330422"/>
                    <a:gd name="connsiteX10" fmla="*/ 305943 w 330422"/>
                    <a:gd name="connsiteY10" fmla="*/ 24479 h 330422"/>
                    <a:gd name="connsiteX11" fmla="*/ 305943 w 330422"/>
                    <a:gd name="connsiteY11" fmla="*/ 62675 h 330422"/>
                    <a:gd name="connsiteX12" fmla="*/ 330422 w 330422"/>
                    <a:gd name="connsiteY12" fmla="*/ 38195 h 33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0422" h="330422">
                      <a:moveTo>
                        <a:pt x="330422" y="38195"/>
                      </a:moveTo>
                      <a:lnTo>
                        <a:pt x="330422" y="0"/>
                      </a:lnTo>
                      <a:lnTo>
                        <a:pt x="0" y="0"/>
                      </a:lnTo>
                      <a:lnTo>
                        <a:pt x="0" y="330422"/>
                      </a:lnTo>
                      <a:lnTo>
                        <a:pt x="330422" y="330422"/>
                      </a:lnTo>
                      <a:lnTo>
                        <a:pt x="330422" y="211265"/>
                      </a:lnTo>
                      <a:lnTo>
                        <a:pt x="305943" y="235744"/>
                      </a:lnTo>
                      <a:lnTo>
                        <a:pt x="305943" y="305943"/>
                      </a:lnTo>
                      <a:lnTo>
                        <a:pt x="24479" y="305943"/>
                      </a:lnTo>
                      <a:lnTo>
                        <a:pt x="24479" y="24479"/>
                      </a:lnTo>
                      <a:lnTo>
                        <a:pt x="305943" y="24479"/>
                      </a:lnTo>
                      <a:lnTo>
                        <a:pt x="305943" y="62675"/>
                      </a:lnTo>
                      <a:lnTo>
                        <a:pt x="330422" y="38195"/>
                      </a:lnTo>
                      <a:close/>
                    </a:path>
                  </a:pathLst>
                </a:custGeom>
                <a:grpFill/>
                <a:ln w="0" cap="flat">
                  <a:noFill/>
                  <a:prstDash val="solid"/>
                  <a:miter/>
                </a:ln>
              </p:spPr>
              <p:txBody>
                <a:bodyPr rtlCol="0" anchor="ctr"/>
                <a:lstStyle/>
                <a:p>
                  <a:endParaRPr lang="ko-KR" altLang="en-US"/>
                </a:p>
              </p:txBody>
            </p:sp>
            <p:sp>
              <p:nvSpPr>
                <p:cNvPr id="118" name="자유형: 도형 117">
                  <a:extLst>
                    <a:ext uri="{FF2B5EF4-FFF2-40B4-BE49-F238E27FC236}">
                      <a16:creationId xmlns:a16="http://schemas.microsoft.com/office/drawing/2014/main" id="{32A6C4CF-22AB-3439-9B07-29309D498FDA}"/>
                    </a:ext>
                  </a:extLst>
                </p:cNvPr>
                <p:cNvSpPr/>
                <p:nvPr/>
              </p:nvSpPr>
              <p:spPr>
                <a:xfrm>
                  <a:off x="3209925" y="4781550"/>
                  <a:ext cx="339947" cy="339947"/>
                </a:xfrm>
                <a:custGeom>
                  <a:avLst/>
                  <a:gdLst>
                    <a:gd name="connsiteX0" fmla="*/ 339947 w 339947"/>
                    <a:gd name="connsiteY0" fmla="*/ 339947 h 339947"/>
                    <a:gd name="connsiteX1" fmla="*/ 0 w 339947"/>
                    <a:gd name="connsiteY1" fmla="*/ 339947 h 339947"/>
                    <a:gd name="connsiteX2" fmla="*/ 0 w 339947"/>
                    <a:gd name="connsiteY2" fmla="*/ 0 h 339947"/>
                    <a:gd name="connsiteX3" fmla="*/ 339947 w 339947"/>
                    <a:gd name="connsiteY3" fmla="*/ 0 h 339947"/>
                    <a:gd name="connsiteX4" fmla="*/ 339947 w 339947"/>
                    <a:gd name="connsiteY4" fmla="*/ 44958 h 339947"/>
                    <a:gd name="connsiteX5" fmla="*/ 305943 w 339947"/>
                    <a:gd name="connsiteY5" fmla="*/ 78962 h 339947"/>
                    <a:gd name="connsiteX6" fmla="*/ 305943 w 339947"/>
                    <a:gd name="connsiteY6" fmla="*/ 34004 h 339947"/>
                    <a:gd name="connsiteX7" fmla="*/ 34004 w 339947"/>
                    <a:gd name="connsiteY7" fmla="*/ 34004 h 339947"/>
                    <a:gd name="connsiteX8" fmla="*/ 34004 w 339947"/>
                    <a:gd name="connsiteY8" fmla="*/ 305943 h 339947"/>
                    <a:gd name="connsiteX9" fmla="*/ 305943 w 339947"/>
                    <a:gd name="connsiteY9" fmla="*/ 305943 h 339947"/>
                    <a:gd name="connsiteX10" fmla="*/ 305943 w 339947"/>
                    <a:gd name="connsiteY10" fmla="*/ 238506 h 339947"/>
                    <a:gd name="connsiteX11" fmla="*/ 339947 w 339947"/>
                    <a:gd name="connsiteY11" fmla="*/ 204502 h 339947"/>
                    <a:gd name="connsiteX12" fmla="*/ 339947 w 339947"/>
                    <a:gd name="connsiteY12" fmla="*/ 339947 h 339947"/>
                    <a:gd name="connsiteX13" fmla="*/ 9525 w 339947"/>
                    <a:gd name="connsiteY13" fmla="*/ 330422 h 339947"/>
                    <a:gd name="connsiteX14" fmla="*/ 330422 w 339947"/>
                    <a:gd name="connsiteY14" fmla="*/ 330422 h 339947"/>
                    <a:gd name="connsiteX15" fmla="*/ 330422 w 339947"/>
                    <a:gd name="connsiteY15" fmla="*/ 227457 h 339947"/>
                    <a:gd name="connsiteX16" fmla="*/ 315468 w 339947"/>
                    <a:gd name="connsiteY16" fmla="*/ 242411 h 339947"/>
                    <a:gd name="connsiteX17" fmla="*/ 315468 w 339947"/>
                    <a:gd name="connsiteY17" fmla="*/ 315468 h 339947"/>
                    <a:gd name="connsiteX18" fmla="*/ 24479 w 339947"/>
                    <a:gd name="connsiteY18" fmla="*/ 315468 h 339947"/>
                    <a:gd name="connsiteX19" fmla="*/ 24479 w 339947"/>
                    <a:gd name="connsiteY19" fmla="*/ 24479 h 339947"/>
                    <a:gd name="connsiteX20" fmla="*/ 315468 w 339947"/>
                    <a:gd name="connsiteY20" fmla="*/ 24479 h 339947"/>
                    <a:gd name="connsiteX21" fmla="*/ 315468 w 339947"/>
                    <a:gd name="connsiteY21" fmla="*/ 55912 h 339947"/>
                    <a:gd name="connsiteX22" fmla="*/ 330422 w 339947"/>
                    <a:gd name="connsiteY22" fmla="*/ 40958 h 339947"/>
                    <a:gd name="connsiteX23" fmla="*/ 330422 w 339947"/>
                    <a:gd name="connsiteY23" fmla="*/ 9525 h 339947"/>
                    <a:gd name="connsiteX24" fmla="*/ 9525 w 339947"/>
                    <a:gd name="connsiteY24" fmla="*/ 9525 h 339947"/>
                    <a:gd name="connsiteX25" fmla="*/ 9525 w 339947"/>
                    <a:gd name="connsiteY25" fmla="*/ 330422 h 33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9947" h="339947">
                      <a:moveTo>
                        <a:pt x="339947" y="339947"/>
                      </a:moveTo>
                      <a:lnTo>
                        <a:pt x="0" y="339947"/>
                      </a:lnTo>
                      <a:lnTo>
                        <a:pt x="0" y="0"/>
                      </a:lnTo>
                      <a:lnTo>
                        <a:pt x="339947" y="0"/>
                      </a:lnTo>
                      <a:lnTo>
                        <a:pt x="339947" y="44958"/>
                      </a:lnTo>
                      <a:lnTo>
                        <a:pt x="305943" y="78962"/>
                      </a:lnTo>
                      <a:lnTo>
                        <a:pt x="305943" y="34004"/>
                      </a:lnTo>
                      <a:lnTo>
                        <a:pt x="34004" y="34004"/>
                      </a:lnTo>
                      <a:lnTo>
                        <a:pt x="34004" y="305943"/>
                      </a:lnTo>
                      <a:lnTo>
                        <a:pt x="305943" y="305943"/>
                      </a:lnTo>
                      <a:lnTo>
                        <a:pt x="305943" y="238506"/>
                      </a:lnTo>
                      <a:lnTo>
                        <a:pt x="339947" y="204502"/>
                      </a:lnTo>
                      <a:lnTo>
                        <a:pt x="339947" y="339947"/>
                      </a:lnTo>
                      <a:close/>
                      <a:moveTo>
                        <a:pt x="9525" y="330422"/>
                      </a:moveTo>
                      <a:lnTo>
                        <a:pt x="330422" y="330422"/>
                      </a:lnTo>
                      <a:lnTo>
                        <a:pt x="330422" y="227457"/>
                      </a:lnTo>
                      <a:lnTo>
                        <a:pt x="315468" y="242411"/>
                      </a:lnTo>
                      <a:lnTo>
                        <a:pt x="315468" y="315468"/>
                      </a:lnTo>
                      <a:lnTo>
                        <a:pt x="24479" y="315468"/>
                      </a:lnTo>
                      <a:lnTo>
                        <a:pt x="24479" y="24479"/>
                      </a:lnTo>
                      <a:lnTo>
                        <a:pt x="315468" y="24479"/>
                      </a:lnTo>
                      <a:lnTo>
                        <a:pt x="315468" y="55912"/>
                      </a:lnTo>
                      <a:lnTo>
                        <a:pt x="330422" y="40958"/>
                      </a:lnTo>
                      <a:lnTo>
                        <a:pt x="330422" y="9525"/>
                      </a:lnTo>
                      <a:lnTo>
                        <a:pt x="9525" y="9525"/>
                      </a:lnTo>
                      <a:lnTo>
                        <a:pt x="9525" y="330422"/>
                      </a:lnTo>
                      <a:close/>
                    </a:path>
                  </a:pathLst>
                </a:custGeom>
                <a:grpFill/>
                <a:ln w="0" cap="flat">
                  <a:noFill/>
                  <a:prstDash val="solid"/>
                  <a:miter/>
                </a:ln>
              </p:spPr>
              <p:txBody>
                <a:bodyPr rtlCol="0" anchor="ctr"/>
                <a:lstStyle/>
                <a:p>
                  <a:endParaRPr lang="ko-KR" altLang="en-US"/>
                </a:p>
              </p:txBody>
            </p:sp>
          </p:grpSp>
          <p:grpSp>
            <p:nvGrpSpPr>
              <p:cNvPr id="114" name="그래픽 70">
                <a:extLst>
                  <a:ext uri="{FF2B5EF4-FFF2-40B4-BE49-F238E27FC236}">
                    <a16:creationId xmlns:a16="http://schemas.microsoft.com/office/drawing/2014/main" id="{E1200ECA-223C-D291-1ED6-4FA9EFBE9E80}"/>
                  </a:ext>
                </a:extLst>
              </p:cNvPr>
              <p:cNvGrpSpPr/>
              <p:nvPr/>
            </p:nvGrpSpPr>
            <p:grpSpPr>
              <a:xfrm>
                <a:off x="3326987" y="4810125"/>
                <a:ext cx="318897" cy="250793"/>
                <a:chOff x="3326987" y="4810125"/>
                <a:chExt cx="318897" cy="250793"/>
              </a:xfrm>
              <a:grpFill/>
            </p:grpSpPr>
            <p:sp>
              <p:nvSpPr>
                <p:cNvPr id="115" name="자유형: 도형 114">
                  <a:extLst>
                    <a:ext uri="{FF2B5EF4-FFF2-40B4-BE49-F238E27FC236}">
                      <a16:creationId xmlns:a16="http://schemas.microsoft.com/office/drawing/2014/main" id="{4ED3645D-E6FF-2901-1104-FF9D5FF885A7}"/>
                    </a:ext>
                  </a:extLst>
                </p:cNvPr>
                <p:cNvSpPr/>
                <p:nvPr/>
              </p:nvSpPr>
              <p:spPr>
                <a:xfrm>
                  <a:off x="3340417" y="4823555"/>
                  <a:ext cx="292036" cy="223837"/>
                </a:xfrm>
                <a:custGeom>
                  <a:avLst/>
                  <a:gdLst>
                    <a:gd name="connsiteX0" fmla="*/ 85439 w 292036"/>
                    <a:gd name="connsiteY0" fmla="*/ 223838 h 223837"/>
                    <a:gd name="connsiteX1" fmla="*/ 0 w 292036"/>
                    <a:gd name="connsiteY1" fmla="*/ 138398 h 223837"/>
                    <a:gd name="connsiteX2" fmla="*/ 17336 w 292036"/>
                    <a:gd name="connsiteY2" fmla="*/ 121158 h 223837"/>
                    <a:gd name="connsiteX3" fmla="*/ 85439 w 292036"/>
                    <a:gd name="connsiteY3" fmla="*/ 189262 h 223837"/>
                    <a:gd name="connsiteX4" fmla="*/ 274701 w 292036"/>
                    <a:gd name="connsiteY4" fmla="*/ 0 h 223837"/>
                    <a:gd name="connsiteX5" fmla="*/ 292037 w 292036"/>
                    <a:gd name="connsiteY5" fmla="*/ 17336 h 223837"/>
                    <a:gd name="connsiteX6" fmla="*/ 85439 w 292036"/>
                    <a:gd name="connsiteY6" fmla="*/ 223838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2036" h="223837">
                      <a:moveTo>
                        <a:pt x="85439" y="223838"/>
                      </a:moveTo>
                      <a:lnTo>
                        <a:pt x="0" y="138398"/>
                      </a:lnTo>
                      <a:lnTo>
                        <a:pt x="17336" y="121158"/>
                      </a:lnTo>
                      <a:lnTo>
                        <a:pt x="85439" y="189262"/>
                      </a:lnTo>
                      <a:lnTo>
                        <a:pt x="274701" y="0"/>
                      </a:lnTo>
                      <a:lnTo>
                        <a:pt x="292037" y="17336"/>
                      </a:lnTo>
                      <a:lnTo>
                        <a:pt x="85439" y="223838"/>
                      </a:lnTo>
                      <a:close/>
                    </a:path>
                  </a:pathLst>
                </a:custGeom>
                <a:grpFill/>
                <a:ln w="0" cap="flat">
                  <a:noFill/>
                  <a:prstDash val="solid"/>
                  <a:miter/>
                </a:ln>
              </p:spPr>
              <p:txBody>
                <a:bodyPr rtlCol="0" anchor="ctr"/>
                <a:lstStyle/>
                <a:p>
                  <a:endParaRPr lang="ko-KR" altLang="en-US"/>
                </a:p>
              </p:txBody>
            </p:sp>
            <p:sp>
              <p:nvSpPr>
                <p:cNvPr id="116" name="자유형: 도형 115">
                  <a:extLst>
                    <a:ext uri="{FF2B5EF4-FFF2-40B4-BE49-F238E27FC236}">
                      <a16:creationId xmlns:a16="http://schemas.microsoft.com/office/drawing/2014/main" id="{D2DF0BB0-752C-91BD-8FA7-9E7AE67DF141}"/>
                    </a:ext>
                  </a:extLst>
                </p:cNvPr>
                <p:cNvSpPr/>
                <p:nvPr/>
              </p:nvSpPr>
              <p:spPr>
                <a:xfrm>
                  <a:off x="3326987" y="4810125"/>
                  <a:ext cx="318897" cy="250793"/>
                </a:xfrm>
                <a:custGeom>
                  <a:avLst/>
                  <a:gdLst>
                    <a:gd name="connsiteX0" fmla="*/ 98870 w 318897"/>
                    <a:gd name="connsiteY0" fmla="*/ 250793 h 250793"/>
                    <a:gd name="connsiteX1" fmla="*/ 0 w 318897"/>
                    <a:gd name="connsiteY1" fmla="*/ 151924 h 250793"/>
                    <a:gd name="connsiteX2" fmla="*/ 30766 w 318897"/>
                    <a:gd name="connsiteY2" fmla="*/ 121158 h 250793"/>
                    <a:gd name="connsiteX3" fmla="*/ 98870 w 318897"/>
                    <a:gd name="connsiteY3" fmla="*/ 189262 h 250793"/>
                    <a:gd name="connsiteX4" fmla="*/ 288131 w 318897"/>
                    <a:gd name="connsiteY4" fmla="*/ 0 h 250793"/>
                    <a:gd name="connsiteX5" fmla="*/ 318897 w 318897"/>
                    <a:gd name="connsiteY5" fmla="*/ 30766 h 250793"/>
                    <a:gd name="connsiteX6" fmla="*/ 98870 w 318897"/>
                    <a:gd name="connsiteY6" fmla="*/ 250793 h 250793"/>
                    <a:gd name="connsiteX7" fmla="*/ 26860 w 318897"/>
                    <a:gd name="connsiteY7" fmla="*/ 151924 h 250793"/>
                    <a:gd name="connsiteX8" fmla="*/ 98870 w 318897"/>
                    <a:gd name="connsiteY8" fmla="*/ 223933 h 250793"/>
                    <a:gd name="connsiteX9" fmla="*/ 291941 w 318897"/>
                    <a:gd name="connsiteY9" fmla="*/ 30766 h 250793"/>
                    <a:gd name="connsiteX10" fmla="*/ 288131 w 318897"/>
                    <a:gd name="connsiteY10" fmla="*/ 26956 h 250793"/>
                    <a:gd name="connsiteX11" fmla="*/ 98870 w 318897"/>
                    <a:gd name="connsiteY11" fmla="*/ 216218 h 250793"/>
                    <a:gd name="connsiteX12" fmla="*/ 30766 w 318897"/>
                    <a:gd name="connsiteY12" fmla="*/ 148114 h 250793"/>
                    <a:gd name="connsiteX13" fmla="*/ 26956 w 318897"/>
                    <a:gd name="connsiteY13" fmla="*/ 151924 h 250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8897" h="250793">
                      <a:moveTo>
                        <a:pt x="98870" y="250793"/>
                      </a:moveTo>
                      <a:lnTo>
                        <a:pt x="0" y="151924"/>
                      </a:lnTo>
                      <a:lnTo>
                        <a:pt x="30766" y="121158"/>
                      </a:lnTo>
                      <a:lnTo>
                        <a:pt x="98870" y="189262"/>
                      </a:lnTo>
                      <a:lnTo>
                        <a:pt x="288131" y="0"/>
                      </a:lnTo>
                      <a:lnTo>
                        <a:pt x="318897" y="30766"/>
                      </a:lnTo>
                      <a:lnTo>
                        <a:pt x="98870" y="250793"/>
                      </a:lnTo>
                      <a:close/>
                      <a:moveTo>
                        <a:pt x="26860" y="151924"/>
                      </a:moveTo>
                      <a:lnTo>
                        <a:pt x="98870" y="223933"/>
                      </a:lnTo>
                      <a:lnTo>
                        <a:pt x="291941" y="30766"/>
                      </a:lnTo>
                      <a:lnTo>
                        <a:pt x="288131" y="26956"/>
                      </a:lnTo>
                      <a:lnTo>
                        <a:pt x="98870" y="216218"/>
                      </a:lnTo>
                      <a:lnTo>
                        <a:pt x="30766" y="148114"/>
                      </a:lnTo>
                      <a:lnTo>
                        <a:pt x="26956" y="151924"/>
                      </a:lnTo>
                      <a:close/>
                    </a:path>
                  </a:pathLst>
                </a:custGeom>
                <a:grpFill/>
                <a:ln w="0" cap="flat">
                  <a:noFill/>
                  <a:prstDash val="solid"/>
                  <a:miter/>
                </a:ln>
              </p:spPr>
              <p:txBody>
                <a:bodyPr rtlCol="0" anchor="ctr"/>
                <a:lstStyle/>
                <a:p>
                  <a:endParaRPr lang="ko-KR" altLang="en-US"/>
                </a:p>
              </p:txBody>
            </p:sp>
          </p:grpSp>
        </p:grpSp>
        <p:grpSp>
          <p:nvGrpSpPr>
            <p:cNvPr id="89" name="그룹 88">
              <a:extLst>
                <a:ext uri="{FF2B5EF4-FFF2-40B4-BE49-F238E27FC236}">
                  <a16:creationId xmlns:a16="http://schemas.microsoft.com/office/drawing/2014/main" id="{E410F4C9-1233-E490-F7B7-0B2CF87BAC11}"/>
                </a:ext>
              </a:extLst>
            </p:cNvPr>
            <p:cNvGrpSpPr/>
            <p:nvPr/>
          </p:nvGrpSpPr>
          <p:grpSpPr>
            <a:xfrm>
              <a:off x="466528" y="4961076"/>
              <a:ext cx="158086" cy="123270"/>
              <a:chOff x="3209925" y="4781550"/>
              <a:chExt cx="435959" cy="339947"/>
            </a:xfrm>
            <a:solidFill>
              <a:srgbClr val="1636AA"/>
            </a:solidFill>
          </p:grpSpPr>
          <p:grpSp>
            <p:nvGrpSpPr>
              <p:cNvPr id="100" name="그래픽 70">
                <a:extLst>
                  <a:ext uri="{FF2B5EF4-FFF2-40B4-BE49-F238E27FC236}">
                    <a16:creationId xmlns:a16="http://schemas.microsoft.com/office/drawing/2014/main" id="{44D6F7C8-9A07-5DD5-ED4E-EE6AE2DABFCD}"/>
                  </a:ext>
                </a:extLst>
              </p:cNvPr>
              <p:cNvGrpSpPr/>
              <p:nvPr/>
            </p:nvGrpSpPr>
            <p:grpSpPr>
              <a:xfrm>
                <a:off x="3209925" y="4781550"/>
                <a:ext cx="339947" cy="339947"/>
                <a:chOff x="3209925" y="4781550"/>
                <a:chExt cx="339947" cy="339947"/>
              </a:xfrm>
              <a:grpFill/>
            </p:grpSpPr>
            <p:sp>
              <p:nvSpPr>
                <p:cNvPr id="106" name="자유형: 도형 105">
                  <a:extLst>
                    <a:ext uri="{FF2B5EF4-FFF2-40B4-BE49-F238E27FC236}">
                      <a16:creationId xmlns:a16="http://schemas.microsoft.com/office/drawing/2014/main" id="{FE43B6DE-21AE-696C-05FB-C72ECDC3407A}"/>
                    </a:ext>
                  </a:extLst>
                </p:cNvPr>
                <p:cNvSpPr/>
                <p:nvPr/>
              </p:nvSpPr>
              <p:spPr>
                <a:xfrm>
                  <a:off x="3214687" y="4786312"/>
                  <a:ext cx="330422" cy="330422"/>
                </a:xfrm>
                <a:custGeom>
                  <a:avLst/>
                  <a:gdLst>
                    <a:gd name="connsiteX0" fmla="*/ 330422 w 330422"/>
                    <a:gd name="connsiteY0" fmla="*/ 38195 h 330422"/>
                    <a:gd name="connsiteX1" fmla="*/ 330422 w 330422"/>
                    <a:gd name="connsiteY1" fmla="*/ 0 h 330422"/>
                    <a:gd name="connsiteX2" fmla="*/ 0 w 330422"/>
                    <a:gd name="connsiteY2" fmla="*/ 0 h 330422"/>
                    <a:gd name="connsiteX3" fmla="*/ 0 w 330422"/>
                    <a:gd name="connsiteY3" fmla="*/ 330422 h 330422"/>
                    <a:gd name="connsiteX4" fmla="*/ 330422 w 330422"/>
                    <a:gd name="connsiteY4" fmla="*/ 330422 h 330422"/>
                    <a:gd name="connsiteX5" fmla="*/ 330422 w 330422"/>
                    <a:gd name="connsiteY5" fmla="*/ 211265 h 330422"/>
                    <a:gd name="connsiteX6" fmla="*/ 305943 w 330422"/>
                    <a:gd name="connsiteY6" fmla="*/ 235744 h 330422"/>
                    <a:gd name="connsiteX7" fmla="*/ 305943 w 330422"/>
                    <a:gd name="connsiteY7" fmla="*/ 305943 h 330422"/>
                    <a:gd name="connsiteX8" fmla="*/ 24479 w 330422"/>
                    <a:gd name="connsiteY8" fmla="*/ 305943 h 330422"/>
                    <a:gd name="connsiteX9" fmla="*/ 24479 w 330422"/>
                    <a:gd name="connsiteY9" fmla="*/ 24479 h 330422"/>
                    <a:gd name="connsiteX10" fmla="*/ 305943 w 330422"/>
                    <a:gd name="connsiteY10" fmla="*/ 24479 h 330422"/>
                    <a:gd name="connsiteX11" fmla="*/ 305943 w 330422"/>
                    <a:gd name="connsiteY11" fmla="*/ 62675 h 330422"/>
                    <a:gd name="connsiteX12" fmla="*/ 330422 w 330422"/>
                    <a:gd name="connsiteY12" fmla="*/ 38195 h 33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0422" h="330422">
                      <a:moveTo>
                        <a:pt x="330422" y="38195"/>
                      </a:moveTo>
                      <a:lnTo>
                        <a:pt x="330422" y="0"/>
                      </a:lnTo>
                      <a:lnTo>
                        <a:pt x="0" y="0"/>
                      </a:lnTo>
                      <a:lnTo>
                        <a:pt x="0" y="330422"/>
                      </a:lnTo>
                      <a:lnTo>
                        <a:pt x="330422" y="330422"/>
                      </a:lnTo>
                      <a:lnTo>
                        <a:pt x="330422" y="211265"/>
                      </a:lnTo>
                      <a:lnTo>
                        <a:pt x="305943" y="235744"/>
                      </a:lnTo>
                      <a:lnTo>
                        <a:pt x="305943" y="305943"/>
                      </a:lnTo>
                      <a:lnTo>
                        <a:pt x="24479" y="305943"/>
                      </a:lnTo>
                      <a:lnTo>
                        <a:pt x="24479" y="24479"/>
                      </a:lnTo>
                      <a:lnTo>
                        <a:pt x="305943" y="24479"/>
                      </a:lnTo>
                      <a:lnTo>
                        <a:pt x="305943" y="62675"/>
                      </a:lnTo>
                      <a:lnTo>
                        <a:pt x="330422" y="38195"/>
                      </a:lnTo>
                      <a:close/>
                    </a:path>
                  </a:pathLst>
                </a:custGeom>
                <a:grpFill/>
                <a:ln w="0" cap="flat">
                  <a:noFill/>
                  <a:prstDash val="solid"/>
                  <a:miter/>
                </a:ln>
              </p:spPr>
              <p:txBody>
                <a:bodyPr rtlCol="0" anchor="ctr"/>
                <a:lstStyle/>
                <a:p>
                  <a:endParaRPr lang="ko-KR" altLang="en-US"/>
                </a:p>
              </p:txBody>
            </p:sp>
            <p:sp>
              <p:nvSpPr>
                <p:cNvPr id="107" name="자유형: 도형 106">
                  <a:extLst>
                    <a:ext uri="{FF2B5EF4-FFF2-40B4-BE49-F238E27FC236}">
                      <a16:creationId xmlns:a16="http://schemas.microsoft.com/office/drawing/2014/main" id="{A1C402AA-43B8-BABE-AA7A-6A2062CF7717}"/>
                    </a:ext>
                  </a:extLst>
                </p:cNvPr>
                <p:cNvSpPr/>
                <p:nvPr/>
              </p:nvSpPr>
              <p:spPr>
                <a:xfrm>
                  <a:off x="3209925" y="4781550"/>
                  <a:ext cx="339947" cy="339947"/>
                </a:xfrm>
                <a:custGeom>
                  <a:avLst/>
                  <a:gdLst>
                    <a:gd name="connsiteX0" fmla="*/ 339947 w 339947"/>
                    <a:gd name="connsiteY0" fmla="*/ 339947 h 339947"/>
                    <a:gd name="connsiteX1" fmla="*/ 0 w 339947"/>
                    <a:gd name="connsiteY1" fmla="*/ 339947 h 339947"/>
                    <a:gd name="connsiteX2" fmla="*/ 0 w 339947"/>
                    <a:gd name="connsiteY2" fmla="*/ 0 h 339947"/>
                    <a:gd name="connsiteX3" fmla="*/ 339947 w 339947"/>
                    <a:gd name="connsiteY3" fmla="*/ 0 h 339947"/>
                    <a:gd name="connsiteX4" fmla="*/ 339947 w 339947"/>
                    <a:gd name="connsiteY4" fmla="*/ 44958 h 339947"/>
                    <a:gd name="connsiteX5" fmla="*/ 305943 w 339947"/>
                    <a:gd name="connsiteY5" fmla="*/ 78962 h 339947"/>
                    <a:gd name="connsiteX6" fmla="*/ 305943 w 339947"/>
                    <a:gd name="connsiteY6" fmla="*/ 34004 h 339947"/>
                    <a:gd name="connsiteX7" fmla="*/ 34004 w 339947"/>
                    <a:gd name="connsiteY7" fmla="*/ 34004 h 339947"/>
                    <a:gd name="connsiteX8" fmla="*/ 34004 w 339947"/>
                    <a:gd name="connsiteY8" fmla="*/ 305943 h 339947"/>
                    <a:gd name="connsiteX9" fmla="*/ 305943 w 339947"/>
                    <a:gd name="connsiteY9" fmla="*/ 305943 h 339947"/>
                    <a:gd name="connsiteX10" fmla="*/ 305943 w 339947"/>
                    <a:gd name="connsiteY10" fmla="*/ 238506 h 339947"/>
                    <a:gd name="connsiteX11" fmla="*/ 339947 w 339947"/>
                    <a:gd name="connsiteY11" fmla="*/ 204502 h 339947"/>
                    <a:gd name="connsiteX12" fmla="*/ 339947 w 339947"/>
                    <a:gd name="connsiteY12" fmla="*/ 339947 h 339947"/>
                    <a:gd name="connsiteX13" fmla="*/ 9525 w 339947"/>
                    <a:gd name="connsiteY13" fmla="*/ 330422 h 339947"/>
                    <a:gd name="connsiteX14" fmla="*/ 330422 w 339947"/>
                    <a:gd name="connsiteY14" fmla="*/ 330422 h 339947"/>
                    <a:gd name="connsiteX15" fmla="*/ 330422 w 339947"/>
                    <a:gd name="connsiteY15" fmla="*/ 227457 h 339947"/>
                    <a:gd name="connsiteX16" fmla="*/ 315468 w 339947"/>
                    <a:gd name="connsiteY16" fmla="*/ 242411 h 339947"/>
                    <a:gd name="connsiteX17" fmla="*/ 315468 w 339947"/>
                    <a:gd name="connsiteY17" fmla="*/ 315468 h 339947"/>
                    <a:gd name="connsiteX18" fmla="*/ 24479 w 339947"/>
                    <a:gd name="connsiteY18" fmla="*/ 315468 h 339947"/>
                    <a:gd name="connsiteX19" fmla="*/ 24479 w 339947"/>
                    <a:gd name="connsiteY19" fmla="*/ 24479 h 339947"/>
                    <a:gd name="connsiteX20" fmla="*/ 315468 w 339947"/>
                    <a:gd name="connsiteY20" fmla="*/ 24479 h 339947"/>
                    <a:gd name="connsiteX21" fmla="*/ 315468 w 339947"/>
                    <a:gd name="connsiteY21" fmla="*/ 55912 h 339947"/>
                    <a:gd name="connsiteX22" fmla="*/ 330422 w 339947"/>
                    <a:gd name="connsiteY22" fmla="*/ 40958 h 339947"/>
                    <a:gd name="connsiteX23" fmla="*/ 330422 w 339947"/>
                    <a:gd name="connsiteY23" fmla="*/ 9525 h 339947"/>
                    <a:gd name="connsiteX24" fmla="*/ 9525 w 339947"/>
                    <a:gd name="connsiteY24" fmla="*/ 9525 h 339947"/>
                    <a:gd name="connsiteX25" fmla="*/ 9525 w 339947"/>
                    <a:gd name="connsiteY25" fmla="*/ 330422 h 33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9947" h="339947">
                      <a:moveTo>
                        <a:pt x="339947" y="339947"/>
                      </a:moveTo>
                      <a:lnTo>
                        <a:pt x="0" y="339947"/>
                      </a:lnTo>
                      <a:lnTo>
                        <a:pt x="0" y="0"/>
                      </a:lnTo>
                      <a:lnTo>
                        <a:pt x="339947" y="0"/>
                      </a:lnTo>
                      <a:lnTo>
                        <a:pt x="339947" y="44958"/>
                      </a:lnTo>
                      <a:lnTo>
                        <a:pt x="305943" y="78962"/>
                      </a:lnTo>
                      <a:lnTo>
                        <a:pt x="305943" y="34004"/>
                      </a:lnTo>
                      <a:lnTo>
                        <a:pt x="34004" y="34004"/>
                      </a:lnTo>
                      <a:lnTo>
                        <a:pt x="34004" y="305943"/>
                      </a:lnTo>
                      <a:lnTo>
                        <a:pt x="305943" y="305943"/>
                      </a:lnTo>
                      <a:lnTo>
                        <a:pt x="305943" y="238506"/>
                      </a:lnTo>
                      <a:lnTo>
                        <a:pt x="339947" y="204502"/>
                      </a:lnTo>
                      <a:lnTo>
                        <a:pt x="339947" y="339947"/>
                      </a:lnTo>
                      <a:close/>
                      <a:moveTo>
                        <a:pt x="9525" y="330422"/>
                      </a:moveTo>
                      <a:lnTo>
                        <a:pt x="330422" y="330422"/>
                      </a:lnTo>
                      <a:lnTo>
                        <a:pt x="330422" y="227457"/>
                      </a:lnTo>
                      <a:lnTo>
                        <a:pt x="315468" y="242411"/>
                      </a:lnTo>
                      <a:lnTo>
                        <a:pt x="315468" y="315468"/>
                      </a:lnTo>
                      <a:lnTo>
                        <a:pt x="24479" y="315468"/>
                      </a:lnTo>
                      <a:lnTo>
                        <a:pt x="24479" y="24479"/>
                      </a:lnTo>
                      <a:lnTo>
                        <a:pt x="315468" y="24479"/>
                      </a:lnTo>
                      <a:lnTo>
                        <a:pt x="315468" y="55912"/>
                      </a:lnTo>
                      <a:lnTo>
                        <a:pt x="330422" y="40958"/>
                      </a:lnTo>
                      <a:lnTo>
                        <a:pt x="330422" y="9525"/>
                      </a:lnTo>
                      <a:lnTo>
                        <a:pt x="9525" y="9525"/>
                      </a:lnTo>
                      <a:lnTo>
                        <a:pt x="9525" y="330422"/>
                      </a:lnTo>
                      <a:close/>
                    </a:path>
                  </a:pathLst>
                </a:custGeom>
                <a:grpFill/>
                <a:ln w="0" cap="flat">
                  <a:noFill/>
                  <a:prstDash val="solid"/>
                  <a:miter/>
                </a:ln>
              </p:spPr>
              <p:txBody>
                <a:bodyPr rtlCol="0" anchor="ctr"/>
                <a:lstStyle/>
                <a:p>
                  <a:endParaRPr lang="ko-KR" altLang="en-US"/>
                </a:p>
              </p:txBody>
            </p:sp>
          </p:grpSp>
          <p:grpSp>
            <p:nvGrpSpPr>
              <p:cNvPr id="101" name="그래픽 70">
                <a:extLst>
                  <a:ext uri="{FF2B5EF4-FFF2-40B4-BE49-F238E27FC236}">
                    <a16:creationId xmlns:a16="http://schemas.microsoft.com/office/drawing/2014/main" id="{47215CB4-E252-5DCE-A1F4-31E37DE635AC}"/>
                  </a:ext>
                </a:extLst>
              </p:cNvPr>
              <p:cNvGrpSpPr/>
              <p:nvPr/>
            </p:nvGrpSpPr>
            <p:grpSpPr>
              <a:xfrm>
                <a:off x="3326987" y="4810125"/>
                <a:ext cx="318897" cy="250793"/>
                <a:chOff x="3326987" y="4810125"/>
                <a:chExt cx="318897" cy="250793"/>
              </a:xfrm>
              <a:grpFill/>
            </p:grpSpPr>
            <p:sp>
              <p:nvSpPr>
                <p:cNvPr id="102" name="자유형: 도형 101">
                  <a:extLst>
                    <a:ext uri="{FF2B5EF4-FFF2-40B4-BE49-F238E27FC236}">
                      <a16:creationId xmlns:a16="http://schemas.microsoft.com/office/drawing/2014/main" id="{C5D62018-4F69-2CDB-2184-E5822C2D0952}"/>
                    </a:ext>
                  </a:extLst>
                </p:cNvPr>
                <p:cNvSpPr/>
                <p:nvPr/>
              </p:nvSpPr>
              <p:spPr>
                <a:xfrm>
                  <a:off x="3340417" y="4823555"/>
                  <a:ext cx="292036" cy="223837"/>
                </a:xfrm>
                <a:custGeom>
                  <a:avLst/>
                  <a:gdLst>
                    <a:gd name="connsiteX0" fmla="*/ 85439 w 292036"/>
                    <a:gd name="connsiteY0" fmla="*/ 223838 h 223837"/>
                    <a:gd name="connsiteX1" fmla="*/ 0 w 292036"/>
                    <a:gd name="connsiteY1" fmla="*/ 138398 h 223837"/>
                    <a:gd name="connsiteX2" fmla="*/ 17336 w 292036"/>
                    <a:gd name="connsiteY2" fmla="*/ 121158 h 223837"/>
                    <a:gd name="connsiteX3" fmla="*/ 85439 w 292036"/>
                    <a:gd name="connsiteY3" fmla="*/ 189262 h 223837"/>
                    <a:gd name="connsiteX4" fmla="*/ 274701 w 292036"/>
                    <a:gd name="connsiteY4" fmla="*/ 0 h 223837"/>
                    <a:gd name="connsiteX5" fmla="*/ 292037 w 292036"/>
                    <a:gd name="connsiteY5" fmla="*/ 17336 h 223837"/>
                    <a:gd name="connsiteX6" fmla="*/ 85439 w 292036"/>
                    <a:gd name="connsiteY6" fmla="*/ 223838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2036" h="223837">
                      <a:moveTo>
                        <a:pt x="85439" y="223838"/>
                      </a:moveTo>
                      <a:lnTo>
                        <a:pt x="0" y="138398"/>
                      </a:lnTo>
                      <a:lnTo>
                        <a:pt x="17336" y="121158"/>
                      </a:lnTo>
                      <a:lnTo>
                        <a:pt x="85439" y="189262"/>
                      </a:lnTo>
                      <a:lnTo>
                        <a:pt x="274701" y="0"/>
                      </a:lnTo>
                      <a:lnTo>
                        <a:pt x="292037" y="17336"/>
                      </a:lnTo>
                      <a:lnTo>
                        <a:pt x="85439" y="223838"/>
                      </a:lnTo>
                      <a:close/>
                    </a:path>
                  </a:pathLst>
                </a:custGeom>
                <a:grpFill/>
                <a:ln w="0" cap="flat">
                  <a:noFill/>
                  <a:prstDash val="solid"/>
                  <a:miter/>
                </a:ln>
              </p:spPr>
              <p:txBody>
                <a:bodyPr rtlCol="0" anchor="ctr"/>
                <a:lstStyle/>
                <a:p>
                  <a:endParaRPr lang="ko-KR" altLang="en-US"/>
                </a:p>
              </p:txBody>
            </p:sp>
            <p:sp>
              <p:nvSpPr>
                <p:cNvPr id="103" name="자유형: 도형 102">
                  <a:extLst>
                    <a:ext uri="{FF2B5EF4-FFF2-40B4-BE49-F238E27FC236}">
                      <a16:creationId xmlns:a16="http://schemas.microsoft.com/office/drawing/2014/main" id="{9A8D3DAD-8E97-3B9C-C8B2-414EB5D5310E}"/>
                    </a:ext>
                  </a:extLst>
                </p:cNvPr>
                <p:cNvSpPr/>
                <p:nvPr/>
              </p:nvSpPr>
              <p:spPr>
                <a:xfrm>
                  <a:off x="3326987" y="4810125"/>
                  <a:ext cx="318897" cy="250793"/>
                </a:xfrm>
                <a:custGeom>
                  <a:avLst/>
                  <a:gdLst>
                    <a:gd name="connsiteX0" fmla="*/ 98870 w 318897"/>
                    <a:gd name="connsiteY0" fmla="*/ 250793 h 250793"/>
                    <a:gd name="connsiteX1" fmla="*/ 0 w 318897"/>
                    <a:gd name="connsiteY1" fmla="*/ 151924 h 250793"/>
                    <a:gd name="connsiteX2" fmla="*/ 30766 w 318897"/>
                    <a:gd name="connsiteY2" fmla="*/ 121158 h 250793"/>
                    <a:gd name="connsiteX3" fmla="*/ 98870 w 318897"/>
                    <a:gd name="connsiteY3" fmla="*/ 189262 h 250793"/>
                    <a:gd name="connsiteX4" fmla="*/ 288131 w 318897"/>
                    <a:gd name="connsiteY4" fmla="*/ 0 h 250793"/>
                    <a:gd name="connsiteX5" fmla="*/ 318897 w 318897"/>
                    <a:gd name="connsiteY5" fmla="*/ 30766 h 250793"/>
                    <a:gd name="connsiteX6" fmla="*/ 98870 w 318897"/>
                    <a:gd name="connsiteY6" fmla="*/ 250793 h 250793"/>
                    <a:gd name="connsiteX7" fmla="*/ 26860 w 318897"/>
                    <a:gd name="connsiteY7" fmla="*/ 151924 h 250793"/>
                    <a:gd name="connsiteX8" fmla="*/ 98870 w 318897"/>
                    <a:gd name="connsiteY8" fmla="*/ 223933 h 250793"/>
                    <a:gd name="connsiteX9" fmla="*/ 291941 w 318897"/>
                    <a:gd name="connsiteY9" fmla="*/ 30766 h 250793"/>
                    <a:gd name="connsiteX10" fmla="*/ 288131 w 318897"/>
                    <a:gd name="connsiteY10" fmla="*/ 26956 h 250793"/>
                    <a:gd name="connsiteX11" fmla="*/ 98870 w 318897"/>
                    <a:gd name="connsiteY11" fmla="*/ 216218 h 250793"/>
                    <a:gd name="connsiteX12" fmla="*/ 30766 w 318897"/>
                    <a:gd name="connsiteY12" fmla="*/ 148114 h 250793"/>
                    <a:gd name="connsiteX13" fmla="*/ 26956 w 318897"/>
                    <a:gd name="connsiteY13" fmla="*/ 151924 h 250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8897" h="250793">
                      <a:moveTo>
                        <a:pt x="98870" y="250793"/>
                      </a:moveTo>
                      <a:lnTo>
                        <a:pt x="0" y="151924"/>
                      </a:lnTo>
                      <a:lnTo>
                        <a:pt x="30766" y="121158"/>
                      </a:lnTo>
                      <a:lnTo>
                        <a:pt x="98870" y="189262"/>
                      </a:lnTo>
                      <a:lnTo>
                        <a:pt x="288131" y="0"/>
                      </a:lnTo>
                      <a:lnTo>
                        <a:pt x="318897" y="30766"/>
                      </a:lnTo>
                      <a:lnTo>
                        <a:pt x="98870" y="250793"/>
                      </a:lnTo>
                      <a:close/>
                      <a:moveTo>
                        <a:pt x="26860" y="151924"/>
                      </a:moveTo>
                      <a:lnTo>
                        <a:pt x="98870" y="223933"/>
                      </a:lnTo>
                      <a:lnTo>
                        <a:pt x="291941" y="30766"/>
                      </a:lnTo>
                      <a:lnTo>
                        <a:pt x="288131" y="26956"/>
                      </a:lnTo>
                      <a:lnTo>
                        <a:pt x="98870" y="216218"/>
                      </a:lnTo>
                      <a:lnTo>
                        <a:pt x="30766" y="148114"/>
                      </a:lnTo>
                      <a:lnTo>
                        <a:pt x="26956" y="151924"/>
                      </a:lnTo>
                      <a:close/>
                    </a:path>
                  </a:pathLst>
                </a:custGeom>
                <a:grpFill/>
                <a:ln w="0" cap="flat">
                  <a:noFill/>
                  <a:prstDash val="solid"/>
                  <a:miter/>
                </a:ln>
              </p:spPr>
              <p:txBody>
                <a:bodyPr rtlCol="0" anchor="ctr"/>
                <a:lstStyle/>
                <a:p>
                  <a:endParaRPr lang="ko-KR" altLang="en-US"/>
                </a:p>
              </p:txBody>
            </p:sp>
          </p:grpSp>
        </p:grpSp>
        <p:grpSp>
          <p:nvGrpSpPr>
            <p:cNvPr id="93" name="그룹 92">
              <a:extLst>
                <a:ext uri="{FF2B5EF4-FFF2-40B4-BE49-F238E27FC236}">
                  <a16:creationId xmlns:a16="http://schemas.microsoft.com/office/drawing/2014/main" id="{499F04CC-5F55-1530-83B4-B80389A069AE}"/>
                </a:ext>
              </a:extLst>
            </p:cNvPr>
            <p:cNvGrpSpPr/>
            <p:nvPr/>
          </p:nvGrpSpPr>
          <p:grpSpPr>
            <a:xfrm>
              <a:off x="466528" y="5318127"/>
              <a:ext cx="158086" cy="123270"/>
              <a:chOff x="3209925" y="4781550"/>
              <a:chExt cx="435959" cy="339947"/>
            </a:xfrm>
            <a:solidFill>
              <a:srgbClr val="1636AA"/>
            </a:solidFill>
          </p:grpSpPr>
          <p:grpSp>
            <p:nvGrpSpPr>
              <p:cNvPr id="94" name="그래픽 70">
                <a:extLst>
                  <a:ext uri="{FF2B5EF4-FFF2-40B4-BE49-F238E27FC236}">
                    <a16:creationId xmlns:a16="http://schemas.microsoft.com/office/drawing/2014/main" id="{B8509839-368C-F6A7-7285-24B8B12B66E7}"/>
                  </a:ext>
                </a:extLst>
              </p:cNvPr>
              <p:cNvGrpSpPr/>
              <p:nvPr/>
            </p:nvGrpSpPr>
            <p:grpSpPr>
              <a:xfrm>
                <a:off x="3209925" y="4781550"/>
                <a:ext cx="339947" cy="339947"/>
                <a:chOff x="3209925" y="4781550"/>
                <a:chExt cx="339947" cy="339947"/>
              </a:xfrm>
              <a:grpFill/>
            </p:grpSpPr>
            <p:sp>
              <p:nvSpPr>
                <p:cNvPr id="98" name="자유형: 도형 97">
                  <a:extLst>
                    <a:ext uri="{FF2B5EF4-FFF2-40B4-BE49-F238E27FC236}">
                      <a16:creationId xmlns:a16="http://schemas.microsoft.com/office/drawing/2014/main" id="{96E82859-AF55-F1E0-F8DD-E98EB78D9D11}"/>
                    </a:ext>
                  </a:extLst>
                </p:cNvPr>
                <p:cNvSpPr/>
                <p:nvPr/>
              </p:nvSpPr>
              <p:spPr>
                <a:xfrm>
                  <a:off x="3214687" y="4786312"/>
                  <a:ext cx="330422" cy="330422"/>
                </a:xfrm>
                <a:custGeom>
                  <a:avLst/>
                  <a:gdLst>
                    <a:gd name="connsiteX0" fmla="*/ 330422 w 330422"/>
                    <a:gd name="connsiteY0" fmla="*/ 38195 h 330422"/>
                    <a:gd name="connsiteX1" fmla="*/ 330422 w 330422"/>
                    <a:gd name="connsiteY1" fmla="*/ 0 h 330422"/>
                    <a:gd name="connsiteX2" fmla="*/ 0 w 330422"/>
                    <a:gd name="connsiteY2" fmla="*/ 0 h 330422"/>
                    <a:gd name="connsiteX3" fmla="*/ 0 w 330422"/>
                    <a:gd name="connsiteY3" fmla="*/ 330422 h 330422"/>
                    <a:gd name="connsiteX4" fmla="*/ 330422 w 330422"/>
                    <a:gd name="connsiteY4" fmla="*/ 330422 h 330422"/>
                    <a:gd name="connsiteX5" fmla="*/ 330422 w 330422"/>
                    <a:gd name="connsiteY5" fmla="*/ 211265 h 330422"/>
                    <a:gd name="connsiteX6" fmla="*/ 305943 w 330422"/>
                    <a:gd name="connsiteY6" fmla="*/ 235744 h 330422"/>
                    <a:gd name="connsiteX7" fmla="*/ 305943 w 330422"/>
                    <a:gd name="connsiteY7" fmla="*/ 305943 h 330422"/>
                    <a:gd name="connsiteX8" fmla="*/ 24479 w 330422"/>
                    <a:gd name="connsiteY8" fmla="*/ 305943 h 330422"/>
                    <a:gd name="connsiteX9" fmla="*/ 24479 w 330422"/>
                    <a:gd name="connsiteY9" fmla="*/ 24479 h 330422"/>
                    <a:gd name="connsiteX10" fmla="*/ 305943 w 330422"/>
                    <a:gd name="connsiteY10" fmla="*/ 24479 h 330422"/>
                    <a:gd name="connsiteX11" fmla="*/ 305943 w 330422"/>
                    <a:gd name="connsiteY11" fmla="*/ 62675 h 330422"/>
                    <a:gd name="connsiteX12" fmla="*/ 330422 w 330422"/>
                    <a:gd name="connsiteY12" fmla="*/ 38195 h 33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0422" h="330422">
                      <a:moveTo>
                        <a:pt x="330422" y="38195"/>
                      </a:moveTo>
                      <a:lnTo>
                        <a:pt x="330422" y="0"/>
                      </a:lnTo>
                      <a:lnTo>
                        <a:pt x="0" y="0"/>
                      </a:lnTo>
                      <a:lnTo>
                        <a:pt x="0" y="330422"/>
                      </a:lnTo>
                      <a:lnTo>
                        <a:pt x="330422" y="330422"/>
                      </a:lnTo>
                      <a:lnTo>
                        <a:pt x="330422" y="211265"/>
                      </a:lnTo>
                      <a:lnTo>
                        <a:pt x="305943" y="235744"/>
                      </a:lnTo>
                      <a:lnTo>
                        <a:pt x="305943" y="305943"/>
                      </a:lnTo>
                      <a:lnTo>
                        <a:pt x="24479" y="305943"/>
                      </a:lnTo>
                      <a:lnTo>
                        <a:pt x="24479" y="24479"/>
                      </a:lnTo>
                      <a:lnTo>
                        <a:pt x="305943" y="24479"/>
                      </a:lnTo>
                      <a:lnTo>
                        <a:pt x="305943" y="62675"/>
                      </a:lnTo>
                      <a:lnTo>
                        <a:pt x="330422" y="38195"/>
                      </a:lnTo>
                      <a:close/>
                    </a:path>
                  </a:pathLst>
                </a:custGeom>
                <a:grpFill/>
                <a:ln w="0" cap="flat">
                  <a:noFill/>
                  <a:prstDash val="solid"/>
                  <a:miter/>
                </a:ln>
              </p:spPr>
              <p:txBody>
                <a:bodyPr rtlCol="0" anchor="ctr"/>
                <a:lstStyle/>
                <a:p>
                  <a:endParaRPr lang="ko-KR" altLang="en-US"/>
                </a:p>
              </p:txBody>
            </p:sp>
            <p:sp>
              <p:nvSpPr>
                <p:cNvPr id="99" name="자유형: 도형 98">
                  <a:extLst>
                    <a:ext uri="{FF2B5EF4-FFF2-40B4-BE49-F238E27FC236}">
                      <a16:creationId xmlns:a16="http://schemas.microsoft.com/office/drawing/2014/main" id="{31048651-A30F-32FF-3966-65E0DE600B48}"/>
                    </a:ext>
                  </a:extLst>
                </p:cNvPr>
                <p:cNvSpPr/>
                <p:nvPr/>
              </p:nvSpPr>
              <p:spPr>
                <a:xfrm>
                  <a:off x="3209925" y="4781550"/>
                  <a:ext cx="339947" cy="339947"/>
                </a:xfrm>
                <a:custGeom>
                  <a:avLst/>
                  <a:gdLst>
                    <a:gd name="connsiteX0" fmla="*/ 339947 w 339947"/>
                    <a:gd name="connsiteY0" fmla="*/ 339947 h 339947"/>
                    <a:gd name="connsiteX1" fmla="*/ 0 w 339947"/>
                    <a:gd name="connsiteY1" fmla="*/ 339947 h 339947"/>
                    <a:gd name="connsiteX2" fmla="*/ 0 w 339947"/>
                    <a:gd name="connsiteY2" fmla="*/ 0 h 339947"/>
                    <a:gd name="connsiteX3" fmla="*/ 339947 w 339947"/>
                    <a:gd name="connsiteY3" fmla="*/ 0 h 339947"/>
                    <a:gd name="connsiteX4" fmla="*/ 339947 w 339947"/>
                    <a:gd name="connsiteY4" fmla="*/ 44958 h 339947"/>
                    <a:gd name="connsiteX5" fmla="*/ 305943 w 339947"/>
                    <a:gd name="connsiteY5" fmla="*/ 78962 h 339947"/>
                    <a:gd name="connsiteX6" fmla="*/ 305943 w 339947"/>
                    <a:gd name="connsiteY6" fmla="*/ 34004 h 339947"/>
                    <a:gd name="connsiteX7" fmla="*/ 34004 w 339947"/>
                    <a:gd name="connsiteY7" fmla="*/ 34004 h 339947"/>
                    <a:gd name="connsiteX8" fmla="*/ 34004 w 339947"/>
                    <a:gd name="connsiteY8" fmla="*/ 305943 h 339947"/>
                    <a:gd name="connsiteX9" fmla="*/ 305943 w 339947"/>
                    <a:gd name="connsiteY9" fmla="*/ 305943 h 339947"/>
                    <a:gd name="connsiteX10" fmla="*/ 305943 w 339947"/>
                    <a:gd name="connsiteY10" fmla="*/ 238506 h 339947"/>
                    <a:gd name="connsiteX11" fmla="*/ 339947 w 339947"/>
                    <a:gd name="connsiteY11" fmla="*/ 204502 h 339947"/>
                    <a:gd name="connsiteX12" fmla="*/ 339947 w 339947"/>
                    <a:gd name="connsiteY12" fmla="*/ 339947 h 339947"/>
                    <a:gd name="connsiteX13" fmla="*/ 9525 w 339947"/>
                    <a:gd name="connsiteY13" fmla="*/ 330422 h 339947"/>
                    <a:gd name="connsiteX14" fmla="*/ 330422 w 339947"/>
                    <a:gd name="connsiteY14" fmla="*/ 330422 h 339947"/>
                    <a:gd name="connsiteX15" fmla="*/ 330422 w 339947"/>
                    <a:gd name="connsiteY15" fmla="*/ 227457 h 339947"/>
                    <a:gd name="connsiteX16" fmla="*/ 315468 w 339947"/>
                    <a:gd name="connsiteY16" fmla="*/ 242411 h 339947"/>
                    <a:gd name="connsiteX17" fmla="*/ 315468 w 339947"/>
                    <a:gd name="connsiteY17" fmla="*/ 315468 h 339947"/>
                    <a:gd name="connsiteX18" fmla="*/ 24479 w 339947"/>
                    <a:gd name="connsiteY18" fmla="*/ 315468 h 339947"/>
                    <a:gd name="connsiteX19" fmla="*/ 24479 w 339947"/>
                    <a:gd name="connsiteY19" fmla="*/ 24479 h 339947"/>
                    <a:gd name="connsiteX20" fmla="*/ 315468 w 339947"/>
                    <a:gd name="connsiteY20" fmla="*/ 24479 h 339947"/>
                    <a:gd name="connsiteX21" fmla="*/ 315468 w 339947"/>
                    <a:gd name="connsiteY21" fmla="*/ 55912 h 339947"/>
                    <a:gd name="connsiteX22" fmla="*/ 330422 w 339947"/>
                    <a:gd name="connsiteY22" fmla="*/ 40958 h 339947"/>
                    <a:gd name="connsiteX23" fmla="*/ 330422 w 339947"/>
                    <a:gd name="connsiteY23" fmla="*/ 9525 h 339947"/>
                    <a:gd name="connsiteX24" fmla="*/ 9525 w 339947"/>
                    <a:gd name="connsiteY24" fmla="*/ 9525 h 339947"/>
                    <a:gd name="connsiteX25" fmla="*/ 9525 w 339947"/>
                    <a:gd name="connsiteY25" fmla="*/ 330422 h 33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9947" h="339947">
                      <a:moveTo>
                        <a:pt x="339947" y="339947"/>
                      </a:moveTo>
                      <a:lnTo>
                        <a:pt x="0" y="339947"/>
                      </a:lnTo>
                      <a:lnTo>
                        <a:pt x="0" y="0"/>
                      </a:lnTo>
                      <a:lnTo>
                        <a:pt x="339947" y="0"/>
                      </a:lnTo>
                      <a:lnTo>
                        <a:pt x="339947" y="44958"/>
                      </a:lnTo>
                      <a:lnTo>
                        <a:pt x="305943" y="78962"/>
                      </a:lnTo>
                      <a:lnTo>
                        <a:pt x="305943" y="34004"/>
                      </a:lnTo>
                      <a:lnTo>
                        <a:pt x="34004" y="34004"/>
                      </a:lnTo>
                      <a:lnTo>
                        <a:pt x="34004" y="305943"/>
                      </a:lnTo>
                      <a:lnTo>
                        <a:pt x="305943" y="305943"/>
                      </a:lnTo>
                      <a:lnTo>
                        <a:pt x="305943" y="238506"/>
                      </a:lnTo>
                      <a:lnTo>
                        <a:pt x="339947" y="204502"/>
                      </a:lnTo>
                      <a:lnTo>
                        <a:pt x="339947" y="339947"/>
                      </a:lnTo>
                      <a:close/>
                      <a:moveTo>
                        <a:pt x="9525" y="330422"/>
                      </a:moveTo>
                      <a:lnTo>
                        <a:pt x="330422" y="330422"/>
                      </a:lnTo>
                      <a:lnTo>
                        <a:pt x="330422" y="227457"/>
                      </a:lnTo>
                      <a:lnTo>
                        <a:pt x="315468" y="242411"/>
                      </a:lnTo>
                      <a:lnTo>
                        <a:pt x="315468" y="315468"/>
                      </a:lnTo>
                      <a:lnTo>
                        <a:pt x="24479" y="315468"/>
                      </a:lnTo>
                      <a:lnTo>
                        <a:pt x="24479" y="24479"/>
                      </a:lnTo>
                      <a:lnTo>
                        <a:pt x="315468" y="24479"/>
                      </a:lnTo>
                      <a:lnTo>
                        <a:pt x="315468" y="55912"/>
                      </a:lnTo>
                      <a:lnTo>
                        <a:pt x="330422" y="40958"/>
                      </a:lnTo>
                      <a:lnTo>
                        <a:pt x="330422" y="9525"/>
                      </a:lnTo>
                      <a:lnTo>
                        <a:pt x="9525" y="9525"/>
                      </a:lnTo>
                      <a:lnTo>
                        <a:pt x="9525" y="330422"/>
                      </a:lnTo>
                      <a:close/>
                    </a:path>
                  </a:pathLst>
                </a:custGeom>
                <a:grpFill/>
                <a:ln w="0" cap="flat">
                  <a:noFill/>
                  <a:prstDash val="solid"/>
                  <a:miter/>
                </a:ln>
              </p:spPr>
              <p:txBody>
                <a:bodyPr rtlCol="0" anchor="ctr"/>
                <a:lstStyle/>
                <a:p>
                  <a:endParaRPr lang="ko-KR" altLang="en-US"/>
                </a:p>
              </p:txBody>
            </p:sp>
          </p:grpSp>
          <p:grpSp>
            <p:nvGrpSpPr>
              <p:cNvPr id="95" name="그래픽 70">
                <a:extLst>
                  <a:ext uri="{FF2B5EF4-FFF2-40B4-BE49-F238E27FC236}">
                    <a16:creationId xmlns:a16="http://schemas.microsoft.com/office/drawing/2014/main" id="{EC93D298-4F41-10C0-1193-73A6A4F16A67}"/>
                  </a:ext>
                </a:extLst>
              </p:cNvPr>
              <p:cNvGrpSpPr/>
              <p:nvPr/>
            </p:nvGrpSpPr>
            <p:grpSpPr>
              <a:xfrm>
                <a:off x="3326987" y="4810125"/>
                <a:ext cx="318897" cy="250793"/>
                <a:chOff x="3326987" y="4810125"/>
                <a:chExt cx="318897" cy="250793"/>
              </a:xfrm>
              <a:grpFill/>
            </p:grpSpPr>
            <p:sp>
              <p:nvSpPr>
                <p:cNvPr id="96" name="자유형: 도형 95">
                  <a:extLst>
                    <a:ext uri="{FF2B5EF4-FFF2-40B4-BE49-F238E27FC236}">
                      <a16:creationId xmlns:a16="http://schemas.microsoft.com/office/drawing/2014/main" id="{D9BB86B6-A769-8434-8470-5847AEE0AFF3}"/>
                    </a:ext>
                  </a:extLst>
                </p:cNvPr>
                <p:cNvSpPr/>
                <p:nvPr/>
              </p:nvSpPr>
              <p:spPr>
                <a:xfrm>
                  <a:off x="3340417" y="4823555"/>
                  <a:ext cx="292036" cy="223837"/>
                </a:xfrm>
                <a:custGeom>
                  <a:avLst/>
                  <a:gdLst>
                    <a:gd name="connsiteX0" fmla="*/ 85439 w 292036"/>
                    <a:gd name="connsiteY0" fmla="*/ 223838 h 223837"/>
                    <a:gd name="connsiteX1" fmla="*/ 0 w 292036"/>
                    <a:gd name="connsiteY1" fmla="*/ 138398 h 223837"/>
                    <a:gd name="connsiteX2" fmla="*/ 17336 w 292036"/>
                    <a:gd name="connsiteY2" fmla="*/ 121158 h 223837"/>
                    <a:gd name="connsiteX3" fmla="*/ 85439 w 292036"/>
                    <a:gd name="connsiteY3" fmla="*/ 189262 h 223837"/>
                    <a:gd name="connsiteX4" fmla="*/ 274701 w 292036"/>
                    <a:gd name="connsiteY4" fmla="*/ 0 h 223837"/>
                    <a:gd name="connsiteX5" fmla="*/ 292037 w 292036"/>
                    <a:gd name="connsiteY5" fmla="*/ 17336 h 223837"/>
                    <a:gd name="connsiteX6" fmla="*/ 85439 w 292036"/>
                    <a:gd name="connsiteY6" fmla="*/ 223838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2036" h="223837">
                      <a:moveTo>
                        <a:pt x="85439" y="223838"/>
                      </a:moveTo>
                      <a:lnTo>
                        <a:pt x="0" y="138398"/>
                      </a:lnTo>
                      <a:lnTo>
                        <a:pt x="17336" y="121158"/>
                      </a:lnTo>
                      <a:lnTo>
                        <a:pt x="85439" y="189262"/>
                      </a:lnTo>
                      <a:lnTo>
                        <a:pt x="274701" y="0"/>
                      </a:lnTo>
                      <a:lnTo>
                        <a:pt x="292037" y="17336"/>
                      </a:lnTo>
                      <a:lnTo>
                        <a:pt x="85439" y="223838"/>
                      </a:lnTo>
                      <a:close/>
                    </a:path>
                  </a:pathLst>
                </a:custGeom>
                <a:grpFill/>
                <a:ln w="0" cap="flat">
                  <a:noFill/>
                  <a:prstDash val="solid"/>
                  <a:miter/>
                </a:ln>
              </p:spPr>
              <p:txBody>
                <a:bodyPr rtlCol="0" anchor="ctr"/>
                <a:lstStyle/>
                <a:p>
                  <a:endParaRPr lang="ko-KR" altLang="en-US"/>
                </a:p>
              </p:txBody>
            </p:sp>
            <p:sp>
              <p:nvSpPr>
                <p:cNvPr id="97" name="자유형: 도형 96">
                  <a:extLst>
                    <a:ext uri="{FF2B5EF4-FFF2-40B4-BE49-F238E27FC236}">
                      <a16:creationId xmlns:a16="http://schemas.microsoft.com/office/drawing/2014/main" id="{EFB9D07C-43E3-5C0B-315C-9ED8B8CEE373}"/>
                    </a:ext>
                  </a:extLst>
                </p:cNvPr>
                <p:cNvSpPr/>
                <p:nvPr/>
              </p:nvSpPr>
              <p:spPr>
                <a:xfrm>
                  <a:off x="3326987" y="4810125"/>
                  <a:ext cx="318897" cy="250793"/>
                </a:xfrm>
                <a:custGeom>
                  <a:avLst/>
                  <a:gdLst>
                    <a:gd name="connsiteX0" fmla="*/ 98870 w 318897"/>
                    <a:gd name="connsiteY0" fmla="*/ 250793 h 250793"/>
                    <a:gd name="connsiteX1" fmla="*/ 0 w 318897"/>
                    <a:gd name="connsiteY1" fmla="*/ 151924 h 250793"/>
                    <a:gd name="connsiteX2" fmla="*/ 30766 w 318897"/>
                    <a:gd name="connsiteY2" fmla="*/ 121158 h 250793"/>
                    <a:gd name="connsiteX3" fmla="*/ 98870 w 318897"/>
                    <a:gd name="connsiteY3" fmla="*/ 189262 h 250793"/>
                    <a:gd name="connsiteX4" fmla="*/ 288131 w 318897"/>
                    <a:gd name="connsiteY4" fmla="*/ 0 h 250793"/>
                    <a:gd name="connsiteX5" fmla="*/ 318897 w 318897"/>
                    <a:gd name="connsiteY5" fmla="*/ 30766 h 250793"/>
                    <a:gd name="connsiteX6" fmla="*/ 98870 w 318897"/>
                    <a:gd name="connsiteY6" fmla="*/ 250793 h 250793"/>
                    <a:gd name="connsiteX7" fmla="*/ 26860 w 318897"/>
                    <a:gd name="connsiteY7" fmla="*/ 151924 h 250793"/>
                    <a:gd name="connsiteX8" fmla="*/ 98870 w 318897"/>
                    <a:gd name="connsiteY8" fmla="*/ 223933 h 250793"/>
                    <a:gd name="connsiteX9" fmla="*/ 291941 w 318897"/>
                    <a:gd name="connsiteY9" fmla="*/ 30766 h 250793"/>
                    <a:gd name="connsiteX10" fmla="*/ 288131 w 318897"/>
                    <a:gd name="connsiteY10" fmla="*/ 26956 h 250793"/>
                    <a:gd name="connsiteX11" fmla="*/ 98870 w 318897"/>
                    <a:gd name="connsiteY11" fmla="*/ 216218 h 250793"/>
                    <a:gd name="connsiteX12" fmla="*/ 30766 w 318897"/>
                    <a:gd name="connsiteY12" fmla="*/ 148114 h 250793"/>
                    <a:gd name="connsiteX13" fmla="*/ 26956 w 318897"/>
                    <a:gd name="connsiteY13" fmla="*/ 151924 h 250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8897" h="250793">
                      <a:moveTo>
                        <a:pt x="98870" y="250793"/>
                      </a:moveTo>
                      <a:lnTo>
                        <a:pt x="0" y="151924"/>
                      </a:lnTo>
                      <a:lnTo>
                        <a:pt x="30766" y="121158"/>
                      </a:lnTo>
                      <a:lnTo>
                        <a:pt x="98870" y="189262"/>
                      </a:lnTo>
                      <a:lnTo>
                        <a:pt x="288131" y="0"/>
                      </a:lnTo>
                      <a:lnTo>
                        <a:pt x="318897" y="30766"/>
                      </a:lnTo>
                      <a:lnTo>
                        <a:pt x="98870" y="250793"/>
                      </a:lnTo>
                      <a:close/>
                      <a:moveTo>
                        <a:pt x="26860" y="151924"/>
                      </a:moveTo>
                      <a:lnTo>
                        <a:pt x="98870" y="223933"/>
                      </a:lnTo>
                      <a:lnTo>
                        <a:pt x="291941" y="30766"/>
                      </a:lnTo>
                      <a:lnTo>
                        <a:pt x="288131" y="26956"/>
                      </a:lnTo>
                      <a:lnTo>
                        <a:pt x="98870" y="216218"/>
                      </a:lnTo>
                      <a:lnTo>
                        <a:pt x="30766" y="148114"/>
                      </a:lnTo>
                      <a:lnTo>
                        <a:pt x="26956" y="151924"/>
                      </a:lnTo>
                      <a:close/>
                    </a:path>
                  </a:pathLst>
                </a:custGeom>
                <a:grpFill/>
                <a:ln w="0" cap="flat">
                  <a:noFill/>
                  <a:prstDash val="solid"/>
                  <a:miter/>
                </a:ln>
              </p:spPr>
              <p:txBody>
                <a:bodyPr rtlCol="0" anchor="ctr"/>
                <a:lstStyle/>
                <a:p>
                  <a:endParaRPr lang="ko-KR" altLang="en-US"/>
                </a:p>
              </p:txBody>
            </p:sp>
          </p:grpSp>
        </p:grpSp>
      </p:grpSp>
      <p:cxnSp>
        <p:nvCxnSpPr>
          <p:cNvPr id="121" name="직선 연결선 120">
            <a:extLst>
              <a:ext uri="{FF2B5EF4-FFF2-40B4-BE49-F238E27FC236}">
                <a16:creationId xmlns:a16="http://schemas.microsoft.com/office/drawing/2014/main" id="{7C4E00E7-F632-6C04-D90A-462BC5B720DE}"/>
              </a:ext>
            </a:extLst>
          </p:cNvPr>
          <p:cNvCxnSpPr>
            <a:cxnSpLocks/>
          </p:cNvCxnSpPr>
          <p:nvPr/>
        </p:nvCxnSpPr>
        <p:spPr>
          <a:xfrm>
            <a:off x="3218639" y="3644378"/>
            <a:ext cx="479143" cy="0"/>
          </a:xfrm>
          <a:prstGeom prst="line">
            <a:avLst/>
          </a:prstGeom>
          <a:ln w="28575">
            <a:solidFill>
              <a:srgbClr val="00B0F0"/>
            </a:solidFill>
            <a:tailEnd type="arrow"/>
          </a:ln>
          <a:effectLst/>
        </p:spPr>
        <p:style>
          <a:lnRef idx="2">
            <a:schemeClr val="accent3"/>
          </a:lnRef>
          <a:fillRef idx="0">
            <a:schemeClr val="accent3"/>
          </a:fillRef>
          <a:effectRef idx="1">
            <a:schemeClr val="accent3"/>
          </a:effectRef>
          <a:fontRef idx="minor">
            <a:schemeClr val="tx1"/>
          </a:fontRef>
        </p:style>
      </p:cxnSp>
      <p:grpSp>
        <p:nvGrpSpPr>
          <p:cNvPr id="125" name="그룹 124">
            <a:extLst>
              <a:ext uri="{FF2B5EF4-FFF2-40B4-BE49-F238E27FC236}">
                <a16:creationId xmlns:a16="http://schemas.microsoft.com/office/drawing/2014/main" id="{CB1AD976-21BE-69C3-A8E6-276683E1D59A}"/>
              </a:ext>
            </a:extLst>
          </p:cNvPr>
          <p:cNvGrpSpPr/>
          <p:nvPr/>
        </p:nvGrpSpPr>
        <p:grpSpPr>
          <a:xfrm>
            <a:off x="344007" y="1610435"/>
            <a:ext cx="1392071" cy="764274"/>
            <a:chOff x="644033" y="1678675"/>
            <a:chExt cx="1392071" cy="764274"/>
          </a:xfrm>
        </p:grpSpPr>
        <p:sp>
          <p:nvSpPr>
            <p:cNvPr id="139" name="사각형: 둥근 모서리 138">
              <a:extLst>
                <a:ext uri="{FF2B5EF4-FFF2-40B4-BE49-F238E27FC236}">
                  <a16:creationId xmlns:a16="http://schemas.microsoft.com/office/drawing/2014/main" id="{1C610689-5A6C-A013-2D8C-035D830E44EE}"/>
                </a:ext>
              </a:extLst>
            </p:cNvPr>
            <p:cNvSpPr/>
            <p:nvPr/>
          </p:nvSpPr>
          <p:spPr>
            <a:xfrm>
              <a:off x="644033" y="1678675"/>
              <a:ext cx="1392071" cy="764274"/>
            </a:xfrm>
            <a:prstGeom prst="roundRect">
              <a:avLst>
                <a:gd name="adj" fmla="val 10425"/>
              </a:avLst>
            </a:prstGeom>
            <a:solidFill>
              <a:srgbClr val="C7A1F8"/>
            </a:solidFill>
            <a:ln w="12700">
              <a:solidFill>
                <a:srgbClr val="684EA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100" dirty="0">
                <a:solidFill>
                  <a:schemeClr val="accent3"/>
                </a:solidFill>
                <a:latin typeface="KoPub돋움체 Medium" panose="02020603020101020101" pitchFamily="18" charset="-127"/>
                <a:ea typeface="KoPub돋움체 Medium" panose="02020603020101020101" pitchFamily="18" charset="-127"/>
              </a:endParaRPr>
            </a:p>
          </p:txBody>
        </p:sp>
        <p:sp>
          <p:nvSpPr>
            <p:cNvPr id="140" name="TextBox 139">
              <a:extLst>
                <a:ext uri="{FF2B5EF4-FFF2-40B4-BE49-F238E27FC236}">
                  <a16:creationId xmlns:a16="http://schemas.microsoft.com/office/drawing/2014/main" id="{AB72DE34-A45F-75C2-E7FA-549B439B35D9}"/>
                </a:ext>
              </a:extLst>
            </p:cNvPr>
            <p:cNvSpPr txBox="1"/>
            <p:nvPr/>
          </p:nvSpPr>
          <p:spPr>
            <a:xfrm>
              <a:off x="644033" y="1793410"/>
              <a:ext cx="1392071" cy="553998"/>
            </a:xfrm>
            <a:prstGeom prst="rect">
              <a:avLst/>
            </a:prstGeom>
            <a:noFill/>
          </p:spPr>
          <p:txBody>
            <a:bodyPr wrap="square">
              <a:spAutoFit/>
            </a:bodyPr>
            <a:lstStyle/>
            <a:p>
              <a:pPr marL="0" marR="0" lvl="0" indent="0" algn="ctr" defTabSz="914400" rtl="0" eaLnBrk="1" fontAlgn="auto" latinLnBrk="0" hangingPunct="1">
                <a:spcAft>
                  <a:spcPts val="0"/>
                </a:spcAft>
                <a:buClrTx/>
                <a:buSzTx/>
                <a:buFontTx/>
                <a:buNone/>
                <a:tabLst/>
                <a:defRPr/>
              </a:pPr>
              <a:r>
                <a:rPr kumimoji="0" lang="ko-KR" altLang="en-US" sz="1000" b="1" i="0" u="none" strike="noStrike" kern="1200" cap="none" spc="0" normalizeH="0" baseline="0" noProof="0" dirty="0">
                  <a:ln>
                    <a:solidFill>
                      <a:srgbClr val="FFFFFF">
                        <a:lumMod val="85000"/>
                        <a:alpha val="0"/>
                      </a:srgbClr>
                    </a:solidFill>
                  </a:ln>
                  <a:solidFill>
                    <a:srgbClr val="7040B6"/>
                  </a:solidFill>
                  <a:effectLst/>
                  <a:uLnTx/>
                  <a:uFillTx/>
                  <a:latin typeface="KoPub돋움체 Medium"/>
                  <a:ea typeface="KoPub돋움체 Medium"/>
                  <a:cs typeface="+mn-cs"/>
                </a:rPr>
                <a:t>글로벌 긴축 본격화로</a:t>
              </a:r>
              <a:r>
                <a:rPr kumimoji="0" lang="en-US" altLang="ko-KR" sz="1000" b="1" i="0" u="none" strike="noStrike" kern="1200" cap="none" spc="0" normalizeH="0" baseline="0" noProof="0" dirty="0">
                  <a:ln>
                    <a:solidFill>
                      <a:srgbClr val="FFFFFF">
                        <a:lumMod val="85000"/>
                        <a:alpha val="0"/>
                      </a:srgbClr>
                    </a:solidFill>
                  </a:ln>
                  <a:solidFill>
                    <a:srgbClr val="7040B6"/>
                  </a:solidFill>
                  <a:effectLst/>
                  <a:uLnTx/>
                  <a:uFillTx/>
                  <a:latin typeface="KoPub돋움체 Medium"/>
                  <a:ea typeface="KoPub돋움체 Medium"/>
                  <a:cs typeface="+mn-cs"/>
                </a:rPr>
                <a:t> </a:t>
              </a:r>
              <a:r>
                <a:rPr kumimoji="0" lang="ko-KR" altLang="en-US" sz="1000" b="1" i="0" u="none" strike="noStrike" kern="1200" cap="none" spc="0" normalizeH="0" baseline="0" noProof="0" dirty="0">
                  <a:ln>
                    <a:solidFill>
                      <a:srgbClr val="FFFFFF">
                        <a:lumMod val="85000"/>
                        <a:alpha val="0"/>
                      </a:srgbClr>
                    </a:solidFill>
                  </a:ln>
                  <a:solidFill>
                    <a:srgbClr val="7040B6"/>
                  </a:solidFill>
                  <a:effectLst/>
                  <a:uLnTx/>
                  <a:uFillTx/>
                  <a:latin typeface="KoPub돋움체 Medium"/>
                  <a:ea typeface="KoPub돋움체 Medium"/>
                  <a:cs typeface="+mn-cs"/>
                </a:rPr>
                <a:t>자본시장 내 투자</a:t>
              </a:r>
              <a:r>
                <a:rPr kumimoji="0" lang="en-US" altLang="ko-KR" sz="1000" b="1" i="0" u="none" strike="noStrike" kern="1200" cap="none" spc="0" normalizeH="0" baseline="0" noProof="0" dirty="0">
                  <a:ln>
                    <a:solidFill>
                      <a:srgbClr val="FFFFFF">
                        <a:lumMod val="85000"/>
                        <a:alpha val="0"/>
                      </a:srgbClr>
                    </a:solidFill>
                  </a:ln>
                  <a:solidFill>
                    <a:srgbClr val="7040B6"/>
                  </a:solidFill>
                  <a:effectLst/>
                  <a:uLnTx/>
                  <a:uFillTx/>
                  <a:latin typeface="KoPub돋움체 Medium"/>
                  <a:ea typeface="KoPub돋움체 Medium"/>
                  <a:cs typeface="+mn-cs"/>
                </a:rPr>
                <a:t>·</a:t>
              </a:r>
              <a:r>
                <a:rPr kumimoji="0" lang="ko-KR" altLang="en-US" sz="1000" b="1" i="0" u="none" strike="noStrike" kern="1200" cap="none" spc="0" normalizeH="0" baseline="0" noProof="0" dirty="0">
                  <a:ln>
                    <a:solidFill>
                      <a:srgbClr val="FFFFFF">
                        <a:lumMod val="85000"/>
                        <a:alpha val="0"/>
                      </a:srgbClr>
                    </a:solidFill>
                  </a:ln>
                  <a:solidFill>
                    <a:srgbClr val="7040B6"/>
                  </a:solidFill>
                  <a:effectLst/>
                  <a:uLnTx/>
                  <a:uFillTx/>
                  <a:latin typeface="KoPub돋움체 Medium"/>
                  <a:ea typeface="KoPub돋움체 Medium"/>
                  <a:cs typeface="+mn-cs"/>
                </a:rPr>
                <a:t>회수 위축</a:t>
              </a:r>
            </a:p>
          </p:txBody>
        </p:sp>
      </p:grpSp>
      <p:grpSp>
        <p:nvGrpSpPr>
          <p:cNvPr id="130" name="그룹 129">
            <a:extLst>
              <a:ext uri="{FF2B5EF4-FFF2-40B4-BE49-F238E27FC236}">
                <a16:creationId xmlns:a16="http://schemas.microsoft.com/office/drawing/2014/main" id="{0D6E234F-8F2C-2F8C-3AA1-9B1399E605CD}"/>
              </a:ext>
            </a:extLst>
          </p:cNvPr>
          <p:cNvGrpSpPr/>
          <p:nvPr/>
        </p:nvGrpSpPr>
        <p:grpSpPr>
          <a:xfrm>
            <a:off x="1940795" y="1610435"/>
            <a:ext cx="1392071" cy="764274"/>
            <a:chOff x="644033" y="1678675"/>
            <a:chExt cx="1392071" cy="764274"/>
          </a:xfrm>
        </p:grpSpPr>
        <p:sp>
          <p:nvSpPr>
            <p:cNvPr id="137" name="사각형: 둥근 모서리 136">
              <a:extLst>
                <a:ext uri="{FF2B5EF4-FFF2-40B4-BE49-F238E27FC236}">
                  <a16:creationId xmlns:a16="http://schemas.microsoft.com/office/drawing/2014/main" id="{F0D03B49-D119-9A5B-7A55-E716FE8B8247}"/>
                </a:ext>
              </a:extLst>
            </p:cNvPr>
            <p:cNvSpPr/>
            <p:nvPr/>
          </p:nvSpPr>
          <p:spPr>
            <a:xfrm>
              <a:off x="644033" y="1678675"/>
              <a:ext cx="1392071" cy="764274"/>
            </a:xfrm>
            <a:prstGeom prst="roundRect">
              <a:avLst>
                <a:gd name="adj" fmla="val 9384"/>
              </a:avLst>
            </a:prstGeom>
            <a:solidFill>
              <a:srgbClr val="C7A1F8"/>
            </a:solidFill>
            <a:ln w="12700">
              <a:solidFill>
                <a:srgbClr val="684EA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100" dirty="0">
                <a:solidFill>
                  <a:schemeClr val="accent3"/>
                </a:solidFill>
                <a:latin typeface="KoPub돋움체 Medium" panose="02020603020101020101" pitchFamily="18" charset="-127"/>
                <a:ea typeface="KoPub돋움체 Medium" panose="02020603020101020101" pitchFamily="18" charset="-127"/>
              </a:endParaRPr>
            </a:p>
          </p:txBody>
        </p:sp>
        <p:sp>
          <p:nvSpPr>
            <p:cNvPr id="138" name="TextBox 137">
              <a:extLst>
                <a:ext uri="{FF2B5EF4-FFF2-40B4-BE49-F238E27FC236}">
                  <a16:creationId xmlns:a16="http://schemas.microsoft.com/office/drawing/2014/main" id="{916DA258-32DA-5ADD-5DDC-71105F8938F5}"/>
                </a:ext>
              </a:extLst>
            </p:cNvPr>
            <p:cNvSpPr txBox="1"/>
            <p:nvPr/>
          </p:nvSpPr>
          <p:spPr>
            <a:xfrm>
              <a:off x="644033" y="1793410"/>
              <a:ext cx="1392071" cy="553998"/>
            </a:xfrm>
            <a:prstGeom prst="rect">
              <a:avLst/>
            </a:prstGeom>
            <a:noFill/>
          </p:spPr>
          <p:txBody>
            <a:bodyPr wrap="square">
              <a:spAutoFit/>
            </a:bodyPr>
            <a:lstStyle/>
            <a:p>
              <a:pPr marL="0" marR="0" lvl="0" indent="0" algn="ctr" defTabSz="914400" rtl="0" eaLnBrk="1" fontAlgn="auto" latinLnBrk="0" hangingPunct="1">
                <a:spcAft>
                  <a:spcPts val="0"/>
                </a:spcAft>
                <a:buClrTx/>
                <a:buSzTx/>
                <a:buFontTx/>
                <a:buNone/>
                <a:tabLst/>
                <a:defRPr/>
              </a:pPr>
              <a:r>
                <a:rPr kumimoji="0" lang="ko-KR" altLang="en-US" sz="1000" b="1" i="0" u="none" strike="noStrike" kern="1200" cap="none" spc="0" normalizeH="0" baseline="0" noProof="0" dirty="0">
                  <a:ln>
                    <a:solidFill>
                      <a:srgbClr val="FFFFFF">
                        <a:lumMod val="85000"/>
                        <a:alpha val="0"/>
                      </a:srgbClr>
                    </a:solidFill>
                  </a:ln>
                  <a:solidFill>
                    <a:srgbClr val="7040B6"/>
                  </a:solidFill>
                  <a:effectLst/>
                  <a:uLnTx/>
                  <a:uFillTx/>
                  <a:latin typeface="KoPub돋움체 Medium"/>
                  <a:ea typeface="KoPub돋움체 Medium"/>
                  <a:cs typeface="+mn-cs"/>
                </a:rPr>
                <a:t>투자</a:t>
              </a:r>
              <a:r>
                <a:rPr kumimoji="0" lang="en-US" altLang="ko-KR" sz="1000" b="1" i="0" u="none" strike="noStrike" kern="1200" cap="none" spc="0" normalizeH="0" baseline="0" noProof="0" dirty="0">
                  <a:ln>
                    <a:solidFill>
                      <a:srgbClr val="FFFFFF">
                        <a:lumMod val="85000"/>
                        <a:alpha val="0"/>
                      </a:srgbClr>
                    </a:solidFill>
                  </a:ln>
                  <a:solidFill>
                    <a:srgbClr val="7040B6"/>
                  </a:solidFill>
                  <a:effectLst/>
                  <a:uLnTx/>
                  <a:uFillTx/>
                  <a:latin typeface="KoPub돋움체 Medium"/>
                  <a:ea typeface="KoPub돋움체 Medium"/>
                  <a:cs typeface="+mn-cs"/>
                </a:rPr>
                <a:t>·</a:t>
              </a:r>
              <a:r>
                <a:rPr kumimoji="0" lang="ko-KR" altLang="en-US" sz="1000" b="1" i="0" u="none" strike="noStrike" kern="1200" cap="none" spc="0" normalizeH="0" baseline="0" noProof="0" dirty="0">
                  <a:ln>
                    <a:solidFill>
                      <a:srgbClr val="FFFFFF">
                        <a:lumMod val="85000"/>
                        <a:alpha val="0"/>
                      </a:srgbClr>
                    </a:solidFill>
                  </a:ln>
                  <a:solidFill>
                    <a:srgbClr val="7040B6"/>
                  </a:solidFill>
                  <a:effectLst/>
                  <a:uLnTx/>
                  <a:uFillTx/>
                  <a:latin typeface="KoPub돋움체 Medium"/>
                  <a:ea typeface="KoPub돋움체 Medium"/>
                  <a:cs typeface="+mn-cs"/>
                </a:rPr>
                <a:t>회수시장 위축으로 유동성 확보</a:t>
              </a:r>
              <a:r>
                <a:rPr kumimoji="0" lang="en-US" altLang="ko-KR" sz="1000" b="1" i="0" u="none" strike="noStrike" kern="1200" cap="none" spc="0" normalizeH="0" baseline="0" noProof="0" dirty="0">
                  <a:ln>
                    <a:solidFill>
                      <a:srgbClr val="FFFFFF">
                        <a:lumMod val="85000"/>
                        <a:alpha val="0"/>
                      </a:srgbClr>
                    </a:solidFill>
                  </a:ln>
                  <a:solidFill>
                    <a:srgbClr val="7040B6"/>
                  </a:solidFill>
                  <a:effectLst/>
                  <a:uLnTx/>
                  <a:uFillTx/>
                  <a:latin typeface="KoPub돋움체 Medium"/>
                  <a:ea typeface="KoPub돋움체 Medium"/>
                  <a:cs typeface="+mn-cs"/>
                </a:rPr>
                <a:t>· </a:t>
              </a:r>
              <a:r>
                <a:rPr kumimoji="0" lang="ko-KR" altLang="en-US" sz="1000" b="1" i="0" u="none" strike="noStrike" kern="1200" cap="none" spc="0" normalizeH="0" baseline="0" noProof="0" dirty="0">
                  <a:ln>
                    <a:solidFill>
                      <a:srgbClr val="FFFFFF">
                        <a:lumMod val="85000"/>
                        <a:alpha val="0"/>
                      </a:srgbClr>
                    </a:solidFill>
                  </a:ln>
                  <a:solidFill>
                    <a:srgbClr val="7040B6"/>
                  </a:solidFill>
                  <a:effectLst/>
                  <a:uLnTx/>
                  <a:uFillTx/>
                  <a:latin typeface="KoPub돋움체 Medium"/>
                  <a:ea typeface="KoPub돋움체 Medium"/>
                  <a:cs typeface="+mn-cs"/>
                </a:rPr>
                <a:t>차익실현 유예 필요성</a:t>
              </a:r>
            </a:p>
          </p:txBody>
        </p:sp>
      </p:grpSp>
      <p:grpSp>
        <p:nvGrpSpPr>
          <p:cNvPr id="131" name="그룹 130">
            <a:extLst>
              <a:ext uri="{FF2B5EF4-FFF2-40B4-BE49-F238E27FC236}">
                <a16:creationId xmlns:a16="http://schemas.microsoft.com/office/drawing/2014/main" id="{6D660F11-3CA4-E9FC-A59F-3DA87CD7A0AC}"/>
              </a:ext>
            </a:extLst>
          </p:cNvPr>
          <p:cNvGrpSpPr/>
          <p:nvPr/>
        </p:nvGrpSpPr>
        <p:grpSpPr>
          <a:xfrm>
            <a:off x="3537583" y="1610435"/>
            <a:ext cx="1392071" cy="764274"/>
            <a:chOff x="644033" y="1678675"/>
            <a:chExt cx="1392071" cy="764274"/>
          </a:xfrm>
        </p:grpSpPr>
        <p:sp>
          <p:nvSpPr>
            <p:cNvPr id="135" name="사각형: 둥근 모서리 134">
              <a:extLst>
                <a:ext uri="{FF2B5EF4-FFF2-40B4-BE49-F238E27FC236}">
                  <a16:creationId xmlns:a16="http://schemas.microsoft.com/office/drawing/2014/main" id="{45FCEE71-ADCF-C469-6FA8-407D96A9FEB1}"/>
                </a:ext>
              </a:extLst>
            </p:cNvPr>
            <p:cNvSpPr/>
            <p:nvPr/>
          </p:nvSpPr>
          <p:spPr>
            <a:xfrm>
              <a:off x="644033" y="1678675"/>
              <a:ext cx="1392071" cy="764274"/>
            </a:xfrm>
            <a:prstGeom prst="roundRect">
              <a:avLst>
                <a:gd name="adj" fmla="val 9384"/>
              </a:avLst>
            </a:prstGeom>
            <a:solidFill>
              <a:srgbClr val="C7A1F8"/>
            </a:solidFill>
            <a:ln w="12700">
              <a:solidFill>
                <a:srgbClr val="684EA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100" dirty="0">
                <a:solidFill>
                  <a:schemeClr val="accent3"/>
                </a:solidFill>
                <a:latin typeface="KoPub돋움체 Medium" panose="02020603020101020101" pitchFamily="18" charset="-127"/>
                <a:ea typeface="KoPub돋움체 Medium" panose="02020603020101020101" pitchFamily="18" charset="-127"/>
              </a:endParaRPr>
            </a:p>
          </p:txBody>
        </p:sp>
        <p:sp>
          <p:nvSpPr>
            <p:cNvPr id="136" name="TextBox 135">
              <a:extLst>
                <a:ext uri="{FF2B5EF4-FFF2-40B4-BE49-F238E27FC236}">
                  <a16:creationId xmlns:a16="http://schemas.microsoft.com/office/drawing/2014/main" id="{E6B83994-B323-3B63-5E97-7706D401530E}"/>
                </a:ext>
              </a:extLst>
            </p:cNvPr>
            <p:cNvSpPr txBox="1"/>
            <p:nvPr/>
          </p:nvSpPr>
          <p:spPr>
            <a:xfrm>
              <a:off x="644033" y="1793410"/>
              <a:ext cx="1392071" cy="553998"/>
            </a:xfrm>
            <a:prstGeom prst="rect">
              <a:avLst/>
            </a:prstGeom>
            <a:noFill/>
          </p:spPr>
          <p:txBody>
            <a:bodyPr wrap="square">
              <a:spAutoFit/>
            </a:bodyPr>
            <a:lstStyle/>
            <a:p>
              <a:pPr marL="0" marR="0" lvl="0" indent="0" algn="ctr" defTabSz="914400" rtl="0" eaLnBrk="1" fontAlgn="auto" latinLnBrk="0" hangingPunct="1">
                <a:spcAft>
                  <a:spcPts val="0"/>
                </a:spcAft>
                <a:buClrTx/>
                <a:buSzTx/>
                <a:buFontTx/>
                <a:buNone/>
                <a:tabLst/>
                <a:defRPr/>
              </a:pPr>
              <a:r>
                <a:rPr kumimoji="0" lang="ko-KR" altLang="en-US" sz="1000" b="1" i="0" u="none" strike="noStrike" kern="1200" cap="none" spc="0" normalizeH="0" baseline="0" noProof="0" dirty="0">
                  <a:ln>
                    <a:solidFill>
                      <a:srgbClr val="FFFFFF">
                        <a:lumMod val="85000"/>
                        <a:alpha val="0"/>
                      </a:srgbClr>
                    </a:solidFill>
                  </a:ln>
                  <a:solidFill>
                    <a:srgbClr val="7040B6"/>
                  </a:solidFill>
                  <a:effectLst/>
                  <a:uLnTx/>
                  <a:uFillTx/>
                  <a:latin typeface="KoPub돋움체 Medium"/>
                  <a:ea typeface="KoPub돋움체 Medium"/>
                  <a:cs typeface="+mn-cs"/>
                </a:rPr>
                <a:t>안전하고 검증된 자산</a:t>
              </a:r>
              <a:r>
                <a:rPr kumimoji="0" lang="en-US" altLang="ko-KR" sz="1000" b="1" i="0" u="none" strike="noStrike" kern="1200" cap="none" spc="0" normalizeH="0" baseline="0" noProof="0" dirty="0">
                  <a:ln>
                    <a:solidFill>
                      <a:srgbClr val="FFFFFF">
                        <a:lumMod val="85000"/>
                        <a:alpha val="0"/>
                      </a:srgbClr>
                    </a:solidFill>
                  </a:ln>
                  <a:solidFill>
                    <a:srgbClr val="7040B6"/>
                  </a:solidFill>
                  <a:effectLst/>
                  <a:uLnTx/>
                  <a:uFillTx/>
                  <a:latin typeface="KoPub돋움체 Medium"/>
                  <a:ea typeface="KoPub돋움체 Medium"/>
                  <a:cs typeface="+mn-cs"/>
                </a:rPr>
                <a:t>(</a:t>
              </a:r>
              <a:r>
                <a:rPr kumimoji="0" lang="ko-KR" altLang="en-US" sz="1000" b="1" i="0" u="none" strike="noStrike" kern="1200" cap="none" spc="0" normalizeH="0" baseline="0" noProof="0" dirty="0">
                  <a:ln>
                    <a:solidFill>
                      <a:srgbClr val="FFFFFF">
                        <a:lumMod val="85000"/>
                        <a:alpha val="0"/>
                      </a:srgbClr>
                    </a:solidFill>
                  </a:ln>
                  <a:solidFill>
                    <a:srgbClr val="7040B6"/>
                  </a:solidFill>
                  <a:effectLst/>
                  <a:uLnTx/>
                  <a:uFillTx/>
                  <a:latin typeface="KoPub돋움체 Medium"/>
                  <a:ea typeface="KoPub돋움체 Medium"/>
                  <a:cs typeface="+mn-cs"/>
                </a:rPr>
                <a:t>기업</a:t>
              </a:r>
              <a:r>
                <a:rPr kumimoji="0" lang="en-US" altLang="ko-KR" sz="1000" b="1" i="0" u="none" strike="noStrike" kern="1200" cap="none" spc="0" normalizeH="0" baseline="0" noProof="0" dirty="0">
                  <a:ln>
                    <a:solidFill>
                      <a:srgbClr val="FFFFFF">
                        <a:lumMod val="85000"/>
                        <a:alpha val="0"/>
                      </a:srgbClr>
                    </a:solidFill>
                  </a:ln>
                  <a:solidFill>
                    <a:srgbClr val="7040B6"/>
                  </a:solidFill>
                  <a:effectLst/>
                  <a:uLnTx/>
                  <a:uFillTx/>
                  <a:latin typeface="KoPub돋움체 Medium"/>
                  <a:ea typeface="KoPub돋움체 Medium"/>
                  <a:cs typeface="+mn-cs"/>
                </a:rPr>
                <a:t>)</a:t>
              </a:r>
              <a:r>
                <a:rPr kumimoji="0" lang="ko-KR" altLang="en-US" sz="1000" b="1" i="0" u="none" strike="noStrike" kern="1200" cap="none" spc="0" normalizeH="0" baseline="0" noProof="0" dirty="0">
                  <a:ln>
                    <a:solidFill>
                      <a:srgbClr val="FFFFFF">
                        <a:lumMod val="85000"/>
                        <a:alpha val="0"/>
                      </a:srgbClr>
                    </a:solidFill>
                  </a:ln>
                  <a:solidFill>
                    <a:srgbClr val="7040B6"/>
                  </a:solidFill>
                  <a:effectLst/>
                  <a:uLnTx/>
                  <a:uFillTx/>
                  <a:latin typeface="KoPub돋움체 Medium"/>
                  <a:ea typeface="KoPub돋움체 Medium"/>
                  <a:cs typeface="+mn-cs"/>
                </a:rPr>
                <a:t>에 대한 재투자 수요 증가</a:t>
              </a:r>
            </a:p>
          </p:txBody>
        </p:sp>
      </p:grpSp>
      <p:grpSp>
        <p:nvGrpSpPr>
          <p:cNvPr id="132" name="그룹 131">
            <a:extLst>
              <a:ext uri="{FF2B5EF4-FFF2-40B4-BE49-F238E27FC236}">
                <a16:creationId xmlns:a16="http://schemas.microsoft.com/office/drawing/2014/main" id="{C06C41C7-2DA6-9A46-D9A0-945BD6BE6431}"/>
              </a:ext>
            </a:extLst>
          </p:cNvPr>
          <p:cNvGrpSpPr/>
          <p:nvPr/>
        </p:nvGrpSpPr>
        <p:grpSpPr>
          <a:xfrm>
            <a:off x="5134371" y="1610435"/>
            <a:ext cx="1392071" cy="764274"/>
            <a:chOff x="644033" y="1678675"/>
            <a:chExt cx="1392071" cy="764274"/>
          </a:xfrm>
        </p:grpSpPr>
        <p:sp>
          <p:nvSpPr>
            <p:cNvPr id="133" name="사각형: 둥근 모서리 132">
              <a:extLst>
                <a:ext uri="{FF2B5EF4-FFF2-40B4-BE49-F238E27FC236}">
                  <a16:creationId xmlns:a16="http://schemas.microsoft.com/office/drawing/2014/main" id="{0A0D3340-7DF0-1A78-EEF3-06EA115B0DFB}"/>
                </a:ext>
              </a:extLst>
            </p:cNvPr>
            <p:cNvSpPr/>
            <p:nvPr/>
          </p:nvSpPr>
          <p:spPr>
            <a:xfrm>
              <a:off x="644033" y="1678675"/>
              <a:ext cx="1392071" cy="764274"/>
            </a:xfrm>
            <a:prstGeom prst="roundRect">
              <a:avLst>
                <a:gd name="adj" fmla="val 11465"/>
              </a:avLst>
            </a:prstGeom>
            <a:solidFill>
              <a:srgbClr val="C7A1F8"/>
            </a:solidFill>
            <a:ln w="12700">
              <a:solidFill>
                <a:srgbClr val="684EA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100" dirty="0">
                <a:solidFill>
                  <a:schemeClr val="accent3"/>
                </a:solidFill>
                <a:latin typeface="KoPub돋움체 Medium" panose="02020603020101020101" pitchFamily="18" charset="-127"/>
                <a:ea typeface="KoPub돋움체 Medium" panose="02020603020101020101" pitchFamily="18" charset="-127"/>
              </a:endParaRPr>
            </a:p>
          </p:txBody>
        </p:sp>
        <p:sp>
          <p:nvSpPr>
            <p:cNvPr id="134" name="TextBox 133">
              <a:extLst>
                <a:ext uri="{FF2B5EF4-FFF2-40B4-BE49-F238E27FC236}">
                  <a16:creationId xmlns:a16="http://schemas.microsoft.com/office/drawing/2014/main" id="{3E861361-6CAD-96CB-5F92-969A78E2B580}"/>
                </a:ext>
              </a:extLst>
            </p:cNvPr>
            <p:cNvSpPr txBox="1"/>
            <p:nvPr/>
          </p:nvSpPr>
          <p:spPr>
            <a:xfrm>
              <a:off x="644033" y="1793410"/>
              <a:ext cx="1392071" cy="553998"/>
            </a:xfrm>
            <a:prstGeom prst="rect">
              <a:avLst/>
            </a:prstGeom>
            <a:noFill/>
          </p:spPr>
          <p:txBody>
            <a:bodyPr wrap="square">
              <a:spAutoFit/>
            </a:bodyPr>
            <a:lstStyle/>
            <a:p>
              <a:pPr marL="0" marR="0" lvl="0" indent="0" algn="ctr" defTabSz="914400" rtl="0" eaLnBrk="1" fontAlgn="auto" latinLnBrk="0" hangingPunct="1">
                <a:spcAft>
                  <a:spcPts val="0"/>
                </a:spcAft>
                <a:buClrTx/>
                <a:buSzTx/>
                <a:buFontTx/>
                <a:buNone/>
                <a:tabLst/>
                <a:defRPr/>
              </a:pPr>
              <a:r>
                <a:rPr kumimoji="0" lang="ko-KR" altLang="en-US" sz="1000" b="1" i="0" u="none" strike="noStrike" kern="1200" cap="none" spc="0" normalizeH="0" baseline="0" noProof="0" dirty="0">
                  <a:ln>
                    <a:solidFill>
                      <a:srgbClr val="FFFFFF">
                        <a:lumMod val="85000"/>
                        <a:alpha val="0"/>
                      </a:srgbClr>
                    </a:solidFill>
                  </a:ln>
                  <a:solidFill>
                    <a:srgbClr val="7040B6"/>
                  </a:solidFill>
                  <a:effectLst/>
                  <a:uLnTx/>
                  <a:uFillTx/>
                  <a:latin typeface="KoPub돋움체 Medium"/>
                  <a:ea typeface="KoPub돋움체 Medium"/>
                  <a:cs typeface="+mn-cs"/>
                </a:rPr>
                <a:t>세컨더리 펀드에 대한 업계 인식 및 역할의 변화</a:t>
              </a:r>
            </a:p>
          </p:txBody>
        </p:sp>
      </p:grpSp>
      <p:sp>
        <p:nvSpPr>
          <p:cNvPr id="142" name="사각형: 둥근 모서리 141">
            <a:extLst>
              <a:ext uri="{FF2B5EF4-FFF2-40B4-BE49-F238E27FC236}">
                <a16:creationId xmlns:a16="http://schemas.microsoft.com/office/drawing/2014/main" id="{9F10847C-0F4C-810A-F3DD-20E2E0463811}"/>
              </a:ext>
            </a:extLst>
          </p:cNvPr>
          <p:cNvSpPr/>
          <p:nvPr/>
        </p:nvSpPr>
        <p:spPr>
          <a:xfrm>
            <a:off x="4186560" y="7670857"/>
            <a:ext cx="2334890" cy="1317775"/>
          </a:xfrm>
          <a:prstGeom prst="roundRect">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72000" tIns="144000" rIns="72000" rtlCol="0" anchor="t"/>
          <a:lstStyle/>
          <a:p>
            <a:pPr>
              <a:lnSpc>
                <a:spcPct val="120000"/>
              </a:lnSpc>
              <a:spcAft>
                <a:spcPts val="300"/>
              </a:spcAft>
            </a:pPr>
            <a:endParaRPr lang="en-US" altLang="ko-KR" sz="900" b="1" dirty="0">
              <a:ln>
                <a:solidFill>
                  <a:schemeClr val="accent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p:txBody>
      </p:sp>
      <p:pic>
        <p:nvPicPr>
          <p:cNvPr id="149" name="그림 148">
            <a:extLst>
              <a:ext uri="{FF2B5EF4-FFF2-40B4-BE49-F238E27FC236}">
                <a16:creationId xmlns:a16="http://schemas.microsoft.com/office/drawing/2014/main" id="{AC68A911-4F95-9BE0-CB1F-5C4F7AEEE9C4}"/>
              </a:ext>
            </a:extLst>
          </p:cNvPr>
          <p:cNvPicPr>
            <a:picLocks noChangeAspect="1"/>
          </p:cNvPicPr>
          <p:nvPr/>
        </p:nvPicPr>
        <p:blipFill>
          <a:blip r:embed="rId6"/>
          <a:stretch>
            <a:fillRect/>
          </a:stretch>
        </p:blipFill>
        <p:spPr>
          <a:xfrm>
            <a:off x="333375" y="9504333"/>
            <a:ext cx="739950" cy="171849"/>
          </a:xfrm>
          <a:prstGeom prst="rect">
            <a:avLst/>
          </a:prstGeom>
        </p:spPr>
      </p:pic>
      <p:sp>
        <p:nvSpPr>
          <p:cNvPr id="150" name="TextBox 149">
            <a:extLst>
              <a:ext uri="{FF2B5EF4-FFF2-40B4-BE49-F238E27FC236}">
                <a16:creationId xmlns:a16="http://schemas.microsoft.com/office/drawing/2014/main" id="{9CC04525-226A-9A9E-C08B-D102B045D111}"/>
              </a:ext>
              <a:ext uri="{C183D7F6-B498-43B3-948B-1728B52AA6E4}">
                <adec:decorative xmlns:adec="http://schemas.microsoft.com/office/drawing/2017/decorative" val="1"/>
              </a:ext>
            </a:extLst>
          </p:cNvPr>
          <p:cNvSpPr txBox="1"/>
          <p:nvPr/>
        </p:nvSpPr>
        <p:spPr>
          <a:xfrm>
            <a:off x="1299516" y="9496785"/>
            <a:ext cx="4851406" cy="18466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sz="600">
                <a:solidFill>
                  <a:schemeClr val="bg1">
                    <a:lumMod val="65000"/>
                  </a:schemeClr>
                </a:solidFill>
              </a:defRPr>
            </a:lvl1pPr>
          </a:lstStyle>
          <a:p>
            <a:r>
              <a:rPr lang="en-US" dirty="0">
                <a:ln>
                  <a:solidFill>
                    <a:schemeClr val="tx2">
                      <a:alpha val="0"/>
                    </a:schemeClr>
                  </a:solidFill>
                </a:ln>
                <a:solidFill>
                  <a:srgbClr val="A297AF"/>
                </a:solidFill>
                <a:latin typeface="Arial"/>
              </a:rPr>
              <a:t>© 2023 KPMG </a:t>
            </a:r>
            <a:r>
              <a:rPr lang="en-US" dirty="0" err="1">
                <a:ln>
                  <a:solidFill>
                    <a:schemeClr val="tx2">
                      <a:alpha val="0"/>
                    </a:schemeClr>
                  </a:solidFill>
                </a:ln>
                <a:solidFill>
                  <a:srgbClr val="A297AF"/>
                </a:solidFill>
                <a:latin typeface="Arial"/>
              </a:rPr>
              <a:t>Samjong</a:t>
            </a:r>
            <a:r>
              <a:rPr lang="en-US" dirty="0">
                <a:ln>
                  <a:solidFill>
                    <a:schemeClr val="tx2">
                      <a:alpha val="0"/>
                    </a:schemeClr>
                  </a:solidFill>
                </a:ln>
                <a:solidFill>
                  <a:srgbClr val="A297AF"/>
                </a:solidFill>
                <a:latin typeface="Arial"/>
              </a:rPr>
              <a:t> Accounting Corp., a Korea Limited Liability Company and a member firm of the KPMG global organization of independent member firms affiliated with KPMG International Limited, a private English company limited by guarantee. All rights reserved.</a:t>
            </a:r>
          </a:p>
        </p:txBody>
      </p:sp>
      <p:grpSp>
        <p:nvGrpSpPr>
          <p:cNvPr id="77" name="그룹 76">
            <a:extLst>
              <a:ext uri="{FF2B5EF4-FFF2-40B4-BE49-F238E27FC236}">
                <a16:creationId xmlns:a16="http://schemas.microsoft.com/office/drawing/2014/main" id="{69B96942-2C01-F0C1-65FC-8C4AA7280438}"/>
              </a:ext>
            </a:extLst>
          </p:cNvPr>
          <p:cNvGrpSpPr/>
          <p:nvPr/>
        </p:nvGrpSpPr>
        <p:grpSpPr>
          <a:xfrm>
            <a:off x="3932742" y="4442100"/>
            <a:ext cx="158086" cy="837372"/>
            <a:chOff x="3932742" y="4375425"/>
            <a:chExt cx="158086" cy="837372"/>
          </a:xfrm>
        </p:grpSpPr>
        <p:grpSp>
          <p:nvGrpSpPr>
            <p:cNvPr id="19" name="그룹 18">
              <a:extLst>
                <a:ext uri="{FF2B5EF4-FFF2-40B4-BE49-F238E27FC236}">
                  <a16:creationId xmlns:a16="http://schemas.microsoft.com/office/drawing/2014/main" id="{D74DFFE7-8409-F5E0-E026-3312E170A482}"/>
                </a:ext>
              </a:extLst>
            </p:cNvPr>
            <p:cNvGrpSpPr/>
            <p:nvPr/>
          </p:nvGrpSpPr>
          <p:grpSpPr>
            <a:xfrm>
              <a:off x="3932743" y="4375425"/>
              <a:ext cx="153217" cy="123270"/>
              <a:chOff x="3209923" y="4781553"/>
              <a:chExt cx="422531" cy="339947"/>
            </a:xfrm>
            <a:solidFill>
              <a:srgbClr val="0097F0"/>
            </a:solidFill>
          </p:grpSpPr>
          <p:grpSp>
            <p:nvGrpSpPr>
              <p:cNvPr id="20" name="그래픽 70">
                <a:extLst>
                  <a:ext uri="{FF2B5EF4-FFF2-40B4-BE49-F238E27FC236}">
                    <a16:creationId xmlns:a16="http://schemas.microsoft.com/office/drawing/2014/main" id="{F890AACD-106C-62F7-48B0-8AA40D010CE4}"/>
                  </a:ext>
                </a:extLst>
              </p:cNvPr>
              <p:cNvGrpSpPr/>
              <p:nvPr/>
            </p:nvGrpSpPr>
            <p:grpSpPr>
              <a:xfrm>
                <a:off x="3209923" y="4781553"/>
                <a:ext cx="339944" cy="339947"/>
                <a:chOff x="3209923" y="4781553"/>
                <a:chExt cx="339944" cy="339947"/>
              </a:xfrm>
              <a:grpFill/>
            </p:grpSpPr>
            <p:sp>
              <p:nvSpPr>
                <p:cNvPr id="46" name="자유형: 도형 45">
                  <a:extLst>
                    <a:ext uri="{FF2B5EF4-FFF2-40B4-BE49-F238E27FC236}">
                      <a16:creationId xmlns:a16="http://schemas.microsoft.com/office/drawing/2014/main" id="{3240B408-FB05-DDB0-70B2-C5B3EBC575CB}"/>
                    </a:ext>
                  </a:extLst>
                </p:cNvPr>
                <p:cNvSpPr/>
                <p:nvPr/>
              </p:nvSpPr>
              <p:spPr>
                <a:xfrm>
                  <a:off x="3214687" y="4786312"/>
                  <a:ext cx="330422" cy="330422"/>
                </a:xfrm>
                <a:custGeom>
                  <a:avLst/>
                  <a:gdLst>
                    <a:gd name="connsiteX0" fmla="*/ 330422 w 330422"/>
                    <a:gd name="connsiteY0" fmla="*/ 38195 h 330422"/>
                    <a:gd name="connsiteX1" fmla="*/ 330422 w 330422"/>
                    <a:gd name="connsiteY1" fmla="*/ 0 h 330422"/>
                    <a:gd name="connsiteX2" fmla="*/ 0 w 330422"/>
                    <a:gd name="connsiteY2" fmla="*/ 0 h 330422"/>
                    <a:gd name="connsiteX3" fmla="*/ 0 w 330422"/>
                    <a:gd name="connsiteY3" fmla="*/ 330422 h 330422"/>
                    <a:gd name="connsiteX4" fmla="*/ 330422 w 330422"/>
                    <a:gd name="connsiteY4" fmla="*/ 330422 h 330422"/>
                    <a:gd name="connsiteX5" fmla="*/ 330422 w 330422"/>
                    <a:gd name="connsiteY5" fmla="*/ 211265 h 330422"/>
                    <a:gd name="connsiteX6" fmla="*/ 305943 w 330422"/>
                    <a:gd name="connsiteY6" fmla="*/ 235744 h 330422"/>
                    <a:gd name="connsiteX7" fmla="*/ 305943 w 330422"/>
                    <a:gd name="connsiteY7" fmla="*/ 305943 h 330422"/>
                    <a:gd name="connsiteX8" fmla="*/ 24479 w 330422"/>
                    <a:gd name="connsiteY8" fmla="*/ 305943 h 330422"/>
                    <a:gd name="connsiteX9" fmla="*/ 24479 w 330422"/>
                    <a:gd name="connsiteY9" fmla="*/ 24479 h 330422"/>
                    <a:gd name="connsiteX10" fmla="*/ 305943 w 330422"/>
                    <a:gd name="connsiteY10" fmla="*/ 24479 h 330422"/>
                    <a:gd name="connsiteX11" fmla="*/ 305943 w 330422"/>
                    <a:gd name="connsiteY11" fmla="*/ 62675 h 330422"/>
                    <a:gd name="connsiteX12" fmla="*/ 330422 w 330422"/>
                    <a:gd name="connsiteY12" fmla="*/ 38195 h 33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0422" h="330422">
                      <a:moveTo>
                        <a:pt x="330422" y="38195"/>
                      </a:moveTo>
                      <a:lnTo>
                        <a:pt x="330422" y="0"/>
                      </a:lnTo>
                      <a:lnTo>
                        <a:pt x="0" y="0"/>
                      </a:lnTo>
                      <a:lnTo>
                        <a:pt x="0" y="330422"/>
                      </a:lnTo>
                      <a:lnTo>
                        <a:pt x="330422" y="330422"/>
                      </a:lnTo>
                      <a:lnTo>
                        <a:pt x="330422" y="211265"/>
                      </a:lnTo>
                      <a:lnTo>
                        <a:pt x="305943" y="235744"/>
                      </a:lnTo>
                      <a:lnTo>
                        <a:pt x="305943" y="305943"/>
                      </a:lnTo>
                      <a:lnTo>
                        <a:pt x="24479" y="305943"/>
                      </a:lnTo>
                      <a:lnTo>
                        <a:pt x="24479" y="24479"/>
                      </a:lnTo>
                      <a:lnTo>
                        <a:pt x="305943" y="24479"/>
                      </a:lnTo>
                      <a:lnTo>
                        <a:pt x="305943" y="62675"/>
                      </a:lnTo>
                      <a:lnTo>
                        <a:pt x="330422" y="38195"/>
                      </a:lnTo>
                      <a:close/>
                    </a:path>
                  </a:pathLst>
                </a:custGeom>
                <a:grpFill/>
                <a:ln w="0" cap="flat">
                  <a:noFill/>
                  <a:prstDash val="solid"/>
                  <a:miter/>
                </a:ln>
              </p:spPr>
              <p:txBody>
                <a:bodyPr rtlCol="0" anchor="ctr"/>
                <a:lstStyle/>
                <a:p>
                  <a:endParaRPr lang="ko-KR" altLang="en-US"/>
                </a:p>
              </p:txBody>
            </p:sp>
            <p:sp>
              <p:nvSpPr>
                <p:cNvPr id="48" name="자유형: 도형 47">
                  <a:extLst>
                    <a:ext uri="{FF2B5EF4-FFF2-40B4-BE49-F238E27FC236}">
                      <a16:creationId xmlns:a16="http://schemas.microsoft.com/office/drawing/2014/main" id="{ECEA7CD5-6F68-9B53-D3B4-D9DBABE2E832}"/>
                    </a:ext>
                  </a:extLst>
                </p:cNvPr>
                <p:cNvSpPr/>
                <p:nvPr/>
              </p:nvSpPr>
              <p:spPr>
                <a:xfrm>
                  <a:off x="3209925" y="4781550"/>
                  <a:ext cx="339947" cy="339947"/>
                </a:xfrm>
                <a:custGeom>
                  <a:avLst/>
                  <a:gdLst>
                    <a:gd name="connsiteX0" fmla="*/ 339947 w 339947"/>
                    <a:gd name="connsiteY0" fmla="*/ 339947 h 339947"/>
                    <a:gd name="connsiteX1" fmla="*/ 0 w 339947"/>
                    <a:gd name="connsiteY1" fmla="*/ 339947 h 339947"/>
                    <a:gd name="connsiteX2" fmla="*/ 0 w 339947"/>
                    <a:gd name="connsiteY2" fmla="*/ 0 h 339947"/>
                    <a:gd name="connsiteX3" fmla="*/ 339947 w 339947"/>
                    <a:gd name="connsiteY3" fmla="*/ 0 h 339947"/>
                    <a:gd name="connsiteX4" fmla="*/ 339947 w 339947"/>
                    <a:gd name="connsiteY4" fmla="*/ 44958 h 339947"/>
                    <a:gd name="connsiteX5" fmla="*/ 305943 w 339947"/>
                    <a:gd name="connsiteY5" fmla="*/ 78962 h 339947"/>
                    <a:gd name="connsiteX6" fmla="*/ 305943 w 339947"/>
                    <a:gd name="connsiteY6" fmla="*/ 34004 h 339947"/>
                    <a:gd name="connsiteX7" fmla="*/ 34004 w 339947"/>
                    <a:gd name="connsiteY7" fmla="*/ 34004 h 339947"/>
                    <a:gd name="connsiteX8" fmla="*/ 34004 w 339947"/>
                    <a:gd name="connsiteY8" fmla="*/ 305943 h 339947"/>
                    <a:gd name="connsiteX9" fmla="*/ 305943 w 339947"/>
                    <a:gd name="connsiteY9" fmla="*/ 305943 h 339947"/>
                    <a:gd name="connsiteX10" fmla="*/ 305943 w 339947"/>
                    <a:gd name="connsiteY10" fmla="*/ 238506 h 339947"/>
                    <a:gd name="connsiteX11" fmla="*/ 339947 w 339947"/>
                    <a:gd name="connsiteY11" fmla="*/ 204502 h 339947"/>
                    <a:gd name="connsiteX12" fmla="*/ 339947 w 339947"/>
                    <a:gd name="connsiteY12" fmla="*/ 339947 h 339947"/>
                    <a:gd name="connsiteX13" fmla="*/ 9525 w 339947"/>
                    <a:gd name="connsiteY13" fmla="*/ 330422 h 339947"/>
                    <a:gd name="connsiteX14" fmla="*/ 330422 w 339947"/>
                    <a:gd name="connsiteY14" fmla="*/ 330422 h 339947"/>
                    <a:gd name="connsiteX15" fmla="*/ 330422 w 339947"/>
                    <a:gd name="connsiteY15" fmla="*/ 227457 h 339947"/>
                    <a:gd name="connsiteX16" fmla="*/ 315468 w 339947"/>
                    <a:gd name="connsiteY16" fmla="*/ 242411 h 339947"/>
                    <a:gd name="connsiteX17" fmla="*/ 315468 w 339947"/>
                    <a:gd name="connsiteY17" fmla="*/ 315468 h 339947"/>
                    <a:gd name="connsiteX18" fmla="*/ 24479 w 339947"/>
                    <a:gd name="connsiteY18" fmla="*/ 315468 h 339947"/>
                    <a:gd name="connsiteX19" fmla="*/ 24479 w 339947"/>
                    <a:gd name="connsiteY19" fmla="*/ 24479 h 339947"/>
                    <a:gd name="connsiteX20" fmla="*/ 315468 w 339947"/>
                    <a:gd name="connsiteY20" fmla="*/ 24479 h 339947"/>
                    <a:gd name="connsiteX21" fmla="*/ 315468 w 339947"/>
                    <a:gd name="connsiteY21" fmla="*/ 55912 h 339947"/>
                    <a:gd name="connsiteX22" fmla="*/ 330422 w 339947"/>
                    <a:gd name="connsiteY22" fmla="*/ 40958 h 339947"/>
                    <a:gd name="connsiteX23" fmla="*/ 330422 w 339947"/>
                    <a:gd name="connsiteY23" fmla="*/ 9525 h 339947"/>
                    <a:gd name="connsiteX24" fmla="*/ 9525 w 339947"/>
                    <a:gd name="connsiteY24" fmla="*/ 9525 h 339947"/>
                    <a:gd name="connsiteX25" fmla="*/ 9525 w 339947"/>
                    <a:gd name="connsiteY25" fmla="*/ 330422 h 33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9947" h="339947">
                      <a:moveTo>
                        <a:pt x="339947" y="339947"/>
                      </a:moveTo>
                      <a:lnTo>
                        <a:pt x="0" y="339947"/>
                      </a:lnTo>
                      <a:lnTo>
                        <a:pt x="0" y="0"/>
                      </a:lnTo>
                      <a:lnTo>
                        <a:pt x="339947" y="0"/>
                      </a:lnTo>
                      <a:lnTo>
                        <a:pt x="339947" y="44958"/>
                      </a:lnTo>
                      <a:lnTo>
                        <a:pt x="305943" y="78962"/>
                      </a:lnTo>
                      <a:lnTo>
                        <a:pt x="305943" y="34004"/>
                      </a:lnTo>
                      <a:lnTo>
                        <a:pt x="34004" y="34004"/>
                      </a:lnTo>
                      <a:lnTo>
                        <a:pt x="34004" y="305943"/>
                      </a:lnTo>
                      <a:lnTo>
                        <a:pt x="305943" y="305943"/>
                      </a:lnTo>
                      <a:lnTo>
                        <a:pt x="305943" y="238506"/>
                      </a:lnTo>
                      <a:lnTo>
                        <a:pt x="339947" y="204502"/>
                      </a:lnTo>
                      <a:lnTo>
                        <a:pt x="339947" y="339947"/>
                      </a:lnTo>
                      <a:close/>
                      <a:moveTo>
                        <a:pt x="9525" y="330422"/>
                      </a:moveTo>
                      <a:lnTo>
                        <a:pt x="330422" y="330422"/>
                      </a:lnTo>
                      <a:lnTo>
                        <a:pt x="330422" y="227457"/>
                      </a:lnTo>
                      <a:lnTo>
                        <a:pt x="315468" y="242411"/>
                      </a:lnTo>
                      <a:lnTo>
                        <a:pt x="315468" y="315468"/>
                      </a:lnTo>
                      <a:lnTo>
                        <a:pt x="24479" y="315468"/>
                      </a:lnTo>
                      <a:lnTo>
                        <a:pt x="24479" y="24479"/>
                      </a:lnTo>
                      <a:lnTo>
                        <a:pt x="315468" y="24479"/>
                      </a:lnTo>
                      <a:lnTo>
                        <a:pt x="315468" y="55912"/>
                      </a:lnTo>
                      <a:lnTo>
                        <a:pt x="330422" y="40958"/>
                      </a:lnTo>
                      <a:lnTo>
                        <a:pt x="330422" y="9525"/>
                      </a:lnTo>
                      <a:lnTo>
                        <a:pt x="9525" y="9525"/>
                      </a:lnTo>
                      <a:lnTo>
                        <a:pt x="9525" y="330422"/>
                      </a:lnTo>
                      <a:close/>
                    </a:path>
                  </a:pathLst>
                </a:custGeom>
                <a:grpFill/>
                <a:ln w="0" cap="flat">
                  <a:noFill/>
                  <a:prstDash val="solid"/>
                  <a:miter/>
                </a:ln>
              </p:spPr>
              <p:txBody>
                <a:bodyPr rtlCol="0" anchor="ctr"/>
                <a:lstStyle/>
                <a:p>
                  <a:endParaRPr lang="ko-KR" altLang="en-US"/>
                </a:p>
              </p:txBody>
            </p:sp>
          </p:grpSp>
          <p:sp>
            <p:nvSpPr>
              <p:cNvPr id="38" name="자유형: 도형 37">
                <a:extLst>
                  <a:ext uri="{FF2B5EF4-FFF2-40B4-BE49-F238E27FC236}">
                    <a16:creationId xmlns:a16="http://schemas.microsoft.com/office/drawing/2014/main" id="{9F2D20F7-E673-AF77-6A11-94D42B0E736B}"/>
                  </a:ext>
                </a:extLst>
              </p:cNvPr>
              <p:cNvSpPr/>
              <p:nvPr/>
            </p:nvSpPr>
            <p:spPr>
              <a:xfrm>
                <a:off x="3340418" y="4823556"/>
                <a:ext cx="292036" cy="223835"/>
              </a:xfrm>
              <a:custGeom>
                <a:avLst/>
                <a:gdLst>
                  <a:gd name="connsiteX0" fmla="*/ 85439 w 292036"/>
                  <a:gd name="connsiteY0" fmla="*/ 223838 h 223837"/>
                  <a:gd name="connsiteX1" fmla="*/ 0 w 292036"/>
                  <a:gd name="connsiteY1" fmla="*/ 138398 h 223837"/>
                  <a:gd name="connsiteX2" fmla="*/ 17336 w 292036"/>
                  <a:gd name="connsiteY2" fmla="*/ 121158 h 223837"/>
                  <a:gd name="connsiteX3" fmla="*/ 85439 w 292036"/>
                  <a:gd name="connsiteY3" fmla="*/ 189262 h 223837"/>
                  <a:gd name="connsiteX4" fmla="*/ 274701 w 292036"/>
                  <a:gd name="connsiteY4" fmla="*/ 0 h 223837"/>
                  <a:gd name="connsiteX5" fmla="*/ 292037 w 292036"/>
                  <a:gd name="connsiteY5" fmla="*/ 17336 h 223837"/>
                  <a:gd name="connsiteX6" fmla="*/ 85439 w 292036"/>
                  <a:gd name="connsiteY6" fmla="*/ 223838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2036" h="223837">
                    <a:moveTo>
                      <a:pt x="85439" y="223838"/>
                    </a:moveTo>
                    <a:lnTo>
                      <a:pt x="0" y="138398"/>
                    </a:lnTo>
                    <a:lnTo>
                      <a:pt x="17336" y="121158"/>
                    </a:lnTo>
                    <a:lnTo>
                      <a:pt x="85439" y="189262"/>
                    </a:lnTo>
                    <a:lnTo>
                      <a:pt x="274701" y="0"/>
                    </a:lnTo>
                    <a:lnTo>
                      <a:pt x="292037" y="17336"/>
                    </a:lnTo>
                    <a:lnTo>
                      <a:pt x="85439" y="223838"/>
                    </a:lnTo>
                    <a:close/>
                  </a:path>
                </a:pathLst>
              </a:custGeom>
              <a:grpFill/>
              <a:ln w="0" cap="flat">
                <a:noFill/>
                <a:prstDash val="solid"/>
                <a:miter/>
              </a:ln>
            </p:spPr>
            <p:txBody>
              <a:bodyPr rtlCol="0" anchor="ctr"/>
              <a:lstStyle/>
              <a:p>
                <a:endParaRPr lang="ko-KR" altLang="en-US"/>
              </a:p>
            </p:txBody>
          </p:sp>
        </p:grpSp>
        <p:grpSp>
          <p:nvGrpSpPr>
            <p:cNvPr id="50" name="그룹 49">
              <a:extLst>
                <a:ext uri="{FF2B5EF4-FFF2-40B4-BE49-F238E27FC236}">
                  <a16:creationId xmlns:a16="http://schemas.microsoft.com/office/drawing/2014/main" id="{4E45C985-8C9D-CFDF-884B-FC602AD70DAB}"/>
                </a:ext>
              </a:extLst>
            </p:cNvPr>
            <p:cNvGrpSpPr/>
            <p:nvPr/>
          </p:nvGrpSpPr>
          <p:grpSpPr>
            <a:xfrm>
              <a:off x="3932742" y="4732476"/>
              <a:ext cx="158086" cy="123270"/>
              <a:chOff x="3209925" y="4781550"/>
              <a:chExt cx="435959" cy="339947"/>
            </a:xfrm>
            <a:solidFill>
              <a:srgbClr val="0097F0"/>
            </a:solidFill>
          </p:grpSpPr>
          <p:grpSp>
            <p:nvGrpSpPr>
              <p:cNvPr id="51" name="그래픽 70">
                <a:extLst>
                  <a:ext uri="{FF2B5EF4-FFF2-40B4-BE49-F238E27FC236}">
                    <a16:creationId xmlns:a16="http://schemas.microsoft.com/office/drawing/2014/main" id="{0FE7FC85-4C04-7C04-005A-945FFCC3B04A}"/>
                  </a:ext>
                </a:extLst>
              </p:cNvPr>
              <p:cNvGrpSpPr/>
              <p:nvPr/>
            </p:nvGrpSpPr>
            <p:grpSpPr>
              <a:xfrm>
                <a:off x="3209925" y="4781550"/>
                <a:ext cx="339947" cy="339947"/>
                <a:chOff x="3209925" y="4781550"/>
                <a:chExt cx="339947" cy="339947"/>
              </a:xfrm>
              <a:grpFill/>
            </p:grpSpPr>
            <p:sp>
              <p:nvSpPr>
                <p:cNvPr id="58" name="자유형: 도형 57">
                  <a:extLst>
                    <a:ext uri="{FF2B5EF4-FFF2-40B4-BE49-F238E27FC236}">
                      <a16:creationId xmlns:a16="http://schemas.microsoft.com/office/drawing/2014/main" id="{4FDC48A4-FBCA-7929-31B1-28DDBAE0CCE0}"/>
                    </a:ext>
                  </a:extLst>
                </p:cNvPr>
                <p:cNvSpPr/>
                <p:nvPr/>
              </p:nvSpPr>
              <p:spPr>
                <a:xfrm>
                  <a:off x="3214687" y="4786312"/>
                  <a:ext cx="330422" cy="330422"/>
                </a:xfrm>
                <a:custGeom>
                  <a:avLst/>
                  <a:gdLst>
                    <a:gd name="connsiteX0" fmla="*/ 330422 w 330422"/>
                    <a:gd name="connsiteY0" fmla="*/ 38195 h 330422"/>
                    <a:gd name="connsiteX1" fmla="*/ 330422 w 330422"/>
                    <a:gd name="connsiteY1" fmla="*/ 0 h 330422"/>
                    <a:gd name="connsiteX2" fmla="*/ 0 w 330422"/>
                    <a:gd name="connsiteY2" fmla="*/ 0 h 330422"/>
                    <a:gd name="connsiteX3" fmla="*/ 0 w 330422"/>
                    <a:gd name="connsiteY3" fmla="*/ 330422 h 330422"/>
                    <a:gd name="connsiteX4" fmla="*/ 330422 w 330422"/>
                    <a:gd name="connsiteY4" fmla="*/ 330422 h 330422"/>
                    <a:gd name="connsiteX5" fmla="*/ 330422 w 330422"/>
                    <a:gd name="connsiteY5" fmla="*/ 211265 h 330422"/>
                    <a:gd name="connsiteX6" fmla="*/ 305943 w 330422"/>
                    <a:gd name="connsiteY6" fmla="*/ 235744 h 330422"/>
                    <a:gd name="connsiteX7" fmla="*/ 305943 w 330422"/>
                    <a:gd name="connsiteY7" fmla="*/ 305943 h 330422"/>
                    <a:gd name="connsiteX8" fmla="*/ 24479 w 330422"/>
                    <a:gd name="connsiteY8" fmla="*/ 305943 h 330422"/>
                    <a:gd name="connsiteX9" fmla="*/ 24479 w 330422"/>
                    <a:gd name="connsiteY9" fmla="*/ 24479 h 330422"/>
                    <a:gd name="connsiteX10" fmla="*/ 305943 w 330422"/>
                    <a:gd name="connsiteY10" fmla="*/ 24479 h 330422"/>
                    <a:gd name="connsiteX11" fmla="*/ 305943 w 330422"/>
                    <a:gd name="connsiteY11" fmla="*/ 62675 h 330422"/>
                    <a:gd name="connsiteX12" fmla="*/ 330422 w 330422"/>
                    <a:gd name="connsiteY12" fmla="*/ 38195 h 33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0422" h="330422">
                      <a:moveTo>
                        <a:pt x="330422" y="38195"/>
                      </a:moveTo>
                      <a:lnTo>
                        <a:pt x="330422" y="0"/>
                      </a:lnTo>
                      <a:lnTo>
                        <a:pt x="0" y="0"/>
                      </a:lnTo>
                      <a:lnTo>
                        <a:pt x="0" y="330422"/>
                      </a:lnTo>
                      <a:lnTo>
                        <a:pt x="330422" y="330422"/>
                      </a:lnTo>
                      <a:lnTo>
                        <a:pt x="330422" y="211265"/>
                      </a:lnTo>
                      <a:lnTo>
                        <a:pt x="305943" y="235744"/>
                      </a:lnTo>
                      <a:lnTo>
                        <a:pt x="305943" y="305943"/>
                      </a:lnTo>
                      <a:lnTo>
                        <a:pt x="24479" y="305943"/>
                      </a:lnTo>
                      <a:lnTo>
                        <a:pt x="24479" y="24479"/>
                      </a:lnTo>
                      <a:lnTo>
                        <a:pt x="305943" y="24479"/>
                      </a:lnTo>
                      <a:lnTo>
                        <a:pt x="305943" y="62675"/>
                      </a:lnTo>
                      <a:lnTo>
                        <a:pt x="330422" y="38195"/>
                      </a:lnTo>
                      <a:close/>
                    </a:path>
                  </a:pathLst>
                </a:custGeom>
                <a:grpFill/>
                <a:ln w="0" cap="flat">
                  <a:noFill/>
                  <a:prstDash val="solid"/>
                  <a:miter/>
                </a:ln>
              </p:spPr>
              <p:txBody>
                <a:bodyPr rtlCol="0" anchor="ctr"/>
                <a:lstStyle/>
                <a:p>
                  <a:endParaRPr lang="ko-KR" altLang="en-US"/>
                </a:p>
              </p:txBody>
            </p:sp>
            <p:sp>
              <p:nvSpPr>
                <p:cNvPr id="59" name="자유형: 도형 58">
                  <a:extLst>
                    <a:ext uri="{FF2B5EF4-FFF2-40B4-BE49-F238E27FC236}">
                      <a16:creationId xmlns:a16="http://schemas.microsoft.com/office/drawing/2014/main" id="{36CBC1F5-6B69-0067-4BE1-BD87781DF101}"/>
                    </a:ext>
                  </a:extLst>
                </p:cNvPr>
                <p:cNvSpPr/>
                <p:nvPr/>
              </p:nvSpPr>
              <p:spPr>
                <a:xfrm>
                  <a:off x="3209925" y="4781550"/>
                  <a:ext cx="339947" cy="339947"/>
                </a:xfrm>
                <a:custGeom>
                  <a:avLst/>
                  <a:gdLst>
                    <a:gd name="connsiteX0" fmla="*/ 339947 w 339947"/>
                    <a:gd name="connsiteY0" fmla="*/ 339947 h 339947"/>
                    <a:gd name="connsiteX1" fmla="*/ 0 w 339947"/>
                    <a:gd name="connsiteY1" fmla="*/ 339947 h 339947"/>
                    <a:gd name="connsiteX2" fmla="*/ 0 w 339947"/>
                    <a:gd name="connsiteY2" fmla="*/ 0 h 339947"/>
                    <a:gd name="connsiteX3" fmla="*/ 339947 w 339947"/>
                    <a:gd name="connsiteY3" fmla="*/ 0 h 339947"/>
                    <a:gd name="connsiteX4" fmla="*/ 339947 w 339947"/>
                    <a:gd name="connsiteY4" fmla="*/ 44958 h 339947"/>
                    <a:gd name="connsiteX5" fmla="*/ 305943 w 339947"/>
                    <a:gd name="connsiteY5" fmla="*/ 78962 h 339947"/>
                    <a:gd name="connsiteX6" fmla="*/ 305943 w 339947"/>
                    <a:gd name="connsiteY6" fmla="*/ 34004 h 339947"/>
                    <a:gd name="connsiteX7" fmla="*/ 34004 w 339947"/>
                    <a:gd name="connsiteY7" fmla="*/ 34004 h 339947"/>
                    <a:gd name="connsiteX8" fmla="*/ 34004 w 339947"/>
                    <a:gd name="connsiteY8" fmla="*/ 305943 h 339947"/>
                    <a:gd name="connsiteX9" fmla="*/ 305943 w 339947"/>
                    <a:gd name="connsiteY9" fmla="*/ 305943 h 339947"/>
                    <a:gd name="connsiteX10" fmla="*/ 305943 w 339947"/>
                    <a:gd name="connsiteY10" fmla="*/ 238506 h 339947"/>
                    <a:gd name="connsiteX11" fmla="*/ 339947 w 339947"/>
                    <a:gd name="connsiteY11" fmla="*/ 204502 h 339947"/>
                    <a:gd name="connsiteX12" fmla="*/ 339947 w 339947"/>
                    <a:gd name="connsiteY12" fmla="*/ 339947 h 339947"/>
                    <a:gd name="connsiteX13" fmla="*/ 9525 w 339947"/>
                    <a:gd name="connsiteY13" fmla="*/ 330422 h 339947"/>
                    <a:gd name="connsiteX14" fmla="*/ 330422 w 339947"/>
                    <a:gd name="connsiteY14" fmla="*/ 330422 h 339947"/>
                    <a:gd name="connsiteX15" fmla="*/ 330422 w 339947"/>
                    <a:gd name="connsiteY15" fmla="*/ 227457 h 339947"/>
                    <a:gd name="connsiteX16" fmla="*/ 315468 w 339947"/>
                    <a:gd name="connsiteY16" fmla="*/ 242411 h 339947"/>
                    <a:gd name="connsiteX17" fmla="*/ 315468 w 339947"/>
                    <a:gd name="connsiteY17" fmla="*/ 315468 h 339947"/>
                    <a:gd name="connsiteX18" fmla="*/ 24479 w 339947"/>
                    <a:gd name="connsiteY18" fmla="*/ 315468 h 339947"/>
                    <a:gd name="connsiteX19" fmla="*/ 24479 w 339947"/>
                    <a:gd name="connsiteY19" fmla="*/ 24479 h 339947"/>
                    <a:gd name="connsiteX20" fmla="*/ 315468 w 339947"/>
                    <a:gd name="connsiteY20" fmla="*/ 24479 h 339947"/>
                    <a:gd name="connsiteX21" fmla="*/ 315468 w 339947"/>
                    <a:gd name="connsiteY21" fmla="*/ 55912 h 339947"/>
                    <a:gd name="connsiteX22" fmla="*/ 330422 w 339947"/>
                    <a:gd name="connsiteY22" fmla="*/ 40958 h 339947"/>
                    <a:gd name="connsiteX23" fmla="*/ 330422 w 339947"/>
                    <a:gd name="connsiteY23" fmla="*/ 9525 h 339947"/>
                    <a:gd name="connsiteX24" fmla="*/ 9525 w 339947"/>
                    <a:gd name="connsiteY24" fmla="*/ 9525 h 339947"/>
                    <a:gd name="connsiteX25" fmla="*/ 9525 w 339947"/>
                    <a:gd name="connsiteY25" fmla="*/ 330422 h 33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9947" h="339947">
                      <a:moveTo>
                        <a:pt x="339947" y="339947"/>
                      </a:moveTo>
                      <a:lnTo>
                        <a:pt x="0" y="339947"/>
                      </a:lnTo>
                      <a:lnTo>
                        <a:pt x="0" y="0"/>
                      </a:lnTo>
                      <a:lnTo>
                        <a:pt x="339947" y="0"/>
                      </a:lnTo>
                      <a:lnTo>
                        <a:pt x="339947" y="44958"/>
                      </a:lnTo>
                      <a:lnTo>
                        <a:pt x="305943" y="78962"/>
                      </a:lnTo>
                      <a:lnTo>
                        <a:pt x="305943" y="34004"/>
                      </a:lnTo>
                      <a:lnTo>
                        <a:pt x="34004" y="34004"/>
                      </a:lnTo>
                      <a:lnTo>
                        <a:pt x="34004" y="305943"/>
                      </a:lnTo>
                      <a:lnTo>
                        <a:pt x="305943" y="305943"/>
                      </a:lnTo>
                      <a:lnTo>
                        <a:pt x="305943" y="238506"/>
                      </a:lnTo>
                      <a:lnTo>
                        <a:pt x="339947" y="204502"/>
                      </a:lnTo>
                      <a:lnTo>
                        <a:pt x="339947" y="339947"/>
                      </a:lnTo>
                      <a:close/>
                      <a:moveTo>
                        <a:pt x="9525" y="330422"/>
                      </a:moveTo>
                      <a:lnTo>
                        <a:pt x="330422" y="330422"/>
                      </a:lnTo>
                      <a:lnTo>
                        <a:pt x="330422" y="227457"/>
                      </a:lnTo>
                      <a:lnTo>
                        <a:pt x="315468" y="242411"/>
                      </a:lnTo>
                      <a:lnTo>
                        <a:pt x="315468" y="315468"/>
                      </a:lnTo>
                      <a:lnTo>
                        <a:pt x="24479" y="315468"/>
                      </a:lnTo>
                      <a:lnTo>
                        <a:pt x="24479" y="24479"/>
                      </a:lnTo>
                      <a:lnTo>
                        <a:pt x="315468" y="24479"/>
                      </a:lnTo>
                      <a:lnTo>
                        <a:pt x="315468" y="55912"/>
                      </a:lnTo>
                      <a:lnTo>
                        <a:pt x="330422" y="40958"/>
                      </a:lnTo>
                      <a:lnTo>
                        <a:pt x="330422" y="9525"/>
                      </a:lnTo>
                      <a:lnTo>
                        <a:pt x="9525" y="9525"/>
                      </a:lnTo>
                      <a:lnTo>
                        <a:pt x="9525" y="330422"/>
                      </a:lnTo>
                      <a:close/>
                    </a:path>
                  </a:pathLst>
                </a:custGeom>
                <a:grpFill/>
                <a:ln w="0" cap="flat">
                  <a:noFill/>
                  <a:prstDash val="solid"/>
                  <a:miter/>
                </a:ln>
              </p:spPr>
              <p:txBody>
                <a:bodyPr rtlCol="0" anchor="ctr"/>
                <a:lstStyle/>
                <a:p>
                  <a:endParaRPr lang="ko-KR" altLang="en-US"/>
                </a:p>
              </p:txBody>
            </p:sp>
          </p:grpSp>
          <p:grpSp>
            <p:nvGrpSpPr>
              <p:cNvPr id="52" name="그래픽 70">
                <a:extLst>
                  <a:ext uri="{FF2B5EF4-FFF2-40B4-BE49-F238E27FC236}">
                    <a16:creationId xmlns:a16="http://schemas.microsoft.com/office/drawing/2014/main" id="{38F04B4C-4D78-488A-CAB0-A62043D03B6D}"/>
                  </a:ext>
                </a:extLst>
              </p:cNvPr>
              <p:cNvGrpSpPr/>
              <p:nvPr/>
            </p:nvGrpSpPr>
            <p:grpSpPr>
              <a:xfrm>
                <a:off x="3326987" y="4810125"/>
                <a:ext cx="318897" cy="250793"/>
                <a:chOff x="3326987" y="4810125"/>
                <a:chExt cx="318897" cy="250793"/>
              </a:xfrm>
              <a:grpFill/>
            </p:grpSpPr>
            <p:sp>
              <p:nvSpPr>
                <p:cNvPr id="55" name="자유형: 도형 54">
                  <a:extLst>
                    <a:ext uri="{FF2B5EF4-FFF2-40B4-BE49-F238E27FC236}">
                      <a16:creationId xmlns:a16="http://schemas.microsoft.com/office/drawing/2014/main" id="{065AB689-8DF3-A117-C461-ACE50DF5AE0A}"/>
                    </a:ext>
                  </a:extLst>
                </p:cNvPr>
                <p:cNvSpPr/>
                <p:nvPr/>
              </p:nvSpPr>
              <p:spPr>
                <a:xfrm>
                  <a:off x="3340417" y="4823555"/>
                  <a:ext cx="292036" cy="223837"/>
                </a:xfrm>
                <a:custGeom>
                  <a:avLst/>
                  <a:gdLst>
                    <a:gd name="connsiteX0" fmla="*/ 85439 w 292036"/>
                    <a:gd name="connsiteY0" fmla="*/ 223838 h 223837"/>
                    <a:gd name="connsiteX1" fmla="*/ 0 w 292036"/>
                    <a:gd name="connsiteY1" fmla="*/ 138398 h 223837"/>
                    <a:gd name="connsiteX2" fmla="*/ 17336 w 292036"/>
                    <a:gd name="connsiteY2" fmla="*/ 121158 h 223837"/>
                    <a:gd name="connsiteX3" fmla="*/ 85439 w 292036"/>
                    <a:gd name="connsiteY3" fmla="*/ 189262 h 223837"/>
                    <a:gd name="connsiteX4" fmla="*/ 274701 w 292036"/>
                    <a:gd name="connsiteY4" fmla="*/ 0 h 223837"/>
                    <a:gd name="connsiteX5" fmla="*/ 292037 w 292036"/>
                    <a:gd name="connsiteY5" fmla="*/ 17336 h 223837"/>
                    <a:gd name="connsiteX6" fmla="*/ 85439 w 292036"/>
                    <a:gd name="connsiteY6" fmla="*/ 223838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2036" h="223837">
                      <a:moveTo>
                        <a:pt x="85439" y="223838"/>
                      </a:moveTo>
                      <a:lnTo>
                        <a:pt x="0" y="138398"/>
                      </a:lnTo>
                      <a:lnTo>
                        <a:pt x="17336" y="121158"/>
                      </a:lnTo>
                      <a:lnTo>
                        <a:pt x="85439" y="189262"/>
                      </a:lnTo>
                      <a:lnTo>
                        <a:pt x="274701" y="0"/>
                      </a:lnTo>
                      <a:lnTo>
                        <a:pt x="292037" y="17336"/>
                      </a:lnTo>
                      <a:lnTo>
                        <a:pt x="85439" y="223838"/>
                      </a:lnTo>
                      <a:close/>
                    </a:path>
                  </a:pathLst>
                </a:custGeom>
                <a:grpFill/>
                <a:ln w="0" cap="flat">
                  <a:noFill/>
                  <a:prstDash val="solid"/>
                  <a:miter/>
                </a:ln>
              </p:spPr>
              <p:txBody>
                <a:bodyPr rtlCol="0" anchor="ctr"/>
                <a:lstStyle/>
                <a:p>
                  <a:endParaRPr lang="ko-KR" altLang="en-US"/>
                </a:p>
              </p:txBody>
            </p:sp>
            <p:sp>
              <p:nvSpPr>
                <p:cNvPr id="57" name="자유형: 도형 56">
                  <a:extLst>
                    <a:ext uri="{FF2B5EF4-FFF2-40B4-BE49-F238E27FC236}">
                      <a16:creationId xmlns:a16="http://schemas.microsoft.com/office/drawing/2014/main" id="{1DDA9B87-4351-87B2-08E5-4437DC0A7C61}"/>
                    </a:ext>
                  </a:extLst>
                </p:cNvPr>
                <p:cNvSpPr/>
                <p:nvPr/>
              </p:nvSpPr>
              <p:spPr>
                <a:xfrm>
                  <a:off x="3326987" y="4810125"/>
                  <a:ext cx="318897" cy="250793"/>
                </a:xfrm>
                <a:custGeom>
                  <a:avLst/>
                  <a:gdLst>
                    <a:gd name="connsiteX0" fmla="*/ 98870 w 318897"/>
                    <a:gd name="connsiteY0" fmla="*/ 250793 h 250793"/>
                    <a:gd name="connsiteX1" fmla="*/ 0 w 318897"/>
                    <a:gd name="connsiteY1" fmla="*/ 151924 h 250793"/>
                    <a:gd name="connsiteX2" fmla="*/ 30766 w 318897"/>
                    <a:gd name="connsiteY2" fmla="*/ 121158 h 250793"/>
                    <a:gd name="connsiteX3" fmla="*/ 98870 w 318897"/>
                    <a:gd name="connsiteY3" fmla="*/ 189262 h 250793"/>
                    <a:gd name="connsiteX4" fmla="*/ 288131 w 318897"/>
                    <a:gd name="connsiteY4" fmla="*/ 0 h 250793"/>
                    <a:gd name="connsiteX5" fmla="*/ 318897 w 318897"/>
                    <a:gd name="connsiteY5" fmla="*/ 30766 h 250793"/>
                    <a:gd name="connsiteX6" fmla="*/ 98870 w 318897"/>
                    <a:gd name="connsiteY6" fmla="*/ 250793 h 250793"/>
                    <a:gd name="connsiteX7" fmla="*/ 26860 w 318897"/>
                    <a:gd name="connsiteY7" fmla="*/ 151924 h 250793"/>
                    <a:gd name="connsiteX8" fmla="*/ 98870 w 318897"/>
                    <a:gd name="connsiteY8" fmla="*/ 223933 h 250793"/>
                    <a:gd name="connsiteX9" fmla="*/ 291941 w 318897"/>
                    <a:gd name="connsiteY9" fmla="*/ 30766 h 250793"/>
                    <a:gd name="connsiteX10" fmla="*/ 288131 w 318897"/>
                    <a:gd name="connsiteY10" fmla="*/ 26956 h 250793"/>
                    <a:gd name="connsiteX11" fmla="*/ 98870 w 318897"/>
                    <a:gd name="connsiteY11" fmla="*/ 216218 h 250793"/>
                    <a:gd name="connsiteX12" fmla="*/ 30766 w 318897"/>
                    <a:gd name="connsiteY12" fmla="*/ 148114 h 250793"/>
                    <a:gd name="connsiteX13" fmla="*/ 26956 w 318897"/>
                    <a:gd name="connsiteY13" fmla="*/ 151924 h 250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8897" h="250793">
                      <a:moveTo>
                        <a:pt x="98870" y="250793"/>
                      </a:moveTo>
                      <a:lnTo>
                        <a:pt x="0" y="151924"/>
                      </a:lnTo>
                      <a:lnTo>
                        <a:pt x="30766" y="121158"/>
                      </a:lnTo>
                      <a:lnTo>
                        <a:pt x="98870" y="189262"/>
                      </a:lnTo>
                      <a:lnTo>
                        <a:pt x="288131" y="0"/>
                      </a:lnTo>
                      <a:lnTo>
                        <a:pt x="318897" y="30766"/>
                      </a:lnTo>
                      <a:lnTo>
                        <a:pt x="98870" y="250793"/>
                      </a:lnTo>
                      <a:close/>
                      <a:moveTo>
                        <a:pt x="26860" y="151924"/>
                      </a:moveTo>
                      <a:lnTo>
                        <a:pt x="98870" y="223933"/>
                      </a:lnTo>
                      <a:lnTo>
                        <a:pt x="291941" y="30766"/>
                      </a:lnTo>
                      <a:lnTo>
                        <a:pt x="288131" y="26956"/>
                      </a:lnTo>
                      <a:lnTo>
                        <a:pt x="98870" y="216218"/>
                      </a:lnTo>
                      <a:lnTo>
                        <a:pt x="30766" y="148114"/>
                      </a:lnTo>
                      <a:lnTo>
                        <a:pt x="26956" y="151924"/>
                      </a:lnTo>
                      <a:close/>
                    </a:path>
                  </a:pathLst>
                </a:custGeom>
                <a:grpFill/>
                <a:ln w="0" cap="flat">
                  <a:noFill/>
                  <a:prstDash val="solid"/>
                  <a:miter/>
                </a:ln>
              </p:spPr>
              <p:txBody>
                <a:bodyPr rtlCol="0" anchor="ctr"/>
                <a:lstStyle/>
                <a:p>
                  <a:endParaRPr lang="ko-KR" altLang="en-US"/>
                </a:p>
              </p:txBody>
            </p:sp>
          </p:grpSp>
        </p:grpSp>
        <p:grpSp>
          <p:nvGrpSpPr>
            <p:cNvPr id="61" name="그룹 60">
              <a:extLst>
                <a:ext uri="{FF2B5EF4-FFF2-40B4-BE49-F238E27FC236}">
                  <a16:creationId xmlns:a16="http://schemas.microsoft.com/office/drawing/2014/main" id="{F52E64B2-A4C5-ADFF-DEE3-CE784F5F3546}"/>
                </a:ext>
              </a:extLst>
            </p:cNvPr>
            <p:cNvGrpSpPr/>
            <p:nvPr/>
          </p:nvGrpSpPr>
          <p:grpSpPr>
            <a:xfrm>
              <a:off x="3932742" y="5089527"/>
              <a:ext cx="158086" cy="123270"/>
              <a:chOff x="3209925" y="4781550"/>
              <a:chExt cx="435959" cy="339947"/>
            </a:xfrm>
            <a:solidFill>
              <a:srgbClr val="0097F0"/>
            </a:solidFill>
          </p:grpSpPr>
          <p:grpSp>
            <p:nvGrpSpPr>
              <p:cNvPr id="63" name="그래픽 70">
                <a:extLst>
                  <a:ext uri="{FF2B5EF4-FFF2-40B4-BE49-F238E27FC236}">
                    <a16:creationId xmlns:a16="http://schemas.microsoft.com/office/drawing/2014/main" id="{3FC38D3C-C350-0658-D4B2-2A2FEB0D2B64}"/>
                  </a:ext>
                </a:extLst>
              </p:cNvPr>
              <p:cNvGrpSpPr/>
              <p:nvPr/>
            </p:nvGrpSpPr>
            <p:grpSpPr>
              <a:xfrm>
                <a:off x="3209925" y="4781550"/>
                <a:ext cx="339947" cy="339947"/>
                <a:chOff x="3209925" y="4781550"/>
                <a:chExt cx="339947" cy="339947"/>
              </a:xfrm>
              <a:grpFill/>
            </p:grpSpPr>
            <p:sp>
              <p:nvSpPr>
                <p:cNvPr id="71" name="자유형: 도형 70">
                  <a:extLst>
                    <a:ext uri="{FF2B5EF4-FFF2-40B4-BE49-F238E27FC236}">
                      <a16:creationId xmlns:a16="http://schemas.microsoft.com/office/drawing/2014/main" id="{31255EDE-C8B4-1043-A3DD-60B67650E1AA}"/>
                    </a:ext>
                  </a:extLst>
                </p:cNvPr>
                <p:cNvSpPr/>
                <p:nvPr/>
              </p:nvSpPr>
              <p:spPr>
                <a:xfrm>
                  <a:off x="3214687" y="4786312"/>
                  <a:ext cx="330422" cy="330422"/>
                </a:xfrm>
                <a:custGeom>
                  <a:avLst/>
                  <a:gdLst>
                    <a:gd name="connsiteX0" fmla="*/ 330422 w 330422"/>
                    <a:gd name="connsiteY0" fmla="*/ 38195 h 330422"/>
                    <a:gd name="connsiteX1" fmla="*/ 330422 w 330422"/>
                    <a:gd name="connsiteY1" fmla="*/ 0 h 330422"/>
                    <a:gd name="connsiteX2" fmla="*/ 0 w 330422"/>
                    <a:gd name="connsiteY2" fmla="*/ 0 h 330422"/>
                    <a:gd name="connsiteX3" fmla="*/ 0 w 330422"/>
                    <a:gd name="connsiteY3" fmla="*/ 330422 h 330422"/>
                    <a:gd name="connsiteX4" fmla="*/ 330422 w 330422"/>
                    <a:gd name="connsiteY4" fmla="*/ 330422 h 330422"/>
                    <a:gd name="connsiteX5" fmla="*/ 330422 w 330422"/>
                    <a:gd name="connsiteY5" fmla="*/ 211265 h 330422"/>
                    <a:gd name="connsiteX6" fmla="*/ 305943 w 330422"/>
                    <a:gd name="connsiteY6" fmla="*/ 235744 h 330422"/>
                    <a:gd name="connsiteX7" fmla="*/ 305943 w 330422"/>
                    <a:gd name="connsiteY7" fmla="*/ 305943 h 330422"/>
                    <a:gd name="connsiteX8" fmla="*/ 24479 w 330422"/>
                    <a:gd name="connsiteY8" fmla="*/ 305943 h 330422"/>
                    <a:gd name="connsiteX9" fmla="*/ 24479 w 330422"/>
                    <a:gd name="connsiteY9" fmla="*/ 24479 h 330422"/>
                    <a:gd name="connsiteX10" fmla="*/ 305943 w 330422"/>
                    <a:gd name="connsiteY10" fmla="*/ 24479 h 330422"/>
                    <a:gd name="connsiteX11" fmla="*/ 305943 w 330422"/>
                    <a:gd name="connsiteY11" fmla="*/ 62675 h 330422"/>
                    <a:gd name="connsiteX12" fmla="*/ 330422 w 330422"/>
                    <a:gd name="connsiteY12" fmla="*/ 38195 h 33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0422" h="330422">
                      <a:moveTo>
                        <a:pt x="330422" y="38195"/>
                      </a:moveTo>
                      <a:lnTo>
                        <a:pt x="330422" y="0"/>
                      </a:lnTo>
                      <a:lnTo>
                        <a:pt x="0" y="0"/>
                      </a:lnTo>
                      <a:lnTo>
                        <a:pt x="0" y="330422"/>
                      </a:lnTo>
                      <a:lnTo>
                        <a:pt x="330422" y="330422"/>
                      </a:lnTo>
                      <a:lnTo>
                        <a:pt x="330422" y="211265"/>
                      </a:lnTo>
                      <a:lnTo>
                        <a:pt x="305943" y="235744"/>
                      </a:lnTo>
                      <a:lnTo>
                        <a:pt x="305943" y="305943"/>
                      </a:lnTo>
                      <a:lnTo>
                        <a:pt x="24479" y="305943"/>
                      </a:lnTo>
                      <a:lnTo>
                        <a:pt x="24479" y="24479"/>
                      </a:lnTo>
                      <a:lnTo>
                        <a:pt x="305943" y="24479"/>
                      </a:lnTo>
                      <a:lnTo>
                        <a:pt x="305943" y="62675"/>
                      </a:lnTo>
                      <a:lnTo>
                        <a:pt x="330422" y="38195"/>
                      </a:lnTo>
                      <a:close/>
                    </a:path>
                  </a:pathLst>
                </a:custGeom>
                <a:grpFill/>
                <a:ln w="0" cap="flat">
                  <a:noFill/>
                  <a:prstDash val="solid"/>
                  <a:miter/>
                </a:ln>
              </p:spPr>
              <p:txBody>
                <a:bodyPr rtlCol="0" anchor="ctr"/>
                <a:lstStyle/>
                <a:p>
                  <a:endParaRPr lang="ko-KR" altLang="en-US"/>
                </a:p>
              </p:txBody>
            </p:sp>
            <p:sp>
              <p:nvSpPr>
                <p:cNvPr id="74" name="자유형: 도형 73">
                  <a:extLst>
                    <a:ext uri="{FF2B5EF4-FFF2-40B4-BE49-F238E27FC236}">
                      <a16:creationId xmlns:a16="http://schemas.microsoft.com/office/drawing/2014/main" id="{EE6FE7CE-8856-1161-DE00-F249EB98BAA1}"/>
                    </a:ext>
                  </a:extLst>
                </p:cNvPr>
                <p:cNvSpPr/>
                <p:nvPr/>
              </p:nvSpPr>
              <p:spPr>
                <a:xfrm>
                  <a:off x="3209925" y="4781550"/>
                  <a:ext cx="339947" cy="339947"/>
                </a:xfrm>
                <a:custGeom>
                  <a:avLst/>
                  <a:gdLst>
                    <a:gd name="connsiteX0" fmla="*/ 339947 w 339947"/>
                    <a:gd name="connsiteY0" fmla="*/ 339947 h 339947"/>
                    <a:gd name="connsiteX1" fmla="*/ 0 w 339947"/>
                    <a:gd name="connsiteY1" fmla="*/ 339947 h 339947"/>
                    <a:gd name="connsiteX2" fmla="*/ 0 w 339947"/>
                    <a:gd name="connsiteY2" fmla="*/ 0 h 339947"/>
                    <a:gd name="connsiteX3" fmla="*/ 339947 w 339947"/>
                    <a:gd name="connsiteY3" fmla="*/ 0 h 339947"/>
                    <a:gd name="connsiteX4" fmla="*/ 339947 w 339947"/>
                    <a:gd name="connsiteY4" fmla="*/ 44958 h 339947"/>
                    <a:gd name="connsiteX5" fmla="*/ 305943 w 339947"/>
                    <a:gd name="connsiteY5" fmla="*/ 78962 h 339947"/>
                    <a:gd name="connsiteX6" fmla="*/ 305943 w 339947"/>
                    <a:gd name="connsiteY6" fmla="*/ 34004 h 339947"/>
                    <a:gd name="connsiteX7" fmla="*/ 34004 w 339947"/>
                    <a:gd name="connsiteY7" fmla="*/ 34004 h 339947"/>
                    <a:gd name="connsiteX8" fmla="*/ 34004 w 339947"/>
                    <a:gd name="connsiteY8" fmla="*/ 305943 h 339947"/>
                    <a:gd name="connsiteX9" fmla="*/ 305943 w 339947"/>
                    <a:gd name="connsiteY9" fmla="*/ 305943 h 339947"/>
                    <a:gd name="connsiteX10" fmla="*/ 305943 w 339947"/>
                    <a:gd name="connsiteY10" fmla="*/ 238506 h 339947"/>
                    <a:gd name="connsiteX11" fmla="*/ 339947 w 339947"/>
                    <a:gd name="connsiteY11" fmla="*/ 204502 h 339947"/>
                    <a:gd name="connsiteX12" fmla="*/ 339947 w 339947"/>
                    <a:gd name="connsiteY12" fmla="*/ 339947 h 339947"/>
                    <a:gd name="connsiteX13" fmla="*/ 9525 w 339947"/>
                    <a:gd name="connsiteY13" fmla="*/ 330422 h 339947"/>
                    <a:gd name="connsiteX14" fmla="*/ 330422 w 339947"/>
                    <a:gd name="connsiteY14" fmla="*/ 330422 h 339947"/>
                    <a:gd name="connsiteX15" fmla="*/ 330422 w 339947"/>
                    <a:gd name="connsiteY15" fmla="*/ 227457 h 339947"/>
                    <a:gd name="connsiteX16" fmla="*/ 315468 w 339947"/>
                    <a:gd name="connsiteY16" fmla="*/ 242411 h 339947"/>
                    <a:gd name="connsiteX17" fmla="*/ 315468 w 339947"/>
                    <a:gd name="connsiteY17" fmla="*/ 315468 h 339947"/>
                    <a:gd name="connsiteX18" fmla="*/ 24479 w 339947"/>
                    <a:gd name="connsiteY18" fmla="*/ 315468 h 339947"/>
                    <a:gd name="connsiteX19" fmla="*/ 24479 w 339947"/>
                    <a:gd name="connsiteY19" fmla="*/ 24479 h 339947"/>
                    <a:gd name="connsiteX20" fmla="*/ 315468 w 339947"/>
                    <a:gd name="connsiteY20" fmla="*/ 24479 h 339947"/>
                    <a:gd name="connsiteX21" fmla="*/ 315468 w 339947"/>
                    <a:gd name="connsiteY21" fmla="*/ 55912 h 339947"/>
                    <a:gd name="connsiteX22" fmla="*/ 330422 w 339947"/>
                    <a:gd name="connsiteY22" fmla="*/ 40958 h 339947"/>
                    <a:gd name="connsiteX23" fmla="*/ 330422 w 339947"/>
                    <a:gd name="connsiteY23" fmla="*/ 9525 h 339947"/>
                    <a:gd name="connsiteX24" fmla="*/ 9525 w 339947"/>
                    <a:gd name="connsiteY24" fmla="*/ 9525 h 339947"/>
                    <a:gd name="connsiteX25" fmla="*/ 9525 w 339947"/>
                    <a:gd name="connsiteY25" fmla="*/ 330422 h 33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9947" h="339947">
                      <a:moveTo>
                        <a:pt x="339947" y="339947"/>
                      </a:moveTo>
                      <a:lnTo>
                        <a:pt x="0" y="339947"/>
                      </a:lnTo>
                      <a:lnTo>
                        <a:pt x="0" y="0"/>
                      </a:lnTo>
                      <a:lnTo>
                        <a:pt x="339947" y="0"/>
                      </a:lnTo>
                      <a:lnTo>
                        <a:pt x="339947" y="44958"/>
                      </a:lnTo>
                      <a:lnTo>
                        <a:pt x="305943" y="78962"/>
                      </a:lnTo>
                      <a:lnTo>
                        <a:pt x="305943" y="34004"/>
                      </a:lnTo>
                      <a:lnTo>
                        <a:pt x="34004" y="34004"/>
                      </a:lnTo>
                      <a:lnTo>
                        <a:pt x="34004" y="305943"/>
                      </a:lnTo>
                      <a:lnTo>
                        <a:pt x="305943" y="305943"/>
                      </a:lnTo>
                      <a:lnTo>
                        <a:pt x="305943" y="238506"/>
                      </a:lnTo>
                      <a:lnTo>
                        <a:pt x="339947" y="204502"/>
                      </a:lnTo>
                      <a:lnTo>
                        <a:pt x="339947" y="339947"/>
                      </a:lnTo>
                      <a:close/>
                      <a:moveTo>
                        <a:pt x="9525" y="330422"/>
                      </a:moveTo>
                      <a:lnTo>
                        <a:pt x="330422" y="330422"/>
                      </a:lnTo>
                      <a:lnTo>
                        <a:pt x="330422" y="227457"/>
                      </a:lnTo>
                      <a:lnTo>
                        <a:pt x="315468" y="242411"/>
                      </a:lnTo>
                      <a:lnTo>
                        <a:pt x="315468" y="315468"/>
                      </a:lnTo>
                      <a:lnTo>
                        <a:pt x="24479" y="315468"/>
                      </a:lnTo>
                      <a:lnTo>
                        <a:pt x="24479" y="24479"/>
                      </a:lnTo>
                      <a:lnTo>
                        <a:pt x="315468" y="24479"/>
                      </a:lnTo>
                      <a:lnTo>
                        <a:pt x="315468" y="55912"/>
                      </a:lnTo>
                      <a:lnTo>
                        <a:pt x="330422" y="40958"/>
                      </a:lnTo>
                      <a:lnTo>
                        <a:pt x="330422" y="9525"/>
                      </a:lnTo>
                      <a:lnTo>
                        <a:pt x="9525" y="9525"/>
                      </a:lnTo>
                      <a:lnTo>
                        <a:pt x="9525" y="330422"/>
                      </a:lnTo>
                      <a:close/>
                    </a:path>
                  </a:pathLst>
                </a:custGeom>
                <a:grpFill/>
                <a:ln w="0" cap="flat">
                  <a:noFill/>
                  <a:prstDash val="solid"/>
                  <a:miter/>
                </a:ln>
              </p:spPr>
              <p:txBody>
                <a:bodyPr rtlCol="0" anchor="ctr"/>
                <a:lstStyle/>
                <a:p>
                  <a:endParaRPr lang="ko-KR" altLang="en-US"/>
                </a:p>
              </p:txBody>
            </p:sp>
          </p:grpSp>
          <p:grpSp>
            <p:nvGrpSpPr>
              <p:cNvPr id="65" name="그래픽 70">
                <a:extLst>
                  <a:ext uri="{FF2B5EF4-FFF2-40B4-BE49-F238E27FC236}">
                    <a16:creationId xmlns:a16="http://schemas.microsoft.com/office/drawing/2014/main" id="{513FC65F-5F17-E347-5DAC-9BF2BD45E4A0}"/>
                  </a:ext>
                </a:extLst>
              </p:cNvPr>
              <p:cNvGrpSpPr/>
              <p:nvPr/>
            </p:nvGrpSpPr>
            <p:grpSpPr>
              <a:xfrm>
                <a:off x="3326987" y="4810125"/>
                <a:ext cx="318897" cy="250793"/>
                <a:chOff x="3326987" y="4810125"/>
                <a:chExt cx="318897" cy="250793"/>
              </a:xfrm>
              <a:grpFill/>
            </p:grpSpPr>
            <p:sp>
              <p:nvSpPr>
                <p:cNvPr id="68" name="자유형: 도형 67">
                  <a:extLst>
                    <a:ext uri="{FF2B5EF4-FFF2-40B4-BE49-F238E27FC236}">
                      <a16:creationId xmlns:a16="http://schemas.microsoft.com/office/drawing/2014/main" id="{A73D541F-EE4C-CD8F-9E60-097C85D01051}"/>
                    </a:ext>
                  </a:extLst>
                </p:cNvPr>
                <p:cNvSpPr/>
                <p:nvPr/>
              </p:nvSpPr>
              <p:spPr>
                <a:xfrm>
                  <a:off x="3340417" y="4823555"/>
                  <a:ext cx="292036" cy="223837"/>
                </a:xfrm>
                <a:custGeom>
                  <a:avLst/>
                  <a:gdLst>
                    <a:gd name="connsiteX0" fmla="*/ 85439 w 292036"/>
                    <a:gd name="connsiteY0" fmla="*/ 223838 h 223837"/>
                    <a:gd name="connsiteX1" fmla="*/ 0 w 292036"/>
                    <a:gd name="connsiteY1" fmla="*/ 138398 h 223837"/>
                    <a:gd name="connsiteX2" fmla="*/ 17336 w 292036"/>
                    <a:gd name="connsiteY2" fmla="*/ 121158 h 223837"/>
                    <a:gd name="connsiteX3" fmla="*/ 85439 w 292036"/>
                    <a:gd name="connsiteY3" fmla="*/ 189262 h 223837"/>
                    <a:gd name="connsiteX4" fmla="*/ 274701 w 292036"/>
                    <a:gd name="connsiteY4" fmla="*/ 0 h 223837"/>
                    <a:gd name="connsiteX5" fmla="*/ 292037 w 292036"/>
                    <a:gd name="connsiteY5" fmla="*/ 17336 h 223837"/>
                    <a:gd name="connsiteX6" fmla="*/ 85439 w 292036"/>
                    <a:gd name="connsiteY6" fmla="*/ 223838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2036" h="223837">
                      <a:moveTo>
                        <a:pt x="85439" y="223838"/>
                      </a:moveTo>
                      <a:lnTo>
                        <a:pt x="0" y="138398"/>
                      </a:lnTo>
                      <a:lnTo>
                        <a:pt x="17336" y="121158"/>
                      </a:lnTo>
                      <a:lnTo>
                        <a:pt x="85439" y="189262"/>
                      </a:lnTo>
                      <a:lnTo>
                        <a:pt x="274701" y="0"/>
                      </a:lnTo>
                      <a:lnTo>
                        <a:pt x="292037" y="17336"/>
                      </a:lnTo>
                      <a:lnTo>
                        <a:pt x="85439" y="223838"/>
                      </a:lnTo>
                      <a:close/>
                    </a:path>
                  </a:pathLst>
                </a:custGeom>
                <a:grpFill/>
                <a:ln w="0" cap="flat">
                  <a:noFill/>
                  <a:prstDash val="solid"/>
                  <a:miter/>
                </a:ln>
              </p:spPr>
              <p:txBody>
                <a:bodyPr rtlCol="0" anchor="ctr"/>
                <a:lstStyle/>
                <a:p>
                  <a:endParaRPr lang="ko-KR" altLang="en-US"/>
                </a:p>
              </p:txBody>
            </p:sp>
            <p:sp>
              <p:nvSpPr>
                <p:cNvPr id="70" name="자유형: 도형 69">
                  <a:extLst>
                    <a:ext uri="{FF2B5EF4-FFF2-40B4-BE49-F238E27FC236}">
                      <a16:creationId xmlns:a16="http://schemas.microsoft.com/office/drawing/2014/main" id="{DED3D427-05A0-A3EA-90E0-43898583527E}"/>
                    </a:ext>
                  </a:extLst>
                </p:cNvPr>
                <p:cNvSpPr/>
                <p:nvPr/>
              </p:nvSpPr>
              <p:spPr>
                <a:xfrm>
                  <a:off x="3326987" y="4810125"/>
                  <a:ext cx="318897" cy="250793"/>
                </a:xfrm>
                <a:custGeom>
                  <a:avLst/>
                  <a:gdLst>
                    <a:gd name="connsiteX0" fmla="*/ 98870 w 318897"/>
                    <a:gd name="connsiteY0" fmla="*/ 250793 h 250793"/>
                    <a:gd name="connsiteX1" fmla="*/ 0 w 318897"/>
                    <a:gd name="connsiteY1" fmla="*/ 151924 h 250793"/>
                    <a:gd name="connsiteX2" fmla="*/ 30766 w 318897"/>
                    <a:gd name="connsiteY2" fmla="*/ 121158 h 250793"/>
                    <a:gd name="connsiteX3" fmla="*/ 98870 w 318897"/>
                    <a:gd name="connsiteY3" fmla="*/ 189262 h 250793"/>
                    <a:gd name="connsiteX4" fmla="*/ 288131 w 318897"/>
                    <a:gd name="connsiteY4" fmla="*/ 0 h 250793"/>
                    <a:gd name="connsiteX5" fmla="*/ 318897 w 318897"/>
                    <a:gd name="connsiteY5" fmla="*/ 30766 h 250793"/>
                    <a:gd name="connsiteX6" fmla="*/ 98870 w 318897"/>
                    <a:gd name="connsiteY6" fmla="*/ 250793 h 250793"/>
                    <a:gd name="connsiteX7" fmla="*/ 26860 w 318897"/>
                    <a:gd name="connsiteY7" fmla="*/ 151924 h 250793"/>
                    <a:gd name="connsiteX8" fmla="*/ 98870 w 318897"/>
                    <a:gd name="connsiteY8" fmla="*/ 223933 h 250793"/>
                    <a:gd name="connsiteX9" fmla="*/ 291941 w 318897"/>
                    <a:gd name="connsiteY9" fmla="*/ 30766 h 250793"/>
                    <a:gd name="connsiteX10" fmla="*/ 288131 w 318897"/>
                    <a:gd name="connsiteY10" fmla="*/ 26956 h 250793"/>
                    <a:gd name="connsiteX11" fmla="*/ 98870 w 318897"/>
                    <a:gd name="connsiteY11" fmla="*/ 216218 h 250793"/>
                    <a:gd name="connsiteX12" fmla="*/ 30766 w 318897"/>
                    <a:gd name="connsiteY12" fmla="*/ 148114 h 250793"/>
                    <a:gd name="connsiteX13" fmla="*/ 26956 w 318897"/>
                    <a:gd name="connsiteY13" fmla="*/ 151924 h 250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8897" h="250793">
                      <a:moveTo>
                        <a:pt x="98870" y="250793"/>
                      </a:moveTo>
                      <a:lnTo>
                        <a:pt x="0" y="151924"/>
                      </a:lnTo>
                      <a:lnTo>
                        <a:pt x="30766" y="121158"/>
                      </a:lnTo>
                      <a:lnTo>
                        <a:pt x="98870" y="189262"/>
                      </a:lnTo>
                      <a:lnTo>
                        <a:pt x="288131" y="0"/>
                      </a:lnTo>
                      <a:lnTo>
                        <a:pt x="318897" y="30766"/>
                      </a:lnTo>
                      <a:lnTo>
                        <a:pt x="98870" y="250793"/>
                      </a:lnTo>
                      <a:close/>
                      <a:moveTo>
                        <a:pt x="26860" y="151924"/>
                      </a:moveTo>
                      <a:lnTo>
                        <a:pt x="98870" y="223933"/>
                      </a:lnTo>
                      <a:lnTo>
                        <a:pt x="291941" y="30766"/>
                      </a:lnTo>
                      <a:lnTo>
                        <a:pt x="288131" y="26956"/>
                      </a:lnTo>
                      <a:lnTo>
                        <a:pt x="98870" y="216218"/>
                      </a:lnTo>
                      <a:lnTo>
                        <a:pt x="30766" y="148114"/>
                      </a:lnTo>
                      <a:lnTo>
                        <a:pt x="26956" y="151924"/>
                      </a:lnTo>
                      <a:close/>
                    </a:path>
                  </a:pathLst>
                </a:custGeom>
                <a:grpFill/>
                <a:ln w="0" cap="flat">
                  <a:noFill/>
                  <a:prstDash val="solid"/>
                  <a:miter/>
                </a:ln>
              </p:spPr>
              <p:txBody>
                <a:bodyPr rtlCol="0" anchor="ctr"/>
                <a:lstStyle/>
                <a:p>
                  <a:endParaRPr lang="ko-KR" altLang="en-US"/>
                </a:p>
              </p:txBody>
            </p:sp>
          </p:grpSp>
        </p:grpSp>
      </p:grpSp>
    </p:spTree>
    <p:extLst>
      <p:ext uri="{BB962C8B-B14F-4D97-AF65-F5344CB8AC3E}">
        <p14:creationId xmlns:p14="http://schemas.microsoft.com/office/powerpoint/2010/main" val="13723628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097088" y="1243535"/>
            <a:ext cx="4427537" cy="4553022"/>
          </a:xfrm>
          <a:prstGeom prst="rect">
            <a:avLst/>
          </a:prstGeom>
          <a:no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r>
              <a:rPr lang="ko-KR" altLang="en-US"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컨티뉴에이션 펀드 부상 배경</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대표적인 중간 회수시장인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세컨더리</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(Secondary)</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시장에서는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운용사 또는 무한책임사원</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(General Partner, GP)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의 포트폴리오를 다른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B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운용사가 인수하거나 사모</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(Private</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Equity, PE)</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의 유한책임사원</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(Limited Partner, 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 투자한 출자지분을 다른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에게 매각하는</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형태로 거래가 이루어진다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한편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PE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시장의 성장과 경쟁 심화</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개별 투자 건 및 펀드 대형화 등으로 다양한 회수 기법과 보다 높은 수익률을 추구하기 위해 시간을 확보하는 수단에 대한 고민이 높아지고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이에 통상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만기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(5</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투자와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5</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회수</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로 설정한 사모펀드</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(Private</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Equity Fund, PEF)</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만기를 투자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회수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10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년의 펀드로 결성하여 만기 자체를 늘리려는 방안 등도 고려되고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고금리 기조 하 펀드 청산을 앞두고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IPO</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시장</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위축 등으로 투자회수가 용이하지 않은 환경이 지속되는 가운데 최근 시장 상황을 반영해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2020</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년 이후 컨티뉴에이션 펀드</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(Continuation Fund)</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의 거래 규모가 꾸준히 증가하고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이는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팬데믹</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이후 글로벌 경기가 위축되고 자본시장 내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IPO</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시장을 통한 회수 기회가 제한되는 상황에서 만기가 얼마 남지 않는 펀드 내 우량 포트폴리오를 주변 환경이나 상황에 쫓겨 굳이 낮은 가격에 매각해 자금을 회수하는 것보다 해당 자산을 새로운 펀드로 이전하여 장기 보유함으로써 보다 적절한 시점으로 차익실현 기회를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이연하기</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위한 수단을 모색하기 위함으로 판단된다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이에 본 고에서는 컨티뉴에이션 펀드의 구조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주요 활용 사례와 시장 현황</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그리고 최근 컨티뉴에이션</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펀드 관련 주요 이슈 등을 점검하여</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국내에서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GP-LP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가 함께 이익을 창출할 수 있는 컨티뉴에이션 펀드의 활용방안과 유의사항을 검토하고자 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p:txBody>
      </p:sp>
      <p:grpSp>
        <p:nvGrpSpPr>
          <p:cNvPr id="28" name="그룹 27">
            <a:extLst>
              <a:ext uri="{FF2B5EF4-FFF2-40B4-BE49-F238E27FC236}">
                <a16:creationId xmlns:a16="http://schemas.microsoft.com/office/drawing/2014/main" id="{4A1DEC6A-F4E2-4E81-A76B-3019E054C6FB}"/>
              </a:ext>
            </a:extLst>
          </p:cNvPr>
          <p:cNvGrpSpPr/>
          <p:nvPr/>
        </p:nvGrpSpPr>
        <p:grpSpPr>
          <a:xfrm>
            <a:off x="162169" y="2321087"/>
            <a:ext cx="1813778" cy="2825015"/>
            <a:chOff x="162169" y="1816262"/>
            <a:chExt cx="1813778" cy="2825015"/>
          </a:xfrm>
        </p:grpSpPr>
        <p:sp>
          <p:nvSpPr>
            <p:cNvPr id="29" name="TextBox 28">
              <a:extLst>
                <a:ext uri="{FF2B5EF4-FFF2-40B4-BE49-F238E27FC236}">
                  <a16:creationId xmlns:a16="http://schemas.microsoft.com/office/drawing/2014/main" id="{E6999A7B-8E49-46EE-8E68-E7DF834EB402}"/>
                </a:ext>
              </a:extLst>
            </p:cNvPr>
            <p:cNvSpPr txBox="1"/>
            <p:nvPr/>
          </p:nvSpPr>
          <p:spPr>
            <a:xfrm>
              <a:off x="1427843" y="3440948"/>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sp>
          <p:nvSpPr>
            <p:cNvPr id="30" name="TextBox 29">
              <a:extLst>
                <a:ext uri="{FF2B5EF4-FFF2-40B4-BE49-F238E27FC236}">
                  <a16:creationId xmlns:a16="http://schemas.microsoft.com/office/drawing/2014/main" id="{6CE16CC2-684E-4969-9E6D-112CC9245425}"/>
                </a:ext>
              </a:extLst>
            </p:cNvPr>
            <p:cNvSpPr txBox="1"/>
            <p:nvPr/>
          </p:nvSpPr>
          <p:spPr>
            <a:xfrm>
              <a:off x="162169" y="1816262"/>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a:solidFill>
                    <a:srgbClr val="ACEAFF"/>
                  </a:solidFill>
                </a:rPr>
                <a:t>“</a:t>
              </a:r>
              <a:endParaRPr lang="ko-KR" altLang="en-US">
                <a:solidFill>
                  <a:srgbClr val="ACEAFF"/>
                </a:solidFill>
              </a:endParaRPr>
            </a:p>
          </p:txBody>
        </p:sp>
        <p:sp>
          <p:nvSpPr>
            <p:cNvPr id="31" name="TextBox 30">
              <a:extLst>
                <a:ext uri="{FF2B5EF4-FFF2-40B4-BE49-F238E27FC236}">
                  <a16:creationId xmlns:a16="http://schemas.microsoft.com/office/drawing/2014/main" id="{83C0EF0D-5375-4DDF-A575-D6AE4E89EFD8}"/>
                </a:ext>
              </a:extLst>
            </p:cNvPr>
            <p:cNvSpPr txBox="1"/>
            <p:nvPr/>
          </p:nvSpPr>
          <p:spPr>
            <a:xfrm>
              <a:off x="405765" y="2248598"/>
              <a:ext cx="1570182" cy="1454565"/>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ko-KR" altLang="en-US" spc="-20" dirty="0">
                  <a:solidFill>
                    <a:schemeClr val="accent4"/>
                  </a:solidFill>
                </a:rPr>
                <a:t>과거 실패한 </a:t>
              </a:r>
              <a:r>
                <a:rPr lang="en-US" altLang="ko-KR" spc="-20" dirty="0">
                  <a:solidFill>
                    <a:schemeClr val="accent4"/>
                  </a:solidFill>
                </a:rPr>
                <a:t>PEF</a:t>
              </a:r>
              <a:r>
                <a:rPr lang="ko-KR" altLang="en-US" spc="-20" dirty="0">
                  <a:solidFill>
                    <a:schemeClr val="accent4"/>
                  </a:solidFill>
                </a:rPr>
                <a:t>를 구조 조정하는 수단이었던 컨티뉴에이션 펀드는 최근 우량자산을 장기 보유하여 차익실현 기회를 </a:t>
              </a:r>
              <a:r>
                <a:rPr lang="ko-KR" altLang="en-US" spc="-20" dirty="0" err="1">
                  <a:solidFill>
                    <a:schemeClr val="accent4"/>
                  </a:solidFill>
                </a:rPr>
                <a:t>이연하는</a:t>
              </a:r>
              <a:r>
                <a:rPr lang="ko-KR" altLang="en-US" spc="-20" dirty="0">
                  <a:solidFill>
                    <a:schemeClr val="accent4"/>
                  </a:solidFill>
                </a:rPr>
                <a:t> 수단으로 크게 활용</a:t>
              </a:r>
              <a:endParaRPr lang="en-US" altLang="ko-KR" spc="-20" dirty="0">
                <a:solidFill>
                  <a:schemeClr val="accent4"/>
                </a:solidFill>
              </a:endParaRPr>
            </a:p>
          </p:txBody>
        </p:sp>
      </p:grpSp>
      <p:sp>
        <p:nvSpPr>
          <p:cNvPr id="35" name="Rectangle 8">
            <a:extLst>
              <a:ext uri="{FF2B5EF4-FFF2-40B4-BE49-F238E27FC236}">
                <a16:creationId xmlns:a16="http://schemas.microsoft.com/office/drawing/2014/main" id="{90F1E2F2-2FB7-4D67-9D33-A854E1167D1F}"/>
              </a:ext>
            </a:extLst>
          </p:cNvPr>
          <p:cNvSpPr>
            <a:spLocks noChangeArrowheads="1"/>
          </p:cNvSpPr>
          <p:nvPr/>
        </p:nvSpPr>
        <p:spPr bwMode="auto">
          <a:xfrm>
            <a:off x="333374" y="668338"/>
            <a:ext cx="5724000" cy="615553"/>
          </a:xfrm>
          <a:prstGeom prst="rect">
            <a:avLst/>
          </a:prstGeom>
          <a:ln>
            <a:solidFill>
              <a:schemeClr val="accent1">
                <a:alpha val="0"/>
              </a:schemeClr>
            </a:solidFill>
          </a:ln>
        </p:spPr>
        <p:txBody>
          <a:bodyPr wrap="square" lIns="0" tIns="0" bIns="0">
            <a:spAutoFit/>
          </a:bodyPr>
          <a:lstStyle/>
          <a:p>
            <a:pPr defTabSz="495285" latinLnBrk="1"/>
            <a:r>
              <a:rPr lang="ko-KR" altLang="en-US" sz="2000" b="1" spc="-50"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rPr>
              <a:t>컨티뉴에이션 펀드</a:t>
            </a:r>
            <a:r>
              <a:rPr lang="en-US" altLang="ko-KR" sz="2000" b="1" spc="-50"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rPr>
              <a:t>, PEF</a:t>
            </a:r>
            <a:r>
              <a:rPr lang="ko-KR" altLang="en-US" sz="2000" b="1" spc="-50" dirty="0">
                <a:ln>
                  <a:solidFill>
                    <a:schemeClr val="accent1">
                      <a:alpha val="0"/>
                    </a:schemeClr>
                  </a:solidFill>
                </a:ln>
                <a:solidFill>
                  <a:schemeClr val="tx2"/>
                </a:solidFill>
                <a:latin typeface="KoPub돋움체 Bold" panose="02020603020101020101" pitchFamily="18" charset="-127"/>
                <a:ea typeface="KoPub돋움체 Bold" panose="02020603020101020101" pitchFamily="18" charset="-127"/>
              </a:rPr>
              <a:t>에게 각광받는 옵션으로 떠오르다</a:t>
            </a:r>
          </a:p>
        </p:txBody>
      </p:sp>
      <p:cxnSp>
        <p:nvCxnSpPr>
          <p:cNvPr id="61" name="직선 연결선 60">
            <a:extLst>
              <a:ext uri="{FF2B5EF4-FFF2-40B4-BE49-F238E27FC236}">
                <a16:creationId xmlns:a16="http://schemas.microsoft.com/office/drawing/2014/main" id="{58881B49-E7F3-4AFC-ADF7-3D01655E7DCF}"/>
              </a:ext>
            </a:extLst>
          </p:cNvPr>
          <p:cNvCxnSpPr>
            <a:cxnSpLocks/>
          </p:cNvCxnSpPr>
          <p:nvPr/>
        </p:nvCxnSpPr>
        <p:spPr>
          <a:xfrm>
            <a:off x="1957388" y="1281113"/>
            <a:ext cx="0" cy="471600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nvGrpSpPr>
          <p:cNvPr id="47" name="그룹 46">
            <a:extLst>
              <a:ext uri="{FF2B5EF4-FFF2-40B4-BE49-F238E27FC236}">
                <a16:creationId xmlns:a16="http://schemas.microsoft.com/office/drawing/2014/main" id="{C8B4FE81-4D84-7383-F3F3-E1F4C4601E5C}"/>
              </a:ext>
            </a:extLst>
          </p:cNvPr>
          <p:cNvGrpSpPr/>
          <p:nvPr/>
        </p:nvGrpSpPr>
        <p:grpSpPr>
          <a:xfrm>
            <a:off x="333376" y="5929990"/>
            <a:ext cx="6191249" cy="3307673"/>
            <a:chOff x="333376" y="5929990"/>
            <a:chExt cx="6191249" cy="3307673"/>
          </a:xfrm>
        </p:grpSpPr>
        <p:sp>
          <p:nvSpPr>
            <p:cNvPr id="48" name="직사각형 47">
              <a:extLst>
                <a:ext uri="{FF2B5EF4-FFF2-40B4-BE49-F238E27FC236}">
                  <a16:creationId xmlns:a16="http://schemas.microsoft.com/office/drawing/2014/main" id="{52129B21-BC30-E2D0-FCB6-E2D5C198F19F}"/>
                </a:ext>
              </a:extLst>
            </p:cNvPr>
            <p:cNvSpPr>
              <a:spLocks/>
            </p:cNvSpPr>
            <p:nvPr/>
          </p:nvSpPr>
          <p:spPr>
            <a:xfrm>
              <a:off x="343854" y="6424861"/>
              <a:ext cx="3330221" cy="2610871"/>
            </a:xfrm>
            <a:prstGeom prst="rect">
              <a:avLst/>
            </a:prstGeom>
            <a:solidFill>
              <a:schemeClr val="bg1">
                <a:lumMod val="95000"/>
              </a:schemeClr>
            </a:solidFill>
            <a:ln>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10000"/>
                </a:lnSpc>
                <a:spcBef>
                  <a:spcPts val="100"/>
                </a:spcBef>
                <a:spcAft>
                  <a:spcPts val="100"/>
                </a:spcAft>
                <a:buClrTx/>
                <a:buSzTx/>
                <a:buFontTx/>
                <a:buNone/>
                <a:tabLst/>
                <a:defRPr/>
              </a:pPr>
              <a:endParaRPr kumimoji="0" lang="ko-KR" altLang="en-US" sz="800" b="1" i="0" u="none" strike="noStrike" kern="1200" cap="none" spc="0" normalizeH="0" baseline="0" noProof="0" dirty="0">
                <a:ln>
                  <a:solidFill>
                    <a:srgbClr val="FD349C">
                      <a:alpha val="0"/>
                    </a:srgbClr>
                  </a:solidFill>
                </a:ln>
                <a:solidFill>
                  <a:srgbClr val="000000"/>
                </a:solidFill>
                <a:effectLst/>
                <a:highlight>
                  <a:srgbClr val="FFFF00"/>
                </a:highlight>
                <a:uLnTx/>
                <a:uFillTx/>
                <a:latin typeface="KoPub돋움체 Medium" panose="02020603020101020101" pitchFamily="18" charset="-127"/>
                <a:ea typeface="KoPub돋움체 Medium" panose="02020603020101020101" pitchFamily="18" charset="-127"/>
                <a:cs typeface="+mn-cs"/>
                <a:sym typeface="Wingdings" panose="05000000000000000000" pitchFamily="2" charset="2"/>
              </a:endParaRPr>
            </a:p>
          </p:txBody>
        </p:sp>
        <p:grpSp>
          <p:nvGrpSpPr>
            <p:cNvPr id="49" name="그룹 48">
              <a:extLst>
                <a:ext uri="{FF2B5EF4-FFF2-40B4-BE49-F238E27FC236}">
                  <a16:creationId xmlns:a16="http://schemas.microsoft.com/office/drawing/2014/main" id="{58E75C05-E3AD-A175-BB81-6BC8D16A7C71}"/>
                </a:ext>
              </a:extLst>
            </p:cNvPr>
            <p:cNvGrpSpPr/>
            <p:nvPr/>
          </p:nvGrpSpPr>
          <p:grpSpPr>
            <a:xfrm>
              <a:off x="542181" y="6583566"/>
              <a:ext cx="1352534" cy="1044000"/>
              <a:chOff x="2299980" y="6684883"/>
              <a:chExt cx="1111598" cy="1046746"/>
            </a:xfrm>
          </p:grpSpPr>
          <p:sp>
            <p:nvSpPr>
              <p:cNvPr id="66" name="사각형: 둥근 모서리 65">
                <a:extLst>
                  <a:ext uri="{FF2B5EF4-FFF2-40B4-BE49-F238E27FC236}">
                    <a16:creationId xmlns:a16="http://schemas.microsoft.com/office/drawing/2014/main" id="{EA1584EB-1B43-C8DF-0505-B8CCA90E4978}"/>
                  </a:ext>
                </a:extLst>
              </p:cNvPr>
              <p:cNvSpPr/>
              <p:nvPr/>
            </p:nvSpPr>
            <p:spPr>
              <a:xfrm>
                <a:off x="2299980" y="6684883"/>
                <a:ext cx="1111598" cy="1046746"/>
              </a:xfrm>
              <a:prstGeom prst="roundRect">
                <a:avLst>
                  <a:gd name="adj" fmla="val 0"/>
                </a:avLst>
              </a:prstGeom>
              <a:solidFill>
                <a:schemeClr val="bg1"/>
              </a:solidFill>
              <a:ln>
                <a:solidFill>
                  <a:srgbClr val="99E3FB"/>
                </a:solidFill>
                <a:prstDash val="solid"/>
              </a:ln>
              <a:effectLst/>
            </p:spPr>
            <p:style>
              <a:lnRef idx="1">
                <a:schemeClr val="accent1"/>
              </a:lnRef>
              <a:fillRef idx="3">
                <a:schemeClr val="accent1"/>
              </a:fillRef>
              <a:effectRef idx="2">
                <a:schemeClr val="accent1"/>
              </a:effectRef>
              <a:fontRef idx="minor">
                <a:schemeClr val="lt1"/>
              </a:fontRef>
            </p:style>
            <p:txBody>
              <a:bodyPr lIns="36000" tIns="396000" rIns="36000" rtlCol="0" anchor="t"/>
              <a:lstStyle/>
              <a:p>
                <a:pPr marL="0" marR="0" lvl="0" indent="0" algn="ctr" defTabSz="914400" rtl="0" eaLnBrk="1" fontAlgn="auto" latinLnBrk="0" hangingPunct="1">
                  <a:lnSpc>
                    <a:spcPct val="110000"/>
                  </a:lnSpc>
                  <a:spcBef>
                    <a:spcPts val="200"/>
                  </a:spcBef>
                  <a:spcAft>
                    <a:spcPts val="0"/>
                  </a:spcAft>
                  <a:buClrTx/>
                  <a:buSzTx/>
                  <a:buFontTx/>
                  <a:buNone/>
                  <a:tabLst/>
                  <a:defRPr/>
                </a:pPr>
                <a:r>
                  <a:rPr kumimoji="0" lang="ko-KR" altLang="en-US" sz="900" b="0" i="0" u="none" strike="noStrike" kern="1200" cap="none" spc="0" normalizeH="0" baseline="0" noProof="0" dirty="0">
                    <a:ln>
                      <a:solidFill>
                        <a:srgbClr val="FFFFFF">
                          <a:lumMod val="85000"/>
                          <a:alpha val="0"/>
                        </a:srgbClr>
                      </a:solidFill>
                    </a:ln>
                    <a:solidFill>
                      <a:srgbClr val="000000">
                        <a:lumMod val="85000"/>
                        <a:lumOff val="15000"/>
                      </a:srgbClr>
                    </a:solidFill>
                    <a:effectLst/>
                    <a:uLnTx/>
                    <a:uFillTx/>
                    <a:latin typeface="KoPub돋움체 Medium"/>
                    <a:ea typeface="KoPub돋움체 Medium"/>
                    <a:cs typeface="+mn-cs"/>
                  </a:rPr>
                  <a:t>글로벌 긴축 본격화로</a:t>
                </a:r>
                <a:r>
                  <a:rPr kumimoji="0" lang="en-US" altLang="ko-KR" sz="900" b="0" i="0" u="none" strike="noStrike" kern="1200" cap="none" spc="0" normalizeH="0" baseline="0" noProof="0" dirty="0">
                    <a:ln>
                      <a:solidFill>
                        <a:srgbClr val="FFFFFF">
                          <a:lumMod val="85000"/>
                          <a:alpha val="0"/>
                        </a:srgbClr>
                      </a:solidFill>
                    </a:ln>
                    <a:solidFill>
                      <a:srgbClr val="000000">
                        <a:lumMod val="85000"/>
                        <a:lumOff val="15000"/>
                      </a:srgbClr>
                    </a:solidFill>
                    <a:effectLst/>
                    <a:uLnTx/>
                    <a:uFillTx/>
                    <a:latin typeface="KoPub돋움체 Medium"/>
                    <a:ea typeface="KoPub돋움체 Medium"/>
                    <a:cs typeface="+mn-cs"/>
                  </a:rPr>
                  <a:t> </a:t>
                </a:r>
                <a:r>
                  <a:rPr kumimoji="0" lang="ko-KR" altLang="en-US" sz="900" b="0" i="0" u="none" strike="noStrike" kern="1200" cap="none" spc="0" normalizeH="0" baseline="0" noProof="0" dirty="0">
                    <a:ln>
                      <a:solidFill>
                        <a:srgbClr val="FFFFFF">
                          <a:lumMod val="85000"/>
                          <a:alpha val="0"/>
                        </a:srgbClr>
                      </a:solidFill>
                    </a:ln>
                    <a:solidFill>
                      <a:srgbClr val="000000">
                        <a:lumMod val="85000"/>
                        <a:lumOff val="15000"/>
                      </a:srgbClr>
                    </a:solidFill>
                    <a:effectLst/>
                    <a:uLnTx/>
                    <a:uFillTx/>
                    <a:latin typeface="KoPub돋움체 Medium"/>
                    <a:ea typeface="KoPub돋움체 Medium"/>
                    <a:cs typeface="+mn-cs"/>
                  </a:rPr>
                  <a:t>자본시장 내 투자</a:t>
                </a:r>
                <a:r>
                  <a:rPr kumimoji="0" lang="en-US" altLang="ko-KR" sz="900" b="0" i="0" u="none" strike="noStrike" kern="1200" cap="none" spc="0" normalizeH="0" baseline="0" noProof="0" dirty="0">
                    <a:ln>
                      <a:solidFill>
                        <a:srgbClr val="FFFFFF">
                          <a:lumMod val="85000"/>
                          <a:alpha val="0"/>
                        </a:srgbClr>
                      </a:solidFill>
                    </a:ln>
                    <a:solidFill>
                      <a:srgbClr val="000000">
                        <a:lumMod val="85000"/>
                        <a:lumOff val="15000"/>
                      </a:srgbClr>
                    </a:solidFill>
                    <a:effectLst/>
                    <a:uLnTx/>
                    <a:uFillTx/>
                    <a:latin typeface="KoPub돋움체 Medium"/>
                    <a:ea typeface="KoPub돋움체 Medium"/>
                    <a:cs typeface="+mn-cs"/>
                  </a:rPr>
                  <a:t>·</a:t>
                </a:r>
                <a:r>
                  <a:rPr kumimoji="0" lang="ko-KR" altLang="en-US" sz="900" b="0" i="0" u="none" strike="noStrike" kern="1200" cap="none" spc="0" normalizeH="0" baseline="0" noProof="0" dirty="0">
                    <a:ln>
                      <a:solidFill>
                        <a:srgbClr val="FFFFFF">
                          <a:lumMod val="85000"/>
                          <a:alpha val="0"/>
                        </a:srgbClr>
                      </a:solidFill>
                    </a:ln>
                    <a:solidFill>
                      <a:srgbClr val="000000">
                        <a:lumMod val="85000"/>
                        <a:lumOff val="15000"/>
                      </a:srgbClr>
                    </a:solidFill>
                    <a:effectLst/>
                    <a:uLnTx/>
                    <a:uFillTx/>
                    <a:latin typeface="KoPub돋움체 Medium"/>
                    <a:ea typeface="KoPub돋움체 Medium"/>
                    <a:cs typeface="+mn-cs"/>
                  </a:rPr>
                  <a:t>회수가 전반적으로 위축</a:t>
                </a:r>
              </a:p>
            </p:txBody>
          </p:sp>
          <p:sp>
            <p:nvSpPr>
              <p:cNvPr id="67" name="사각형: 둥근 모서리 66">
                <a:extLst>
                  <a:ext uri="{FF2B5EF4-FFF2-40B4-BE49-F238E27FC236}">
                    <a16:creationId xmlns:a16="http://schemas.microsoft.com/office/drawing/2014/main" id="{85B259AC-B9AC-717E-89CA-D67944E20505}"/>
                  </a:ext>
                </a:extLst>
              </p:cNvPr>
              <p:cNvSpPr/>
              <p:nvPr/>
            </p:nvSpPr>
            <p:spPr>
              <a:xfrm>
                <a:off x="2354155" y="6761566"/>
                <a:ext cx="1003250" cy="230845"/>
              </a:xfrm>
              <a:prstGeom prst="roundRect">
                <a:avLst>
                  <a:gd name="adj" fmla="val 50000"/>
                </a:avLst>
              </a:prstGeom>
              <a:solidFill>
                <a:srgbClr val="00A7E2"/>
              </a:solidFill>
              <a:ln>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100"/>
                  </a:spcBef>
                  <a:spcAft>
                    <a:spcPts val="100"/>
                  </a:spcAft>
                  <a:buClrTx/>
                  <a:buSzTx/>
                  <a:buFontTx/>
                  <a:buNone/>
                  <a:tabLst/>
                  <a:defRPr/>
                </a:pPr>
                <a:r>
                  <a:rPr kumimoji="0" lang="ko-KR" altLang="en-US" sz="1000" b="1"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sym typeface="Wingdings" panose="05000000000000000000" pitchFamily="2" charset="2"/>
                  </a:rPr>
                  <a:t>동인 </a:t>
                </a:r>
                <a:r>
                  <a:rPr kumimoji="0" lang="en-US" altLang="ko-KR" sz="1000" b="1"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sym typeface="Wingdings" panose="05000000000000000000" pitchFamily="2" charset="2"/>
                  </a:rPr>
                  <a:t>1</a:t>
                </a:r>
                <a:endParaRPr kumimoji="0" lang="ko-KR" altLang="en-US" sz="1000" b="1"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sym typeface="Wingdings" panose="05000000000000000000" pitchFamily="2" charset="2"/>
                </a:endParaRPr>
              </a:p>
            </p:txBody>
          </p:sp>
        </p:grpSp>
        <p:grpSp>
          <p:nvGrpSpPr>
            <p:cNvPr id="50" name="그룹 49">
              <a:extLst>
                <a:ext uri="{FF2B5EF4-FFF2-40B4-BE49-F238E27FC236}">
                  <a16:creationId xmlns:a16="http://schemas.microsoft.com/office/drawing/2014/main" id="{990EDF11-A648-D50F-E2A3-97641AEC482D}"/>
                </a:ext>
              </a:extLst>
            </p:cNvPr>
            <p:cNvGrpSpPr/>
            <p:nvPr/>
          </p:nvGrpSpPr>
          <p:grpSpPr>
            <a:xfrm>
              <a:off x="2113996" y="6583566"/>
              <a:ext cx="1352534" cy="1044000"/>
              <a:chOff x="2299980" y="6684883"/>
              <a:chExt cx="1111598" cy="1046746"/>
            </a:xfrm>
          </p:grpSpPr>
          <p:sp>
            <p:nvSpPr>
              <p:cNvPr id="64" name="사각형: 둥근 모서리 63">
                <a:extLst>
                  <a:ext uri="{FF2B5EF4-FFF2-40B4-BE49-F238E27FC236}">
                    <a16:creationId xmlns:a16="http://schemas.microsoft.com/office/drawing/2014/main" id="{5C51317B-130A-C44D-E23B-005AB4122694}"/>
                  </a:ext>
                </a:extLst>
              </p:cNvPr>
              <p:cNvSpPr/>
              <p:nvPr/>
            </p:nvSpPr>
            <p:spPr>
              <a:xfrm>
                <a:off x="2299980" y="6684883"/>
                <a:ext cx="1111598" cy="1046746"/>
              </a:xfrm>
              <a:prstGeom prst="roundRect">
                <a:avLst>
                  <a:gd name="adj" fmla="val 0"/>
                </a:avLst>
              </a:prstGeom>
              <a:solidFill>
                <a:schemeClr val="bg1"/>
              </a:solidFill>
              <a:ln>
                <a:solidFill>
                  <a:srgbClr val="99E3FB"/>
                </a:solidFill>
                <a:prstDash val="solid"/>
              </a:ln>
              <a:effectLst/>
            </p:spPr>
            <p:style>
              <a:lnRef idx="1">
                <a:schemeClr val="accent1"/>
              </a:lnRef>
              <a:fillRef idx="3">
                <a:schemeClr val="accent1"/>
              </a:fillRef>
              <a:effectRef idx="2">
                <a:schemeClr val="accent1"/>
              </a:effectRef>
              <a:fontRef idx="minor">
                <a:schemeClr val="lt1"/>
              </a:fontRef>
            </p:style>
            <p:txBody>
              <a:bodyPr lIns="36000" tIns="396000" rIns="36000" rtlCol="0" anchor="t"/>
              <a:lstStyle/>
              <a:p>
                <a:pPr marL="0" marR="0" lvl="0" indent="0" algn="ctr" defTabSz="914400" rtl="0" eaLnBrk="1" fontAlgn="auto" latinLnBrk="0" hangingPunct="1">
                  <a:lnSpc>
                    <a:spcPct val="110000"/>
                  </a:lnSpc>
                  <a:spcBef>
                    <a:spcPts val="200"/>
                  </a:spcBef>
                  <a:spcAft>
                    <a:spcPts val="0"/>
                  </a:spcAft>
                  <a:buClrTx/>
                  <a:buSzTx/>
                  <a:buFontTx/>
                  <a:buNone/>
                  <a:tabLst/>
                  <a:defRPr/>
                </a:pPr>
                <a:r>
                  <a:rPr kumimoji="0" lang="ko-KR" altLang="en-US" sz="900" b="0" i="0" u="none" strike="noStrike" kern="1200" cap="none" spc="0" normalizeH="0" baseline="0" noProof="0" dirty="0">
                    <a:ln>
                      <a:solidFill>
                        <a:srgbClr val="FFFFFF">
                          <a:lumMod val="85000"/>
                          <a:alpha val="0"/>
                        </a:srgbClr>
                      </a:solidFill>
                    </a:ln>
                    <a:solidFill>
                      <a:srgbClr val="000000">
                        <a:lumMod val="85000"/>
                        <a:lumOff val="15000"/>
                      </a:srgbClr>
                    </a:solidFill>
                    <a:effectLst/>
                    <a:uLnTx/>
                    <a:uFillTx/>
                    <a:latin typeface="KoPub돋움체 Medium"/>
                    <a:ea typeface="KoPub돋움체 Medium"/>
                    <a:cs typeface="+mn-cs"/>
                  </a:rPr>
                  <a:t>투자회수가 어려울 시 유동성 확보 및 차익실현 유예를 위한 방안의 필요성</a:t>
                </a:r>
              </a:p>
            </p:txBody>
          </p:sp>
          <p:sp>
            <p:nvSpPr>
              <p:cNvPr id="65" name="사각형: 둥근 모서리 64">
                <a:extLst>
                  <a:ext uri="{FF2B5EF4-FFF2-40B4-BE49-F238E27FC236}">
                    <a16:creationId xmlns:a16="http://schemas.microsoft.com/office/drawing/2014/main" id="{09928C36-B953-69F6-88A7-A02C445E7D90}"/>
                  </a:ext>
                </a:extLst>
              </p:cNvPr>
              <p:cNvSpPr/>
              <p:nvPr/>
            </p:nvSpPr>
            <p:spPr>
              <a:xfrm>
                <a:off x="2369852" y="6761566"/>
                <a:ext cx="974427" cy="230845"/>
              </a:xfrm>
              <a:prstGeom prst="roundRect">
                <a:avLst>
                  <a:gd name="adj" fmla="val 50000"/>
                </a:avLst>
              </a:prstGeom>
              <a:solidFill>
                <a:srgbClr val="00A7E2"/>
              </a:solidFill>
              <a:ln>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100"/>
                  </a:spcBef>
                  <a:spcAft>
                    <a:spcPts val="100"/>
                  </a:spcAft>
                  <a:buClrTx/>
                  <a:buSzTx/>
                  <a:buFontTx/>
                  <a:buNone/>
                  <a:tabLst/>
                  <a:defRPr/>
                </a:pPr>
                <a:r>
                  <a:rPr kumimoji="0" lang="ko-KR" altLang="en-US" sz="1000" b="1"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sym typeface="Wingdings" panose="05000000000000000000" pitchFamily="2" charset="2"/>
                  </a:rPr>
                  <a:t>동인 </a:t>
                </a:r>
                <a:r>
                  <a:rPr kumimoji="0" lang="en-US" altLang="ko-KR" sz="1000" b="1"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sym typeface="Wingdings" panose="05000000000000000000" pitchFamily="2" charset="2"/>
                  </a:rPr>
                  <a:t>2</a:t>
                </a:r>
                <a:endParaRPr kumimoji="0" lang="ko-KR" altLang="en-US" sz="1000" b="1"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sym typeface="Wingdings" panose="05000000000000000000" pitchFamily="2" charset="2"/>
                </a:endParaRPr>
              </a:p>
            </p:txBody>
          </p:sp>
        </p:grpSp>
        <p:grpSp>
          <p:nvGrpSpPr>
            <p:cNvPr id="51" name="그룹 50">
              <a:extLst>
                <a:ext uri="{FF2B5EF4-FFF2-40B4-BE49-F238E27FC236}">
                  <a16:creationId xmlns:a16="http://schemas.microsoft.com/office/drawing/2014/main" id="{F2468FED-F516-37C5-4FC5-3114867BF24B}"/>
                </a:ext>
              </a:extLst>
            </p:cNvPr>
            <p:cNvGrpSpPr/>
            <p:nvPr/>
          </p:nvGrpSpPr>
          <p:grpSpPr>
            <a:xfrm>
              <a:off x="542181" y="7818210"/>
              <a:ext cx="1352534" cy="1044000"/>
              <a:chOff x="2299980" y="6569244"/>
              <a:chExt cx="1265844" cy="1046746"/>
            </a:xfrm>
          </p:grpSpPr>
          <p:sp>
            <p:nvSpPr>
              <p:cNvPr id="62" name="사각형: 둥근 모서리 61">
                <a:extLst>
                  <a:ext uri="{FF2B5EF4-FFF2-40B4-BE49-F238E27FC236}">
                    <a16:creationId xmlns:a16="http://schemas.microsoft.com/office/drawing/2014/main" id="{3D6CCD99-0DEE-A0E0-9B72-9294FA3D95A4}"/>
                  </a:ext>
                </a:extLst>
              </p:cNvPr>
              <p:cNvSpPr/>
              <p:nvPr/>
            </p:nvSpPr>
            <p:spPr>
              <a:xfrm>
                <a:off x="2299980" y="6569244"/>
                <a:ext cx="1265844" cy="1046746"/>
              </a:xfrm>
              <a:prstGeom prst="roundRect">
                <a:avLst>
                  <a:gd name="adj" fmla="val 0"/>
                </a:avLst>
              </a:prstGeom>
              <a:solidFill>
                <a:schemeClr val="bg1"/>
              </a:solidFill>
              <a:ln>
                <a:solidFill>
                  <a:srgbClr val="99E3FB"/>
                </a:solidFill>
                <a:prstDash val="solid"/>
              </a:ln>
              <a:effectLst/>
            </p:spPr>
            <p:style>
              <a:lnRef idx="1">
                <a:schemeClr val="accent1"/>
              </a:lnRef>
              <a:fillRef idx="3">
                <a:schemeClr val="accent1"/>
              </a:fillRef>
              <a:effectRef idx="2">
                <a:schemeClr val="accent1"/>
              </a:effectRef>
              <a:fontRef idx="minor">
                <a:schemeClr val="lt1"/>
              </a:fontRef>
            </p:style>
            <p:txBody>
              <a:bodyPr lIns="36000" tIns="396000" rIns="36000" rtlCol="0" anchor="t"/>
              <a:lstStyle/>
              <a:p>
                <a:pPr marL="0" marR="0" lvl="0" indent="0" algn="ctr" defTabSz="914400" rtl="0" eaLnBrk="1" fontAlgn="auto" latinLnBrk="0" hangingPunct="1">
                  <a:lnSpc>
                    <a:spcPct val="110000"/>
                  </a:lnSpc>
                  <a:spcBef>
                    <a:spcPts val="200"/>
                  </a:spcBef>
                  <a:spcAft>
                    <a:spcPts val="0"/>
                  </a:spcAft>
                  <a:buClrTx/>
                  <a:buSzTx/>
                  <a:buFontTx/>
                  <a:buNone/>
                  <a:tabLst/>
                  <a:defRPr/>
                </a:pPr>
                <a:r>
                  <a:rPr kumimoji="0" lang="ko-KR" altLang="en-US" sz="900" b="0" i="0" u="none" strike="noStrike" kern="1200" cap="none" spc="0" normalizeH="0" baseline="0" noProof="0" dirty="0">
                    <a:ln>
                      <a:solidFill>
                        <a:srgbClr val="FFFFFF">
                          <a:lumMod val="85000"/>
                          <a:alpha val="0"/>
                        </a:srgbClr>
                      </a:solidFill>
                    </a:ln>
                    <a:solidFill>
                      <a:srgbClr val="000000">
                        <a:lumMod val="85000"/>
                        <a:lumOff val="15000"/>
                      </a:srgbClr>
                    </a:solidFill>
                    <a:effectLst/>
                    <a:uLnTx/>
                    <a:uFillTx/>
                    <a:latin typeface="KoPub돋움체 Medium"/>
                    <a:ea typeface="KoPub돋움체 Medium"/>
                    <a:cs typeface="+mn-cs"/>
                  </a:rPr>
                  <a:t>대외환경 악화로 새로운 투자 기회 발굴보다 검증된 기업으로의 재투자 중요성 부각</a:t>
                </a:r>
              </a:p>
            </p:txBody>
          </p:sp>
          <p:sp>
            <p:nvSpPr>
              <p:cNvPr id="63" name="사각형: 둥근 모서리 62">
                <a:extLst>
                  <a:ext uri="{FF2B5EF4-FFF2-40B4-BE49-F238E27FC236}">
                    <a16:creationId xmlns:a16="http://schemas.microsoft.com/office/drawing/2014/main" id="{929BA916-B63D-C201-6128-CDC86EBFE806}"/>
                  </a:ext>
                </a:extLst>
              </p:cNvPr>
              <p:cNvSpPr/>
              <p:nvPr/>
            </p:nvSpPr>
            <p:spPr>
              <a:xfrm>
                <a:off x="2361673" y="6645927"/>
                <a:ext cx="1142462" cy="230845"/>
              </a:xfrm>
              <a:prstGeom prst="roundRect">
                <a:avLst>
                  <a:gd name="adj" fmla="val 50000"/>
                </a:avLst>
              </a:prstGeom>
              <a:solidFill>
                <a:srgbClr val="00A7E2"/>
              </a:solidFill>
              <a:ln>
                <a:noFill/>
                <a:prstDash val="sysDash"/>
              </a:ln>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marL="0" marR="0" lvl="0" indent="0" algn="ctr" defTabSz="914400" rtl="0" eaLnBrk="1" fontAlgn="auto" latinLnBrk="0" hangingPunct="1">
                  <a:lnSpc>
                    <a:spcPct val="110000"/>
                  </a:lnSpc>
                  <a:spcBef>
                    <a:spcPts val="100"/>
                  </a:spcBef>
                  <a:spcAft>
                    <a:spcPts val="100"/>
                  </a:spcAft>
                  <a:buClrTx/>
                  <a:buSzTx/>
                  <a:buFontTx/>
                  <a:buNone/>
                  <a:tabLst/>
                  <a:defRPr/>
                </a:pPr>
                <a:r>
                  <a:rPr kumimoji="0" lang="ko-KR" altLang="en-US" sz="1000" b="1"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sym typeface="Wingdings" panose="05000000000000000000" pitchFamily="2" charset="2"/>
                  </a:rPr>
                  <a:t>동인 </a:t>
                </a:r>
                <a:r>
                  <a:rPr kumimoji="0" lang="en-US" altLang="ko-KR" sz="1000" b="1"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sym typeface="Wingdings" panose="05000000000000000000" pitchFamily="2" charset="2"/>
                  </a:rPr>
                  <a:t>3</a:t>
                </a:r>
                <a:endParaRPr kumimoji="0" lang="ko-KR" altLang="en-US" sz="1000" b="1"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sym typeface="Wingdings" panose="05000000000000000000" pitchFamily="2" charset="2"/>
                </a:endParaRPr>
              </a:p>
            </p:txBody>
          </p:sp>
        </p:grpSp>
        <p:grpSp>
          <p:nvGrpSpPr>
            <p:cNvPr id="52" name="그룹 51">
              <a:extLst>
                <a:ext uri="{FF2B5EF4-FFF2-40B4-BE49-F238E27FC236}">
                  <a16:creationId xmlns:a16="http://schemas.microsoft.com/office/drawing/2014/main" id="{664CD6A5-A4D8-33D4-E7D8-B893B9A272EA}"/>
                </a:ext>
              </a:extLst>
            </p:cNvPr>
            <p:cNvGrpSpPr/>
            <p:nvPr/>
          </p:nvGrpSpPr>
          <p:grpSpPr>
            <a:xfrm>
              <a:off x="2113996" y="7818210"/>
              <a:ext cx="1352534" cy="1044000"/>
              <a:chOff x="2299980" y="6569244"/>
              <a:chExt cx="1111598" cy="1046746"/>
            </a:xfrm>
          </p:grpSpPr>
          <p:sp>
            <p:nvSpPr>
              <p:cNvPr id="59" name="사각형: 둥근 모서리 58">
                <a:extLst>
                  <a:ext uri="{FF2B5EF4-FFF2-40B4-BE49-F238E27FC236}">
                    <a16:creationId xmlns:a16="http://schemas.microsoft.com/office/drawing/2014/main" id="{8751B5BC-F27E-F0D4-E997-E101895674F7}"/>
                  </a:ext>
                </a:extLst>
              </p:cNvPr>
              <p:cNvSpPr/>
              <p:nvPr/>
            </p:nvSpPr>
            <p:spPr>
              <a:xfrm>
                <a:off x="2299980" y="6569244"/>
                <a:ext cx="1111598" cy="1046746"/>
              </a:xfrm>
              <a:prstGeom prst="roundRect">
                <a:avLst>
                  <a:gd name="adj" fmla="val 0"/>
                </a:avLst>
              </a:prstGeom>
              <a:solidFill>
                <a:schemeClr val="bg1"/>
              </a:solidFill>
              <a:ln>
                <a:solidFill>
                  <a:srgbClr val="99E3FB"/>
                </a:solidFill>
                <a:prstDash val="solid"/>
              </a:ln>
              <a:effectLst/>
            </p:spPr>
            <p:style>
              <a:lnRef idx="1">
                <a:schemeClr val="accent1"/>
              </a:lnRef>
              <a:fillRef idx="3">
                <a:schemeClr val="accent1"/>
              </a:fillRef>
              <a:effectRef idx="2">
                <a:schemeClr val="accent1"/>
              </a:effectRef>
              <a:fontRef idx="minor">
                <a:schemeClr val="lt1"/>
              </a:fontRef>
            </p:style>
            <p:txBody>
              <a:bodyPr lIns="36000" tIns="396000" rIns="36000" rtlCol="0" anchor="t"/>
              <a:lstStyle/>
              <a:p>
                <a:pPr marL="0" marR="0" lvl="0" indent="0" algn="ctr" defTabSz="914400" rtl="0" eaLnBrk="1" fontAlgn="auto" latinLnBrk="0" hangingPunct="1">
                  <a:lnSpc>
                    <a:spcPct val="110000"/>
                  </a:lnSpc>
                  <a:spcBef>
                    <a:spcPts val="200"/>
                  </a:spcBef>
                  <a:spcAft>
                    <a:spcPts val="0"/>
                  </a:spcAft>
                  <a:buClrTx/>
                  <a:buSzTx/>
                  <a:buFontTx/>
                  <a:buNone/>
                  <a:tabLst/>
                  <a:defRPr/>
                </a:pPr>
                <a:r>
                  <a:rPr kumimoji="0" lang="ko-KR" altLang="en-US" sz="900" b="0" i="0" u="none" strike="noStrike" kern="1200" cap="none" spc="0" normalizeH="0" baseline="0" noProof="0" dirty="0">
                    <a:ln>
                      <a:solidFill>
                        <a:srgbClr val="FFFFFF">
                          <a:lumMod val="85000"/>
                          <a:alpha val="0"/>
                        </a:srgbClr>
                      </a:solidFill>
                    </a:ln>
                    <a:solidFill>
                      <a:srgbClr val="000000">
                        <a:lumMod val="85000"/>
                        <a:lumOff val="15000"/>
                      </a:srgbClr>
                    </a:solidFill>
                    <a:effectLst/>
                    <a:uLnTx/>
                    <a:uFillTx/>
                    <a:latin typeface="KoPub돋움체 Medium"/>
                    <a:ea typeface="KoPub돋움체 Medium"/>
                    <a:cs typeface="+mn-cs"/>
                  </a:rPr>
                  <a:t>투자금 회수</a:t>
                </a:r>
                <a:r>
                  <a:rPr kumimoji="0" lang="en-US" altLang="ko-KR" sz="900" b="0" i="0" u="none" strike="noStrike" kern="1200" cap="none" spc="0" normalizeH="0" baseline="0" noProof="0" dirty="0">
                    <a:ln>
                      <a:solidFill>
                        <a:srgbClr val="FFFFFF">
                          <a:lumMod val="85000"/>
                          <a:alpha val="0"/>
                        </a:srgbClr>
                      </a:solidFill>
                    </a:ln>
                    <a:solidFill>
                      <a:srgbClr val="000000">
                        <a:lumMod val="85000"/>
                        <a:lumOff val="15000"/>
                      </a:srgbClr>
                    </a:solidFill>
                    <a:effectLst/>
                    <a:uLnTx/>
                    <a:uFillTx/>
                    <a:latin typeface="KoPub돋움체 Medium"/>
                    <a:ea typeface="KoPub돋움체 Medium"/>
                    <a:cs typeface="+mn-cs"/>
                  </a:rPr>
                  <a:t>·</a:t>
                </a:r>
                <a:r>
                  <a:rPr kumimoji="0" lang="ko-KR" altLang="en-US" sz="900" b="0" i="0" u="none" strike="noStrike" kern="1200" cap="none" spc="0" normalizeH="0" baseline="0" noProof="0" dirty="0">
                    <a:ln>
                      <a:solidFill>
                        <a:srgbClr val="FFFFFF">
                          <a:lumMod val="85000"/>
                          <a:alpha val="0"/>
                        </a:srgbClr>
                      </a:solidFill>
                    </a:ln>
                    <a:solidFill>
                      <a:srgbClr val="000000">
                        <a:lumMod val="85000"/>
                        <a:lumOff val="15000"/>
                      </a:srgbClr>
                    </a:solidFill>
                    <a:effectLst/>
                    <a:uLnTx/>
                    <a:uFillTx/>
                    <a:latin typeface="KoPub돋움체 Medium"/>
                    <a:ea typeface="KoPub돋움체 Medium"/>
                    <a:cs typeface="+mn-cs"/>
                  </a:rPr>
                  <a:t>재투자를 위한 중요 수단으로서 세컨더리 펀드에 대한 역할</a:t>
                </a:r>
                <a:r>
                  <a:rPr kumimoji="0" lang="en-US" altLang="ko-KR" sz="900" b="0" i="0" u="none" strike="noStrike" kern="1200" cap="none" spc="0" normalizeH="0" baseline="0" noProof="0" dirty="0">
                    <a:ln>
                      <a:solidFill>
                        <a:srgbClr val="FFFFFF">
                          <a:lumMod val="85000"/>
                          <a:alpha val="0"/>
                        </a:srgbClr>
                      </a:solidFill>
                    </a:ln>
                    <a:solidFill>
                      <a:srgbClr val="000000">
                        <a:lumMod val="85000"/>
                        <a:lumOff val="15000"/>
                      </a:srgbClr>
                    </a:solidFill>
                    <a:effectLst/>
                    <a:uLnTx/>
                    <a:uFillTx/>
                    <a:latin typeface="KoPub돋움체 Medium"/>
                    <a:ea typeface="KoPub돋움체 Medium"/>
                    <a:cs typeface="+mn-cs"/>
                  </a:rPr>
                  <a:t>·</a:t>
                </a:r>
                <a:r>
                  <a:rPr kumimoji="0" lang="ko-KR" altLang="en-US" sz="900" b="0" i="0" u="none" strike="noStrike" kern="1200" cap="none" spc="0" normalizeH="0" baseline="0" noProof="0" dirty="0">
                    <a:ln>
                      <a:solidFill>
                        <a:srgbClr val="FFFFFF">
                          <a:lumMod val="85000"/>
                          <a:alpha val="0"/>
                        </a:srgbClr>
                      </a:solidFill>
                    </a:ln>
                    <a:solidFill>
                      <a:srgbClr val="000000">
                        <a:lumMod val="85000"/>
                        <a:lumOff val="15000"/>
                      </a:srgbClr>
                    </a:solidFill>
                    <a:effectLst/>
                    <a:uLnTx/>
                    <a:uFillTx/>
                    <a:latin typeface="KoPub돋움체 Medium"/>
                    <a:ea typeface="KoPub돋움체 Medium"/>
                    <a:cs typeface="+mn-cs"/>
                  </a:rPr>
                  <a:t>인식의 변화</a:t>
                </a:r>
              </a:p>
            </p:txBody>
          </p:sp>
          <p:sp>
            <p:nvSpPr>
              <p:cNvPr id="60" name="사각형: 둥근 모서리 59">
                <a:extLst>
                  <a:ext uri="{FF2B5EF4-FFF2-40B4-BE49-F238E27FC236}">
                    <a16:creationId xmlns:a16="http://schemas.microsoft.com/office/drawing/2014/main" id="{2F2E57ED-55B7-2950-5A02-BCB9FE2E7A51}"/>
                  </a:ext>
                </a:extLst>
              </p:cNvPr>
              <p:cNvSpPr/>
              <p:nvPr/>
            </p:nvSpPr>
            <p:spPr>
              <a:xfrm>
                <a:off x="2369852" y="6645927"/>
                <a:ext cx="974427" cy="230845"/>
              </a:xfrm>
              <a:prstGeom prst="roundRect">
                <a:avLst>
                  <a:gd name="adj" fmla="val 50000"/>
                </a:avLst>
              </a:prstGeom>
              <a:solidFill>
                <a:srgbClr val="00A7E2"/>
              </a:solidFill>
              <a:ln>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100"/>
                  </a:spcBef>
                  <a:spcAft>
                    <a:spcPts val="100"/>
                  </a:spcAft>
                  <a:buClrTx/>
                  <a:buSzTx/>
                  <a:buFontTx/>
                  <a:buNone/>
                  <a:tabLst/>
                  <a:defRPr/>
                </a:pPr>
                <a:r>
                  <a:rPr kumimoji="0" lang="ko-KR" altLang="en-US" sz="1000" b="1"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sym typeface="Wingdings" panose="05000000000000000000" pitchFamily="2" charset="2"/>
                  </a:rPr>
                  <a:t>동인 </a:t>
                </a:r>
                <a:r>
                  <a:rPr kumimoji="0" lang="en-US" altLang="ko-KR" sz="1000" b="1"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sym typeface="Wingdings" panose="05000000000000000000" pitchFamily="2" charset="2"/>
                  </a:rPr>
                  <a:t>4</a:t>
                </a:r>
                <a:endParaRPr kumimoji="0" lang="ko-KR" altLang="en-US" sz="1000" b="1" i="0" u="none" strike="noStrike" kern="1200" cap="none" spc="0" normalizeH="0" baseline="0" noProof="0" dirty="0">
                  <a:ln>
                    <a:solidFill>
                      <a:srgbClr val="FD349C">
                        <a:alpha val="0"/>
                      </a:srgbClr>
                    </a:solidFill>
                  </a:ln>
                  <a:solidFill>
                    <a:srgbClr val="FFFFFF"/>
                  </a:solidFill>
                  <a:effectLst/>
                  <a:uLnTx/>
                  <a:uFillTx/>
                  <a:latin typeface="KoPub돋움체 Medium" panose="02020603020101020101" pitchFamily="18" charset="-127"/>
                  <a:ea typeface="KoPub돋움체 Medium" panose="02020603020101020101" pitchFamily="18" charset="-127"/>
                  <a:cs typeface="+mn-cs"/>
                  <a:sym typeface="Wingdings" panose="05000000000000000000" pitchFamily="2" charset="2"/>
                </a:endParaRPr>
              </a:p>
            </p:txBody>
          </p:sp>
        </p:grpSp>
        <p:sp>
          <p:nvSpPr>
            <p:cNvPr id="53" name="TextBox 52">
              <a:extLst>
                <a:ext uri="{FF2B5EF4-FFF2-40B4-BE49-F238E27FC236}">
                  <a16:creationId xmlns:a16="http://schemas.microsoft.com/office/drawing/2014/main" id="{A9F26CBE-5A69-6A8C-E6FF-7A6DC2BAC115}"/>
                </a:ext>
              </a:extLst>
            </p:cNvPr>
            <p:cNvSpPr txBox="1"/>
            <p:nvPr/>
          </p:nvSpPr>
          <p:spPr>
            <a:xfrm>
              <a:off x="333376" y="5929990"/>
              <a:ext cx="5673722" cy="545978"/>
            </a:xfrm>
            <a:prstGeom prst="rect">
              <a:avLst/>
            </a:prstGeom>
            <a:ln w="3175">
              <a:noFill/>
            </a:ln>
          </p:spPr>
          <p:txBody>
            <a:bodyPr wrap="square" lIns="0" tIns="108000" rIns="0" bIns="0" anchor="ctr" anchorCtr="0">
              <a:no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컨티뉴에이션 펀드의 부상 배경 </a:t>
              </a:r>
              <a:r>
                <a:rPr kumimoji="0" lang="en-US" altLang="ko-KR"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endParaRPr kumimoji="0" lang="ko-KR" altLang="en-US" sz="1050" b="1" i="0" u="none" strike="noStrike" kern="1200" cap="none" spc="0" normalizeH="0" baseline="0" noProof="0" dirty="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54" name="화살표: 아래쪽 66">
              <a:extLst>
                <a:ext uri="{FF2B5EF4-FFF2-40B4-BE49-F238E27FC236}">
                  <a16:creationId xmlns:a16="http://schemas.microsoft.com/office/drawing/2014/main" id="{A1701EC5-2D67-F78F-501E-BFFBD959039F}"/>
                </a:ext>
              </a:extLst>
            </p:cNvPr>
            <p:cNvSpPr/>
            <p:nvPr/>
          </p:nvSpPr>
          <p:spPr>
            <a:xfrm rot="16200000">
              <a:off x="3616327" y="7584904"/>
              <a:ext cx="752475" cy="263527"/>
            </a:xfrm>
            <a:custGeom>
              <a:avLst/>
              <a:gdLst>
                <a:gd name="connsiteX0" fmla="*/ 0 w 603478"/>
                <a:gd name="connsiteY0" fmla="*/ 177420 h 354840"/>
                <a:gd name="connsiteX1" fmla="*/ 150870 w 603478"/>
                <a:gd name="connsiteY1" fmla="*/ 177420 h 354840"/>
                <a:gd name="connsiteX2" fmla="*/ 150870 w 603478"/>
                <a:gd name="connsiteY2" fmla="*/ 0 h 354840"/>
                <a:gd name="connsiteX3" fmla="*/ 452609 w 603478"/>
                <a:gd name="connsiteY3" fmla="*/ 0 h 354840"/>
                <a:gd name="connsiteX4" fmla="*/ 452609 w 603478"/>
                <a:gd name="connsiteY4" fmla="*/ 177420 h 354840"/>
                <a:gd name="connsiteX5" fmla="*/ 603478 w 603478"/>
                <a:gd name="connsiteY5" fmla="*/ 177420 h 354840"/>
                <a:gd name="connsiteX6" fmla="*/ 301739 w 603478"/>
                <a:gd name="connsiteY6" fmla="*/ 354840 h 354840"/>
                <a:gd name="connsiteX7" fmla="*/ 0 w 603478"/>
                <a:gd name="connsiteY7" fmla="*/ 177420 h 354840"/>
                <a:gd name="connsiteX0" fmla="*/ 452609 w 603478"/>
                <a:gd name="connsiteY0" fmla="*/ 0 h 354840"/>
                <a:gd name="connsiteX1" fmla="*/ 452609 w 603478"/>
                <a:gd name="connsiteY1" fmla="*/ 177420 h 354840"/>
                <a:gd name="connsiteX2" fmla="*/ 603478 w 603478"/>
                <a:gd name="connsiteY2" fmla="*/ 177420 h 354840"/>
                <a:gd name="connsiteX3" fmla="*/ 301739 w 603478"/>
                <a:gd name="connsiteY3" fmla="*/ 354840 h 354840"/>
                <a:gd name="connsiteX4" fmla="*/ 0 w 603478"/>
                <a:gd name="connsiteY4" fmla="*/ 177420 h 354840"/>
                <a:gd name="connsiteX5" fmla="*/ 150870 w 603478"/>
                <a:gd name="connsiteY5" fmla="*/ 177420 h 354840"/>
                <a:gd name="connsiteX6" fmla="*/ 150870 w 603478"/>
                <a:gd name="connsiteY6" fmla="*/ 0 h 354840"/>
                <a:gd name="connsiteX7" fmla="*/ 544049 w 603478"/>
                <a:gd name="connsiteY7" fmla="*/ 91440 h 354840"/>
                <a:gd name="connsiteX0" fmla="*/ 452609 w 603478"/>
                <a:gd name="connsiteY0" fmla="*/ 0 h 354840"/>
                <a:gd name="connsiteX1" fmla="*/ 452609 w 603478"/>
                <a:gd name="connsiteY1" fmla="*/ 177420 h 354840"/>
                <a:gd name="connsiteX2" fmla="*/ 603478 w 603478"/>
                <a:gd name="connsiteY2" fmla="*/ 177420 h 354840"/>
                <a:gd name="connsiteX3" fmla="*/ 301739 w 603478"/>
                <a:gd name="connsiteY3" fmla="*/ 354840 h 354840"/>
                <a:gd name="connsiteX4" fmla="*/ 0 w 603478"/>
                <a:gd name="connsiteY4" fmla="*/ 177420 h 354840"/>
                <a:gd name="connsiteX5" fmla="*/ 150870 w 603478"/>
                <a:gd name="connsiteY5" fmla="*/ 177420 h 354840"/>
                <a:gd name="connsiteX6" fmla="*/ 150870 w 603478"/>
                <a:gd name="connsiteY6" fmla="*/ 0 h 354840"/>
                <a:gd name="connsiteX0" fmla="*/ 452609 w 603478"/>
                <a:gd name="connsiteY0" fmla="*/ 177420 h 354840"/>
                <a:gd name="connsiteX1" fmla="*/ 603478 w 603478"/>
                <a:gd name="connsiteY1" fmla="*/ 177420 h 354840"/>
                <a:gd name="connsiteX2" fmla="*/ 301739 w 603478"/>
                <a:gd name="connsiteY2" fmla="*/ 354840 h 354840"/>
                <a:gd name="connsiteX3" fmla="*/ 0 w 603478"/>
                <a:gd name="connsiteY3" fmla="*/ 177420 h 354840"/>
                <a:gd name="connsiteX4" fmla="*/ 150870 w 603478"/>
                <a:gd name="connsiteY4" fmla="*/ 177420 h 354840"/>
                <a:gd name="connsiteX5" fmla="*/ 150870 w 603478"/>
                <a:gd name="connsiteY5" fmla="*/ 0 h 354840"/>
                <a:gd name="connsiteX0" fmla="*/ 452609 w 603478"/>
                <a:gd name="connsiteY0" fmla="*/ 0 h 177420"/>
                <a:gd name="connsiteX1" fmla="*/ 603478 w 603478"/>
                <a:gd name="connsiteY1" fmla="*/ 0 h 177420"/>
                <a:gd name="connsiteX2" fmla="*/ 301739 w 603478"/>
                <a:gd name="connsiteY2" fmla="*/ 177420 h 177420"/>
                <a:gd name="connsiteX3" fmla="*/ 0 w 603478"/>
                <a:gd name="connsiteY3" fmla="*/ 0 h 177420"/>
                <a:gd name="connsiteX4" fmla="*/ 150870 w 603478"/>
                <a:gd name="connsiteY4" fmla="*/ 0 h 177420"/>
                <a:gd name="connsiteX0" fmla="*/ 452609 w 603478"/>
                <a:gd name="connsiteY0" fmla="*/ 0 h 177420"/>
                <a:gd name="connsiteX1" fmla="*/ 603478 w 603478"/>
                <a:gd name="connsiteY1" fmla="*/ 0 h 177420"/>
                <a:gd name="connsiteX2" fmla="*/ 301739 w 603478"/>
                <a:gd name="connsiteY2" fmla="*/ 177420 h 177420"/>
                <a:gd name="connsiteX3" fmla="*/ 0 w 603478"/>
                <a:gd name="connsiteY3" fmla="*/ 0 h 177420"/>
                <a:gd name="connsiteX0" fmla="*/ 603478 w 603478"/>
                <a:gd name="connsiteY0" fmla="*/ 0 h 177420"/>
                <a:gd name="connsiteX1" fmla="*/ 301739 w 603478"/>
                <a:gd name="connsiteY1" fmla="*/ 177420 h 177420"/>
                <a:gd name="connsiteX2" fmla="*/ 0 w 603478"/>
                <a:gd name="connsiteY2" fmla="*/ 0 h 177420"/>
              </a:gdLst>
              <a:ahLst/>
              <a:cxnLst>
                <a:cxn ang="0">
                  <a:pos x="connsiteX0" y="connsiteY0"/>
                </a:cxn>
                <a:cxn ang="0">
                  <a:pos x="connsiteX1" y="connsiteY1"/>
                </a:cxn>
                <a:cxn ang="0">
                  <a:pos x="connsiteX2" y="connsiteY2"/>
                </a:cxn>
              </a:cxnLst>
              <a:rect l="l" t="t" r="r" b="b"/>
              <a:pathLst>
                <a:path w="603478" h="177420">
                  <a:moveTo>
                    <a:pt x="603478" y="0"/>
                  </a:moveTo>
                  <a:lnTo>
                    <a:pt x="301739" y="177420"/>
                  </a:lnTo>
                  <a:lnTo>
                    <a:pt x="0" y="0"/>
                  </a:lnTo>
                </a:path>
              </a:pathLst>
            </a:custGeom>
            <a:noFill/>
            <a:ln>
              <a:solidFill>
                <a:srgbClr val="0179B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3600" b="0" i="0" u="none" strike="noStrike" kern="1200" cap="none" spc="0" normalizeH="0" baseline="0" noProof="0" dirty="0">
                <a:ln>
                  <a:noFill/>
                </a:ln>
                <a:solidFill>
                  <a:srgbClr val="0C233C"/>
                </a:solidFill>
                <a:effectLst/>
                <a:uLnTx/>
                <a:uFillTx/>
                <a:latin typeface="KoPub돋움체 Medium" panose="02020603020101020101" pitchFamily="18" charset="-127"/>
                <a:ea typeface="KoPub돋움체 Medium" panose="02020603020101020101" pitchFamily="18" charset="-127"/>
                <a:cs typeface="+mn-cs"/>
              </a:endParaRPr>
            </a:p>
          </p:txBody>
        </p:sp>
        <p:sp>
          <p:nvSpPr>
            <p:cNvPr id="55" name="사각형: 둥근 모서리 54">
              <a:extLst>
                <a:ext uri="{FF2B5EF4-FFF2-40B4-BE49-F238E27FC236}">
                  <a16:creationId xmlns:a16="http://schemas.microsoft.com/office/drawing/2014/main" id="{D29CD399-3C41-B1B1-E85B-04F16C59E9D8}"/>
                </a:ext>
              </a:extLst>
            </p:cNvPr>
            <p:cNvSpPr/>
            <p:nvPr/>
          </p:nvSpPr>
          <p:spPr>
            <a:xfrm>
              <a:off x="4306850" y="6623437"/>
              <a:ext cx="2207296" cy="2098232"/>
            </a:xfrm>
            <a:prstGeom prst="roundRect">
              <a:avLst>
                <a:gd name="adj" fmla="val 0"/>
              </a:avLst>
            </a:prstGeom>
            <a:solidFill>
              <a:srgbClr val="E4F6FF"/>
            </a:solidFill>
            <a:ln>
              <a:solidFill>
                <a:srgbClr val="D1EFFF"/>
              </a:solidFill>
              <a:prstDash val="solid"/>
            </a:ln>
            <a:effectLst/>
          </p:spPr>
          <p:style>
            <a:lnRef idx="1">
              <a:schemeClr val="accent1"/>
            </a:lnRef>
            <a:fillRef idx="3">
              <a:schemeClr val="accent1"/>
            </a:fillRef>
            <a:effectRef idx="2">
              <a:schemeClr val="accent1"/>
            </a:effectRef>
            <a:fontRef idx="minor">
              <a:schemeClr val="lt1"/>
            </a:fontRef>
          </p:style>
          <p:txBody>
            <a:bodyPr tIns="468000" rtlCol="0" anchor="t"/>
            <a:lstStyle/>
            <a:p>
              <a:pPr marL="0" marR="0" lvl="0" indent="0" algn="ctr" defTabSz="914400" rtl="0" eaLnBrk="1" fontAlgn="auto" latinLnBrk="0" hangingPunct="1">
                <a:lnSpc>
                  <a:spcPct val="110000"/>
                </a:lnSpc>
                <a:spcBef>
                  <a:spcPts val="200"/>
                </a:spcBef>
                <a:spcAft>
                  <a:spcPts val="0"/>
                </a:spcAft>
                <a:buClrTx/>
                <a:buSzTx/>
                <a:buFontTx/>
                <a:buNone/>
                <a:tabLst/>
                <a:defRPr/>
              </a:pPr>
              <a:endParaRPr kumimoji="0" lang="ko-KR" altLang="en-US" sz="900" b="0" i="0" u="none" strike="noStrike" kern="1200" cap="none" spc="0" normalizeH="0" baseline="0" noProof="0" dirty="0">
                <a:ln>
                  <a:solidFill>
                    <a:srgbClr val="FFFFFF">
                      <a:lumMod val="85000"/>
                      <a:alpha val="0"/>
                    </a:srgbClr>
                  </a:solidFill>
                </a:ln>
                <a:solidFill>
                  <a:srgbClr val="000000">
                    <a:lumMod val="85000"/>
                    <a:lumOff val="15000"/>
                  </a:srgbClr>
                </a:solidFill>
                <a:effectLst/>
                <a:uLnTx/>
                <a:uFillTx/>
                <a:latin typeface="KoPub돋움체 Medium"/>
                <a:ea typeface="KoPub돋움체 Medium"/>
                <a:cs typeface="+mn-cs"/>
              </a:endParaRPr>
            </a:p>
          </p:txBody>
        </p:sp>
        <p:sp>
          <p:nvSpPr>
            <p:cNvPr id="56" name="사각형: 둥근 모서리 55">
              <a:extLst>
                <a:ext uri="{FF2B5EF4-FFF2-40B4-BE49-F238E27FC236}">
                  <a16:creationId xmlns:a16="http://schemas.microsoft.com/office/drawing/2014/main" id="{36802440-054F-3120-CB1A-58C864DAC858}"/>
                </a:ext>
              </a:extLst>
            </p:cNvPr>
            <p:cNvSpPr/>
            <p:nvPr/>
          </p:nvSpPr>
          <p:spPr>
            <a:xfrm>
              <a:off x="4379912" y="6702061"/>
              <a:ext cx="2051533" cy="265236"/>
            </a:xfrm>
            <a:prstGeom prst="roundRect">
              <a:avLst>
                <a:gd name="adj" fmla="val 50000"/>
              </a:avLst>
            </a:prstGeom>
            <a:solidFill>
              <a:srgbClr val="00338D"/>
            </a:solidFill>
            <a:ln>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100"/>
                </a:spcBef>
                <a:spcAft>
                  <a:spcPts val="100"/>
                </a:spcAft>
                <a:buClrTx/>
                <a:buSzTx/>
                <a:buFontTx/>
                <a:buNone/>
                <a:tabLst/>
                <a:defRPr/>
              </a:pPr>
              <a:r>
                <a:rPr kumimoji="0" lang="ko-KR" altLang="en-US" sz="1000" b="1" i="0" u="none" strike="noStrike" kern="1200" cap="none" spc="0" normalizeH="0" baseline="0" noProof="0" dirty="0">
                  <a:ln>
                    <a:solidFill>
                      <a:srgbClr val="FD349C">
                        <a:alpha val="0"/>
                      </a:srgbClr>
                    </a:solidFill>
                  </a:ln>
                  <a:gradFill>
                    <a:gsLst>
                      <a:gs pos="0">
                        <a:schemeClr val="bg1"/>
                      </a:gs>
                      <a:gs pos="100000">
                        <a:schemeClr val="bg1"/>
                      </a:gs>
                    </a:gsLst>
                    <a:lin ang="5400000" scaled="1"/>
                  </a:gradFill>
                  <a:effectLst/>
                  <a:uLnTx/>
                  <a:uFillTx/>
                  <a:latin typeface="KoPub돋움체 Medium" panose="02020603020101020101" pitchFamily="18" charset="-127"/>
                  <a:ea typeface="KoPub돋움체 Medium" panose="02020603020101020101" pitchFamily="18" charset="-127"/>
                  <a:cs typeface="+mn-cs"/>
                  <a:sym typeface="Wingdings" panose="05000000000000000000" pitchFamily="2" charset="2"/>
                </a:rPr>
                <a:t>컨티뉴에이션 펀드의 부상</a:t>
              </a:r>
            </a:p>
          </p:txBody>
        </p:sp>
        <p:sp>
          <p:nvSpPr>
            <p:cNvPr id="57" name="TextBox 56">
              <a:extLst>
                <a:ext uri="{FF2B5EF4-FFF2-40B4-BE49-F238E27FC236}">
                  <a16:creationId xmlns:a16="http://schemas.microsoft.com/office/drawing/2014/main" id="{03E579C2-FD5F-62EA-DC56-04E896CA7EB9}"/>
                </a:ext>
              </a:extLst>
            </p:cNvPr>
            <p:cNvSpPr txBox="1"/>
            <p:nvPr/>
          </p:nvSpPr>
          <p:spPr>
            <a:xfrm>
              <a:off x="4351169" y="7082985"/>
              <a:ext cx="2140434" cy="1546577"/>
            </a:xfrm>
            <a:prstGeom prst="rect">
              <a:avLst/>
            </a:prstGeom>
            <a:noFill/>
          </p:spPr>
          <p:txBody>
            <a:bodyPr wrap="square">
              <a:spAutoFit/>
            </a:bodyPr>
            <a:lstStyle/>
            <a:p>
              <a:pPr marL="171450" indent="-171450">
                <a:buFont typeface="Wingdings" panose="05000000000000000000" pitchFamily="2" charset="2"/>
                <a:buChar char="ü"/>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기업에 효율적인 경영을 정착시켜 불확실성이 큰 시기에도 상대적으로 예측 가능한 안정적인 투자처로 역할 가능</a:t>
              </a:r>
              <a:endPar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endParaRPr>
            </a:p>
            <a:p>
              <a:pPr marL="171450" indent="-171450">
                <a:buFont typeface="Wingdings" panose="05000000000000000000" pitchFamily="2" charset="2"/>
                <a:buChar char="ü"/>
              </a:pPr>
              <a:endPar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endParaRPr>
            </a:p>
            <a:p>
              <a:pPr marL="171450" indent="-171450">
                <a:buFont typeface="Wingdings" panose="05000000000000000000" pitchFamily="2" charset="2"/>
                <a:buChar char="ü"/>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투자 기업의 기존 가치에 프리미엄을 더할 수 있어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PEF</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와 포트폴리오 기업 모두의 지속가능한 성장에 기여</a:t>
              </a:r>
            </a:p>
          </p:txBody>
        </p:sp>
        <p:sp>
          <p:nvSpPr>
            <p:cNvPr id="58" name="직사각형 57">
              <a:extLst>
                <a:ext uri="{FF2B5EF4-FFF2-40B4-BE49-F238E27FC236}">
                  <a16:creationId xmlns:a16="http://schemas.microsoft.com/office/drawing/2014/main" id="{89BD2B76-BDEC-7D2A-CB2C-5D0C09C4BAA0}"/>
                </a:ext>
              </a:extLst>
            </p:cNvPr>
            <p:cNvSpPr/>
            <p:nvPr/>
          </p:nvSpPr>
          <p:spPr>
            <a:xfrm>
              <a:off x="333376" y="9005498"/>
              <a:ext cx="6191249" cy="232165"/>
            </a:xfrm>
            <a:prstGeom prst="rect">
              <a:avLst/>
            </a:prstGeom>
            <a:noFill/>
            <a:ln w="3175">
              <a:noFill/>
            </a:ln>
          </p:spPr>
          <p:txBody>
            <a:bodyPr wrap="square" lIns="0" tIns="108000" rIns="0" bIns="0" rtlCol="0" anchor="b">
              <a:spAutoFit/>
            </a:bodyPr>
            <a:lstStyle/>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Source:</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언론보도 종합</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삼정</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KPMG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경제연구원 재구성</a:t>
              </a:r>
            </a:p>
          </p:txBody>
        </p:sp>
      </p:grpSp>
    </p:spTree>
    <p:extLst>
      <p:ext uri="{BB962C8B-B14F-4D97-AF65-F5344CB8AC3E}">
        <p14:creationId xmlns:p14="http://schemas.microsoft.com/office/powerpoint/2010/main" val="2579513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097088" y="1243535"/>
            <a:ext cx="4427537" cy="4553022"/>
          </a:xfrm>
          <a:prstGeom prst="rect">
            <a:avLst/>
          </a:prstGeom>
          <a:no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r>
              <a:rPr lang="ko-KR" altLang="en-US" sz="1200" b="1"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컨티뉴에이션 펀드의 개념과 목적</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과거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세컨더리</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시장에서는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PEF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만기가 도래하기 이전 출자를 한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들이 유동성 회수를 위해 펀드 내 출자지분을 매각하는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주도형</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(LP-led)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거래가 전통적인 거래유형으로 대부분을 차지했다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그러나 최근 글로벌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PE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시장에서는 글로벌 경제 불확실성으로 투자가 침체되고</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만기가 도래했음에도 투자한 자산에 대한 회수가 어려운 상황이 지속되고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이에 따라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GP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가 우수한 자산을 보유하는 형태로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세컨더리</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시장에 참여하여 기존</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에게는 수익을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확정시키고</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전략적 투자자나 장기투자자를 통해 펀드 내 신규 자본을 확보하여 향후 수익실현 기회를 기약하는 자본재편</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사업분리</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공개매수 등과 같은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GP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주도형</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(GP-led)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거래 비중이 증가하는 양상이다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 가운데 컨티뉴에이션 펀드는 펀드 내 특정 자산을 장기 보유하거나 재투자할 목적으로 펀드 만기 시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GP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는 유지하되</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기존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또는 신규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를 모집하여 새로이 펀드를 결성하고</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해당</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자산을 이전하는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GP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주도형 거래 전략이다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컨티뉴에이션 펀드는 과거에는 회수에 실패한 자산의 회수를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이연시키는</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수단 또는 부실화된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PEF</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를 구조 조정하는 수단으로 인식되었으나</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최근에는 보다 적절한 시점으로 차익실현 기회를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이연하기</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위해 활용되는 경우가 많아지고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GP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가 이전하는 자산이</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단일 기업인 경우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단일자산 컨티뉴에이션 펀드</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(Single-asset Continuation Fund)</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를 설정하기도 하고</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복수의 여러 기업을 이전할 경우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복수자산 컨티뉴에이션 펀드</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(Multi-asset Continuation Fund)</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를 신규로 설정하기도 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컨티뉴에이션 펀드는 일반적으로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GP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가 펀드 만기가</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도래함에도 불구</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①펀드 보유 자산에 대한 이슈 등으로</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목표 가격으로 자산가치를 실현</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판매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할 수 없거나 ②</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GP·LP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투자자가 특정 우량자산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잠재성이 높은 기업이 성숙기에 도달하는 등 수익 창출 가능성이 높은 자산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에 대한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익스포저를</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유지하기를 원하는 경우에 주로 많이 활용된다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최근 컨티뉴에이션 펀드에 대한 인식 개선과 함께 컨티뉴에이션 펀드를 적극 활용하고자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들의 출자도 점차 확대되는 추이를 보이고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endPar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endParaRPr>
          </a:p>
          <a:p>
            <a:pPr algn="just" defTabSz="520700" eaLnBrk="0" hangingPunct="0">
              <a:lnSpc>
                <a:spcPct val="125000"/>
              </a:lnSpc>
              <a:spcBef>
                <a:spcPts val="600"/>
              </a:spcBef>
              <a:spcAft>
                <a:spcPts val="600"/>
              </a:spcAft>
              <a:defRPr/>
            </a:pPr>
            <a:endPar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endParaRPr>
          </a:p>
          <a:p>
            <a:pPr algn="just" defTabSz="520700" eaLnBrk="0" hangingPunct="0">
              <a:lnSpc>
                <a:spcPct val="125000"/>
              </a:lnSpc>
              <a:spcBef>
                <a:spcPts val="600"/>
              </a:spcBef>
              <a:spcAft>
                <a:spcPts val="600"/>
              </a:spcAft>
              <a:defRPr/>
            </a:pPr>
            <a:endPar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endParaRPr>
          </a:p>
        </p:txBody>
      </p:sp>
      <p:grpSp>
        <p:nvGrpSpPr>
          <p:cNvPr id="28" name="그룹 27">
            <a:extLst>
              <a:ext uri="{FF2B5EF4-FFF2-40B4-BE49-F238E27FC236}">
                <a16:creationId xmlns:a16="http://schemas.microsoft.com/office/drawing/2014/main" id="{4A1DEC6A-F4E2-4E81-A76B-3019E054C6FB}"/>
              </a:ext>
            </a:extLst>
          </p:cNvPr>
          <p:cNvGrpSpPr/>
          <p:nvPr/>
        </p:nvGrpSpPr>
        <p:grpSpPr>
          <a:xfrm>
            <a:off x="162169" y="2321087"/>
            <a:ext cx="1813778" cy="2973038"/>
            <a:chOff x="162169" y="1816262"/>
            <a:chExt cx="1813778" cy="2973038"/>
          </a:xfrm>
        </p:grpSpPr>
        <p:sp>
          <p:nvSpPr>
            <p:cNvPr id="29" name="TextBox 28">
              <a:extLst>
                <a:ext uri="{FF2B5EF4-FFF2-40B4-BE49-F238E27FC236}">
                  <a16:creationId xmlns:a16="http://schemas.microsoft.com/office/drawing/2014/main" id="{E6999A7B-8E49-46EE-8E68-E7DF834EB402}"/>
                </a:ext>
              </a:extLst>
            </p:cNvPr>
            <p:cNvSpPr txBox="1"/>
            <p:nvPr/>
          </p:nvSpPr>
          <p:spPr>
            <a:xfrm>
              <a:off x="1427843" y="3588971"/>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sp>
          <p:nvSpPr>
            <p:cNvPr id="30" name="TextBox 29">
              <a:extLst>
                <a:ext uri="{FF2B5EF4-FFF2-40B4-BE49-F238E27FC236}">
                  <a16:creationId xmlns:a16="http://schemas.microsoft.com/office/drawing/2014/main" id="{6CE16CC2-684E-4969-9E6D-112CC9245425}"/>
                </a:ext>
              </a:extLst>
            </p:cNvPr>
            <p:cNvSpPr txBox="1"/>
            <p:nvPr/>
          </p:nvSpPr>
          <p:spPr>
            <a:xfrm>
              <a:off x="162169" y="1816262"/>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a:solidFill>
                    <a:srgbClr val="ACEAFF"/>
                  </a:solidFill>
                </a:rPr>
                <a:t>“</a:t>
              </a:r>
              <a:endParaRPr lang="ko-KR" altLang="en-US">
                <a:solidFill>
                  <a:srgbClr val="ACEAFF"/>
                </a:solidFill>
              </a:endParaRPr>
            </a:p>
          </p:txBody>
        </p:sp>
        <p:sp>
          <p:nvSpPr>
            <p:cNvPr id="31" name="TextBox 30">
              <a:extLst>
                <a:ext uri="{FF2B5EF4-FFF2-40B4-BE49-F238E27FC236}">
                  <a16:creationId xmlns:a16="http://schemas.microsoft.com/office/drawing/2014/main" id="{83C0EF0D-5375-4DDF-A575-D6AE4E89EFD8}"/>
                </a:ext>
              </a:extLst>
            </p:cNvPr>
            <p:cNvSpPr txBox="1"/>
            <p:nvPr/>
          </p:nvSpPr>
          <p:spPr>
            <a:xfrm>
              <a:off x="405765" y="2248598"/>
              <a:ext cx="1570182" cy="1454565"/>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ko-KR" altLang="en-US" spc="-20" dirty="0">
                  <a:solidFill>
                    <a:schemeClr val="accent4"/>
                  </a:solidFill>
                </a:rPr>
                <a:t>컨티뉴에이션 펀드는</a:t>
              </a:r>
              <a:r>
                <a:rPr lang="en-US" altLang="ko-KR" spc="-20" dirty="0">
                  <a:solidFill>
                    <a:schemeClr val="accent4"/>
                  </a:solidFill>
                </a:rPr>
                <a:t> </a:t>
              </a:r>
              <a:r>
                <a:rPr lang="ko-KR" altLang="en-US" spc="-20" dirty="0">
                  <a:solidFill>
                    <a:schemeClr val="accent4"/>
                  </a:solidFill>
                </a:rPr>
                <a:t>펀드 내 특정자산 장기 보유</a:t>
              </a:r>
              <a:r>
                <a:rPr lang="en-US" altLang="ko-KR" spc="-20" dirty="0">
                  <a:solidFill>
                    <a:schemeClr val="accent4"/>
                  </a:solidFill>
                </a:rPr>
                <a:t>·</a:t>
              </a:r>
              <a:r>
                <a:rPr lang="ko-KR" altLang="en-US" spc="-20" dirty="0">
                  <a:solidFill>
                    <a:schemeClr val="accent4"/>
                  </a:solidFill>
                </a:rPr>
                <a:t>재투자를 위해 만기 시 </a:t>
              </a:r>
              <a:r>
                <a:rPr lang="en-US" altLang="ko-KR" spc="-20" dirty="0">
                  <a:solidFill>
                    <a:schemeClr val="accent4"/>
                  </a:solidFill>
                </a:rPr>
                <a:t>GP</a:t>
              </a:r>
              <a:r>
                <a:rPr lang="ko-KR" altLang="en-US" spc="-20" dirty="0">
                  <a:solidFill>
                    <a:schemeClr val="accent4"/>
                  </a:solidFill>
                </a:rPr>
                <a:t>는 유지</a:t>
              </a:r>
              <a:r>
                <a:rPr lang="en-US" altLang="ko-KR" spc="-20" dirty="0">
                  <a:solidFill>
                    <a:schemeClr val="accent4"/>
                  </a:solidFill>
                </a:rPr>
                <a:t>, LP</a:t>
              </a:r>
              <a:r>
                <a:rPr lang="ko-KR" altLang="en-US" spc="-20" dirty="0">
                  <a:solidFill>
                    <a:schemeClr val="accent4"/>
                  </a:solidFill>
                </a:rPr>
                <a:t>는 새로 모집하여 펀드를 재결성하여 우량자산을 이전</a:t>
              </a:r>
              <a:endParaRPr lang="en-US" altLang="ko-KR" spc="-20" dirty="0">
                <a:solidFill>
                  <a:schemeClr val="accent4"/>
                </a:solidFill>
              </a:endParaRPr>
            </a:p>
          </p:txBody>
        </p:sp>
      </p:grpSp>
      <p:cxnSp>
        <p:nvCxnSpPr>
          <p:cNvPr id="61" name="직선 연결선 60">
            <a:extLst>
              <a:ext uri="{FF2B5EF4-FFF2-40B4-BE49-F238E27FC236}">
                <a16:creationId xmlns:a16="http://schemas.microsoft.com/office/drawing/2014/main" id="{58881B49-E7F3-4AFC-ADF7-3D01655E7DCF}"/>
              </a:ext>
            </a:extLst>
          </p:cNvPr>
          <p:cNvCxnSpPr>
            <a:cxnSpLocks/>
          </p:cNvCxnSpPr>
          <p:nvPr/>
        </p:nvCxnSpPr>
        <p:spPr>
          <a:xfrm>
            <a:off x="1957388" y="1281113"/>
            <a:ext cx="0" cy="543600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pic>
        <p:nvPicPr>
          <p:cNvPr id="2" name="그림 1">
            <a:extLst>
              <a:ext uri="{FF2B5EF4-FFF2-40B4-BE49-F238E27FC236}">
                <a16:creationId xmlns:a16="http://schemas.microsoft.com/office/drawing/2014/main" id="{608097FC-AA4E-10C7-D37C-14621A1896FF}"/>
              </a:ext>
            </a:extLst>
          </p:cNvPr>
          <p:cNvPicPr>
            <a:picLocks noChangeAspect="1"/>
          </p:cNvPicPr>
          <p:nvPr/>
        </p:nvPicPr>
        <p:blipFill rotWithShape="1">
          <a:blip r:embed="rId3"/>
          <a:srcRect b="18269"/>
          <a:stretch/>
        </p:blipFill>
        <p:spPr>
          <a:xfrm>
            <a:off x="0" y="6896101"/>
            <a:ext cx="6858000" cy="3009900"/>
          </a:xfrm>
          <a:prstGeom prst="rect">
            <a:avLst/>
          </a:prstGeom>
        </p:spPr>
      </p:pic>
    </p:spTree>
    <p:extLst>
      <p:ext uri="{BB962C8B-B14F-4D97-AF65-F5344CB8AC3E}">
        <p14:creationId xmlns:p14="http://schemas.microsoft.com/office/powerpoint/2010/main" val="2641960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E37299D3-AC9D-46A1-21BF-C4C32386201D}"/>
              </a:ext>
            </a:extLst>
          </p:cNvPr>
          <p:cNvGrpSpPr/>
          <p:nvPr/>
        </p:nvGrpSpPr>
        <p:grpSpPr>
          <a:xfrm>
            <a:off x="331853" y="1045984"/>
            <a:ext cx="6316831" cy="8191679"/>
            <a:chOff x="331853" y="1045984"/>
            <a:chExt cx="6316831" cy="8191679"/>
          </a:xfrm>
        </p:grpSpPr>
        <p:cxnSp>
          <p:nvCxnSpPr>
            <p:cNvPr id="7" name="연결선: 꺾임 6">
              <a:extLst>
                <a:ext uri="{FF2B5EF4-FFF2-40B4-BE49-F238E27FC236}">
                  <a16:creationId xmlns:a16="http://schemas.microsoft.com/office/drawing/2014/main" id="{13F43F99-A01B-92E4-7377-02F0727934AA}"/>
                </a:ext>
              </a:extLst>
            </p:cNvPr>
            <p:cNvCxnSpPr>
              <a:cxnSpLocks/>
            </p:cNvCxnSpPr>
            <p:nvPr/>
          </p:nvCxnSpPr>
          <p:spPr>
            <a:xfrm>
              <a:off x="4093222" y="1824602"/>
              <a:ext cx="1831799" cy="1487745"/>
            </a:xfrm>
            <a:prstGeom prst="bentConnector2">
              <a:avLst/>
            </a:prstGeom>
            <a:ln w="6350">
              <a:solidFill>
                <a:schemeClr val="bg1">
                  <a:lumMod val="65000"/>
                </a:schemeClr>
              </a:solidFill>
              <a:headEnd type="none"/>
              <a:tailEnd type="triangle"/>
            </a:ln>
            <a:effectLst/>
          </p:spPr>
          <p:style>
            <a:lnRef idx="2">
              <a:schemeClr val="accent3"/>
            </a:lnRef>
            <a:fillRef idx="0">
              <a:schemeClr val="accent3"/>
            </a:fillRef>
            <a:effectRef idx="1">
              <a:schemeClr val="accent3"/>
            </a:effectRef>
            <a:fontRef idx="minor">
              <a:schemeClr val="tx1"/>
            </a:fontRef>
          </p:style>
        </p:cxnSp>
        <p:sp>
          <p:nvSpPr>
            <p:cNvPr id="8" name="직사각형 7">
              <a:extLst>
                <a:ext uri="{FF2B5EF4-FFF2-40B4-BE49-F238E27FC236}">
                  <a16:creationId xmlns:a16="http://schemas.microsoft.com/office/drawing/2014/main" id="{0D99A7D9-A2AB-41EB-6656-3564524551A6}"/>
                </a:ext>
              </a:extLst>
            </p:cNvPr>
            <p:cNvSpPr/>
            <p:nvPr/>
          </p:nvSpPr>
          <p:spPr>
            <a:xfrm>
              <a:off x="333376" y="8882387"/>
              <a:ext cx="6191249" cy="355276"/>
            </a:xfrm>
            <a:prstGeom prst="rect">
              <a:avLst/>
            </a:prstGeom>
            <a:noFill/>
            <a:ln w="3175">
              <a:noFill/>
            </a:ln>
          </p:spPr>
          <p:txBody>
            <a:bodyPr wrap="square" lIns="0" tIns="108000" rIns="0" bIns="0" rtlCol="0" anchor="b">
              <a:spAutoFit/>
            </a:bodyPr>
            <a:lstStyle/>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Source: SEC(2023.3.17), </a:t>
              </a:r>
              <a:r>
                <a:rPr lang="en-US" altLang="ko-KR" sz="800" dirty="0" err="1">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‘Re</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 File No. S7-03-22; Private Fund Advisers; Documentation of Registered Investment Adviser Compliance Reviews’, pp.15~17. </a:t>
              </a:r>
              <a:r>
                <a:rPr lang="ko-KR" altLang="en-US" sz="800" dirty="0" err="1">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삼정</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KPMG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경제연구원 </a:t>
              </a:r>
            </a:p>
          </p:txBody>
        </p:sp>
        <p:sp>
          <p:nvSpPr>
            <p:cNvPr id="14" name="TextBox 13">
              <a:extLst>
                <a:ext uri="{FF2B5EF4-FFF2-40B4-BE49-F238E27FC236}">
                  <a16:creationId xmlns:a16="http://schemas.microsoft.com/office/drawing/2014/main" id="{8734C9AF-BA68-A03F-B6C6-ED9C60C6FA02}"/>
                </a:ext>
              </a:extLst>
            </p:cNvPr>
            <p:cNvSpPr txBox="1"/>
            <p:nvPr/>
          </p:nvSpPr>
          <p:spPr>
            <a:xfrm>
              <a:off x="333376" y="1045984"/>
              <a:ext cx="5673722" cy="545978"/>
            </a:xfrm>
            <a:prstGeom prst="rect">
              <a:avLst/>
            </a:prstGeom>
            <a:ln w="3175">
              <a:noFill/>
            </a:ln>
          </p:spPr>
          <p:txBody>
            <a:bodyPr wrap="square" lIns="0" tIns="108000" rIns="0" bIns="0" anchor="ctr" anchorCtr="0">
              <a:no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r>
                <a:rPr lang="en-US" altLang="ko-KR" dirty="0">
                  <a:solidFill>
                    <a:schemeClr val="tx1">
                      <a:lumMod val="85000"/>
                      <a:lumOff val="15000"/>
                    </a:schemeClr>
                  </a:solidFill>
                </a:rPr>
                <a:t>[ </a:t>
              </a:r>
              <a:r>
                <a:rPr lang="ko-KR" altLang="en-US" dirty="0">
                  <a:solidFill>
                    <a:schemeClr val="tx1">
                      <a:lumMod val="85000"/>
                      <a:lumOff val="15000"/>
                    </a:schemeClr>
                  </a:solidFill>
                </a:rPr>
                <a:t>컨티뉴에이션 펀드 구조 </a:t>
              </a:r>
              <a:r>
                <a:rPr lang="en-US" altLang="ko-KR" dirty="0">
                  <a:solidFill>
                    <a:schemeClr val="tx1">
                      <a:lumMod val="85000"/>
                      <a:lumOff val="15000"/>
                    </a:schemeClr>
                  </a:solidFill>
                </a:rPr>
                <a:t>]</a:t>
              </a:r>
              <a:endParaRPr lang="ko-KR" altLang="en-US" dirty="0">
                <a:solidFill>
                  <a:schemeClr val="tx1">
                    <a:lumMod val="85000"/>
                    <a:lumOff val="15000"/>
                  </a:schemeClr>
                </a:solidFill>
              </a:endParaRPr>
            </a:p>
          </p:txBody>
        </p:sp>
        <p:grpSp>
          <p:nvGrpSpPr>
            <p:cNvPr id="16" name="그룹 15">
              <a:extLst>
                <a:ext uri="{FF2B5EF4-FFF2-40B4-BE49-F238E27FC236}">
                  <a16:creationId xmlns:a16="http://schemas.microsoft.com/office/drawing/2014/main" id="{0E1CD343-F8BD-6FC0-0940-848463B722D6}"/>
                </a:ext>
              </a:extLst>
            </p:cNvPr>
            <p:cNvGrpSpPr/>
            <p:nvPr/>
          </p:nvGrpSpPr>
          <p:grpSpPr>
            <a:xfrm>
              <a:off x="5111974" y="3312347"/>
              <a:ext cx="1404000" cy="487726"/>
              <a:chOff x="5124006" y="3438975"/>
              <a:chExt cx="1404000" cy="576001"/>
            </a:xfrm>
          </p:grpSpPr>
          <p:sp>
            <p:nvSpPr>
              <p:cNvPr id="93" name="직사각형 92">
                <a:extLst>
                  <a:ext uri="{FF2B5EF4-FFF2-40B4-BE49-F238E27FC236}">
                    <a16:creationId xmlns:a16="http://schemas.microsoft.com/office/drawing/2014/main" id="{C4A0F214-6BEE-6269-6F00-D6EE0E1B8F4B}"/>
                  </a:ext>
                </a:extLst>
              </p:cNvPr>
              <p:cNvSpPr/>
              <p:nvPr/>
            </p:nvSpPr>
            <p:spPr>
              <a:xfrm>
                <a:off x="5534691" y="3438977"/>
                <a:ext cx="104771" cy="11309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050" dirty="0">
                  <a:solidFill>
                    <a:schemeClr val="accent3"/>
                  </a:solidFill>
                  <a:latin typeface="+mj-ea"/>
                  <a:ea typeface="+mj-ea"/>
                </a:endParaRPr>
              </a:p>
            </p:txBody>
          </p:sp>
          <p:sp>
            <p:nvSpPr>
              <p:cNvPr id="94" name="직사각형 93">
                <a:extLst>
                  <a:ext uri="{FF2B5EF4-FFF2-40B4-BE49-F238E27FC236}">
                    <a16:creationId xmlns:a16="http://schemas.microsoft.com/office/drawing/2014/main" id="{3CFEA62B-A2BD-30D8-B2F8-3D3BBD7ACE53}"/>
                  </a:ext>
                </a:extLst>
              </p:cNvPr>
              <p:cNvSpPr/>
              <p:nvPr/>
            </p:nvSpPr>
            <p:spPr>
              <a:xfrm>
                <a:off x="5124006" y="3438975"/>
                <a:ext cx="1404000" cy="576001"/>
              </a:xfrm>
              <a:prstGeom prst="rect">
                <a:avLst/>
              </a:prstGeom>
              <a:solidFill>
                <a:srgbClr val="00B0F0"/>
              </a:solidFill>
              <a:ln w="12700">
                <a:solidFill>
                  <a:srgbClr val="00A7E2"/>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noAutofit/>
              </a:bodyPr>
              <a:lstStyle/>
              <a:p>
                <a:pPr algn="ctr">
                  <a:spcAft>
                    <a:spcPts val="300"/>
                  </a:spcAft>
                </a:pPr>
                <a:r>
                  <a:rPr lang="ko-KR" altLang="en-US" sz="1050" dirty="0">
                    <a:ln>
                      <a:solidFill>
                        <a:schemeClr val="accent1">
                          <a:alpha val="0"/>
                        </a:schemeClr>
                      </a:solidFill>
                    </a:ln>
                    <a:solidFill>
                      <a:schemeClr val="bg1"/>
                    </a:solidFill>
                    <a:latin typeface="+mj-ea"/>
                    <a:ea typeface="+mj-ea"/>
                  </a:rPr>
                  <a:t>신규 </a:t>
                </a:r>
                <a:r>
                  <a:rPr lang="en-US" altLang="ko-KR" sz="1050" dirty="0">
                    <a:ln>
                      <a:solidFill>
                        <a:schemeClr val="accent1">
                          <a:alpha val="0"/>
                        </a:schemeClr>
                      </a:solidFill>
                    </a:ln>
                    <a:solidFill>
                      <a:schemeClr val="bg1"/>
                    </a:solidFill>
                    <a:latin typeface="+mj-ea"/>
                    <a:ea typeface="+mj-ea"/>
                  </a:rPr>
                  <a:t>LP</a:t>
                </a:r>
              </a:p>
              <a:p>
                <a:pPr algn="ctr">
                  <a:spcAft>
                    <a:spcPts val="300"/>
                  </a:spcAft>
                </a:pPr>
                <a:r>
                  <a:rPr lang="en-US" altLang="ko-KR" sz="800" dirty="0">
                    <a:ln>
                      <a:solidFill>
                        <a:schemeClr val="accent1">
                          <a:alpha val="0"/>
                        </a:schemeClr>
                      </a:solidFill>
                    </a:ln>
                    <a:solidFill>
                      <a:schemeClr val="bg1"/>
                    </a:solidFill>
                    <a:latin typeface="+mj-ea"/>
                    <a:ea typeface="+mj-ea"/>
                  </a:rPr>
                  <a:t>(Acquirer)</a:t>
                </a:r>
                <a:endParaRPr lang="ko-KR" altLang="en-US" sz="800" dirty="0">
                  <a:ln>
                    <a:solidFill>
                      <a:schemeClr val="accent1">
                        <a:alpha val="0"/>
                      </a:schemeClr>
                    </a:solidFill>
                  </a:ln>
                  <a:solidFill>
                    <a:schemeClr val="bg1"/>
                  </a:solidFill>
                  <a:latin typeface="+mj-ea"/>
                  <a:ea typeface="+mj-ea"/>
                </a:endParaRPr>
              </a:p>
            </p:txBody>
          </p:sp>
        </p:grpSp>
        <p:grpSp>
          <p:nvGrpSpPr>
            <p:cNvPr id="17" name="그룹 16">
              <a:extLst>
                <a:ext uri="{FF2B5EF4-FFF2-40B4-BE49-F238E27FC236}">
                  <a16:creationId xmlns:a16="http://schemas.microsoft.com/office/drawing/2014/main" id="{B324519D-A32A-02B2-6FA0-DBABB3D7AEBD}"/>
                </a:ext>
              </a:extLst>
            </p:cNvPr>
            <p:cNvGrpSpPr/>
            <p:nvPr/>
          </p:nvGrpSpPr>
          <p:grpSpPr>
            <a:xfrm>
              <a:off x="1256757" y="5025634"/>
              <a:ext cx="1404000" cy="487725"/>
              <a:chOff x="1256757" y="5304683"/>
              <a:chExt cx="1404000" cy="576000"/>
            </a:xfrm>
          </p:grpSpPr>
          <p:sp>
            <p:nvSpPr>
              <p:cNvPr id="89" name="직사각형 88">
                <a:extLst>
                  <a:ext uri="{FF2B5EF4-FFF2-40B4-BE49-F238E27FC236}">
                    <a16:creationId xmlns:a16="http://schemas.microsoft.com/office/drawing/2014/main" id="{4C5EA239-5800-7B05-1B9C-D216CEAD560A}"/>
                  </a:ext>
                </a:extLst>
              </p:cNvPr>
              <p:cNvSpPr/>
              <p:nvPr/>
            </p:nvSpPr>
            <p:spPr>
              <a:xfrm>
                <a:off x="2184934" y="5742013"/>
                <a:ext cx="143758" cy="138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050" dirty="0">
                  <a:solidFill>
                    <a:schemeClr val="accent3"/>
                  </a:solidFill>
                  <a:latin typeface="+mj-ea"/>
                  <a:ea typeface="+mj-ea"/>
                </a:endParaRPr>
              </a:p>
            </p:txBody>
          </p:sp>
          <p:sp>
            <p:nvSpPr>
              <p:cNvPr id="90" name="직사각형 89">
                <a:extLst>
                  <a:ext uri="{FF2B5EF4-FFF2-40B4-BE49-F238E27FC236}">
                    <a16:creationId xmlns:a16="http://schemas.microsoft.com/office/drawing/2014/main" id="{0083FCA0-87E5-AE60-B3CF-EDE5C352ED5E}"/>
                  </a:ext>
                </a:extLst>
              </p:cNvPr>
              <p:cNvSpPr/>
              <p:nvPr/>
            </p:nvSpPr>
            <p:spPr>
              <a:xfrm>
                <a:off x="2223921" y="5304683"/>
                <a:ext cx="104771" cy="113092"/>
              </a:xfrm>
              <a:prstGeom prst="rect">
                <a:avLst/>
              </a:prstGeom>
              <a:solidFill>
                <a:schemeClr val="bg1"/>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050" dirty="0">
                  <a:solidFill>
                    <a:schemeClr val="accent3"/>
                  </a:solidFill>
                  <a:latin typeface="+mj-ea"/>
                  <a:ea typeface="+mj-ea"/>
                </a:endParaRPr>
              </a:p>
            </p:txBody>
          </p:sp>
          <p:sp>
            <p:nvSpPr>
              <p:cNvPr id="91" name="직사각형 90">
                <a:extLst>
                  <a:ext uri="{FF2B5EF4-FFF2-40B4-BE49-F238E27FC236}">
                    <a16:creationId xmlns:a16="http://schemas.microsoft.com/office/drawing/2014/main" id="{5B0E6419-BF7F-74A1-B457-A4ABF62E7A0D}"/>
                  </a:ext>
                </a:extLst>
              </p:cNvPr>
              <p:cNvSpPr/>
              <p:nvPr/>
            </p:nvSpPr>
            <p:spPr>
              <a:xfrm>
                <a:off x="1256757" y="5304683"/>
                <a:ext cx="1404000" cy="576000"/>
              </a:xfrm>
              <a:prstGeom prst="rect">
                <a:avLst/>
              </a:prstGeom>
              <a:solidFill>
                <a:schemeClr val="bg1">
                  <a:lumMod val="75000"/>
                </a:schemeClr>
              </a:solidFill>
              <a:ln w="28575">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noAutofit/>
              </a:bodyPr>
              <a:lstStyle/>
              <a:p>
                <a:pPr algn="ctr">
                  <a:spcBef>
                    <a:spcPts val="300"/>
                  </a:spcBef>
                </a:pPr>
                <a:r>
                  <a:rPr lang="ko-KR" altLang="en-US" sz="1050" dirty="0">
                    <a:ln>
                      <a:solidFill>
                        <a:schemeClr val="accent1">
                          <a:alpha val="0"/>
                        </a:schemeClr>
                      </a:solidFill>
                    </a:ln>
                    <a:gradFill>
                      <a:gsLst>
                        <a:gs pos="0">
                          <a:schemeClr val="tx1"/>
                        </a:gs>
                        <a:gs pos="100000">
                          <a:schemeClr val="tx1"/>
                        </a:gs>
                      </a:gsLst>
                      <a:lin ang="5400000" scaled="1"/>
                    </a:gradFill>
                    <a:latin typeface="+mj-ea"/>
                    <a:ea typeface="+mj-ea"/>
                  </a:rPr>
                  <a:t>프라이머리 펀드</a:t>
                </a:r>
                <a:endParaRPr lang="en-US" altLang="ko-KR" sz="1050" dirty="0">
                  <a:ln>
                    <a:solidFill>
                      <a:schemeClr val="accent1">
                        <a:alpha val="0"/>
                      </a:schemeClr>
                    </a:solidFill>
                  </a:ln>
                  <a:gradFill>
                    <a:gsLst>
                      <a:gs pos="0">
                        <a:schemeClr val="tx1"/>
                      </a:gs>
                      <a:gs pos="100000">
                        <a:schemeClr val="tx1"/>
                      </a:gs>
                    </a:gsLst>
                    <a:lin ang="5400000" scaled="1"/>
                  </a:gradFill>
                  <a:latin typeface="+mj-ea"/>
                  <a:ea typeface="+mj-ea"/>
                </a:endParaRPr>
              </a:p>
              <a:p>
                <a:pPr algn="ctr">
                  <a:spcBef>
                    <a:spcPts val="300"/>
                  </a:spcBef>
                </a:pPr>
                <a:r>
                  <a:rPr lang="en-US" altLang="ko-KR" sz="800" dirty="0">
                    <a:ln>
                      <a:solidFill>
                        <a:schemeClr val="accent1">
                          <a:alpha val="0"/>
                        </a:schemeClr>
                      </a:solidFill>
                    </a:ln>
                    <a:gradFill>
                      <a:gsLst>
                        <a:gs pos="0">
                          <a:schemeClr val="tx1"/>
                        </a:gs>
                        <a:gs pos="100000">
                          <a:schemeClr val="tx1"/>
                        </a:gs>
                      </a:gsLst>
                      <a:lin ang="5400000" scaled="1"/>
                    </a:gradFill>
                    <a:latin typeface="+mn-ea"/>
                  </a:rPr>
                  <a:t>(Primary Fund)</a:t>
                </a:r>
                <a:endParaRPr lang="ko-KR" altLang="en-US" sz="800" dirty="0">
                  <a:ln>
                    <a:solidFill>
                      <a:schemeClr val="accent1">
                        <a:alpha val="0"/>
                      </a:schemeClr>
                    </a:solidFill>
                  </a:ln>
                  <a:gradFill>
                    <a:gsLst>
                      <a:gs pos="0">
                        <a:schemeClr val="tx1"/>
                      </a:gs>
                      <a:gs pos="100000">
                        <a:schemeClr val="tx1"/>
                      </a:gs>
                    </a:gsLst>
                    <a:lin ang="5400000" scaled="1"/>
                  </a:gradFill>
                  <a:latin typeface="+mn-ea"/>
                </a:endParaRPr>
              </a:p>
            </p:txBody>
          </p:sp>
        </p:grpSp>
        <p:sp>
          <p:nvSpPr>
            <p:cNvPr id="20" name="직사각형 19">
              <a:extLst>
                <a:ext uri="{FF2B5EF4-FFF2-40B4-BE49-F238E27FC236}">
                  <a16:creationId xmlns:a16="http://schemas.microsoft.com/office/drawing/2014/main" id="{FF65BA82-B798-3575-990D-1054E74BF68F}"/>
                </a:ext>
              </a:extLst>
            </p:cNvPr>
            <p:cNvSpPr/>
            <p:nvPr/>
          </p:nvSpPr>
          <p:spPr>
            <a:xfrm>
              <a:off x="1256757" y="6940332"/>
              <a:ext cx="1404000" cy="487725"/>
            </a:xfrm>
            <a:prstGeom prst="rect">
              <a:avLst/>
            </a:prstGeom>
            <a:solidFill>
              <a:schemeClr val="bg1"/>
            </a:solid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noAutofit/>
            </a:bodyPr>
            <a:lstStyle/>
            <a:p>
              <a:pPr algn="ctr"/>
              <a:r>
                <a:rPr lang="ko-KR" altLang="en-US" sz="10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포트폴리오 기업</a:t>
              </a:r>
            </a:p>
          </p:txBody>
        </p:sp>
        <p:cxnSp>
          <p:nvCxnSpPr>
            <p:cNvPr id="21" name="직선 화살표 연결선 20">
              <a:extLst>
                <a:ext uri="{FF2B5EF4-FFF2-40B4-BE49-F238E27FC236}">
                  <a16:creationId xmlns:a16="http://schemas.microsoft.com/office/drawing/2014/main" id="{4442E994-1D60-6190-323C-4ED8D540FFFB}"/>
                </a:ext>
              </a:extLst>
            </p:cNvPr>
            <p:cNvCxnSpPr>
              <a:cxnSpLocks/>
              <a:stCxn id="91" idx="2"/>
              <a:endCxn id="20" idx="0"/>
            </p:cNvCxnSpPr>
            <p:nvPr/>
          </p:nvCxnSpPr>
          <p:spPr>
            <a:xfrm>
              <a:off x="1958757" y="5513359"/>
              <a:ext cx="0" cy="1426973"/>
            </a:xfrm>
            <a:prstGeom prst="straightConnector1">
              <a:avLst/>
            </a:prstGeom>
            <a:ln w="28575">
              <a:solidFill>
                <a:schemeClr val="tx1">
                  <a:lumMod val="50000"/>
                  <a:lumOff val="50000"/>
                </a:schemeClr>
              </a:solidFill>
              <a:headEnd type="none" w="med" len="med"/>
              <a:tailEnd type="none" w="med" len="med"/>
            </a:ln>
            <a:effectLst/>
          </p:spPr>
          <p:style>
            <a:lnRef idx="2">
              <a:schemeClr val="accent3"/>
            </a:lnRef>
            <a:fillRef idx="0">
              <a:schemeClr val="accent3"/>
            </a:fillRef>
            <a:effectRef idx="1">
              <a:schemeClr val="accent3"/>
            </a:effectRef>
            <a:fontRef idx="minor">
              <a:schemeClr val="tx1"/>
            </a:fontRef>
          </p:style>
        </p:cxnSp>
        <p:cxnSp>
          <p:nvCxnSpPr>
            <p:cNvPr id="22" name="직선 화살표 연결선 21">
              <a:extLst>
                <a:ext uri="{FF2B5EF4-FFF2-40B4-BE49-F238E27FC236}">
                  <a16:creationId xmlns:a16="http://schemas.microsoft.com/office/drawing/2014/main" id="{21529348-4E2E-A75B-A9C6-13ED0C6D41F5}"/>
                </a:ext>
              </a:extLst>
            </p:cNvPr>
            <p:cNvCxnSpPr>
              <a:cxnSpLocks/>
              <a:stCxn id="20" idx="3"/>
              <a:endCxn id="27" idx="1"/>
            </p:cNvCxnSpPr>
            <p:nvPr/>
          </p:nvCxnSpPr>
          <p:spPr>
            <a:xfrm>
              <a:off x="2660757" y="7184195"/>
              <a:ext cx="1633701" cy="0"/>
            </a:xfrm>
            <a:prstGeom prst="straightConnector1">
              <a:avLst/>
            </a:prstGeom>
            <a:ln w="6350">
              <a:solidFill>
                <a:schemeClr val="bg1">
                  <a:lumMod val="65000"/>
                </a:schemeClr>
              </a:solidFill>
              <a:headEnd type="none"/>
              <a:tailEnd type="triangle"/>
            </a:ln>
            <a:effectLst/>
          </p:spPr>
          <p:style>
            <a:lnRef idx="2">
              <a:schemeClr val="accent3"/>
            </a:lnRef>
            <a:fillRef idx="0">
              <a:schemeClr val="accent3"/>
            </a:fillRef>
            <a:effectRef idx="1">
              <a:schemeClr val="accent3"/>
            </a:effectRef>
            <a:fontRef idx="minor">
              <a:schemeClr val="tx1"/>
            </a:fontRef>
          </p:style>
        </p:cxnSp>
        <p:sp>
          <p:nvSpPr>
            <p:cNvPr id="24" name="TextBox 23">
              <a:extLst>
                <a:ext uri="{FF2B5EF4-FFF2-40B4-BE49-F238E27FC236}">
                  <a16:creationId xmlns:a16="http://schemas.microsoft.com/office/drawing/2014/main" id="{F5B921EF-7806-3DDC-D04C-35AF9070A36D}"/>
                </a:ext>
              </a:extLst>
            </p:cNvPr>
            <p:cNvSpPr txBox="1"/>
            <p:nvPr/>
          </p:nvSpPr>
          <p:spPr>
            <a:xfrm>
              <a:off x="2776428" y="7288403"/>
              <a:ext cx="1357567" cy="138499"/>
            </a:xfrm>
            <a:prstGeom prst="rect">
              <a:avLst/>
            </a:prstGeom>
            <a:noFill/>
          </p:spPr>
          <p:txBody>
            <a:bodyPr wrap="square" lIns="0" tIns="0" rIns="0" bIns="0">
              <a:spAutoFit/>
            </a:bodyPr>
            <a:lstStyle>
              <a:defPPr>
                <a:defRPr lang="en-US"/>
              </a:defPPr>
              <a:lvl1pPr>
                <a:defRPr sz="900">
                  <a:ln>
                    <a:solidFill>
                      <a:schemeClr val="accent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defRPr>
              </a:lvl1pPr>
            </a:lstStyle>
            <a:p>
              <a:pPr algn="ctr"/>
              <a:r>
                <a:rPr lang="ko-KR" altLang="en-US" b="1" dirty="0">
                  <a:solidFill>
                    <a:schemeClr val="bg1">
                      <a:lumMod val="65000"/>
                    </a:schemeClr>
                  </a:solidFill>
                </a:rPr>
                <a:t>자산 이전</a:t>
              </a:r>
            </a:p>
          </p:txBody>
        </p:sp>
        <p:sp>
          <p:nvSpPr>
            <p:cNvPr id="25" name="TextBox 24">
              <a:extLst>
                <a:ext uri="{FF2B5EF4-FFF2-40B4-BE49-F238E27FC236}">
                  <a16:creationId xmlns:a16="http://schemas.microsoft.com/office/drawing/2014/main" id="{14041DB1-E92D-F517-5DA5-FF6280BDB511}"/>
                </a:ext>
              </a:extLst>
            </p:cNvPr>
            <p:cNvSpPr txBox="1"/>
            <p:nvPr/>
          </p:nvSpPr>
          <p:spPr>
            <a:xfrm>
              <a:off x="4632676" y="2269760"/>
              <a:ext cx="1125964" cy="276999"/>
            </a:xfrm>
            <a:prstGeom prst="rect">
              <a:avLst/>
            </a:prstGeom>
            <a:noFill/>
          </p:spPr>
          <p:txBody>
            <a:bodyPr wrap="square" lIns="0" tIns="0" rIns="0" bIns="0">
              <a:spAutoFit/>
            </a:bodyPr>
            <a:lstStyle/>
            <a:p>
              <a:pPr algn="r"/>
              <a:r>
                <a:rPr lang="ko-KR" altLang="en-US" sz="900" b="1" dirty="0">
                  <a:ln>
                    <a:solidFill>
                      <a:schemeClr val="accent1">
                        <a:alpha val="0"/>
                      </a:schemeClr>
                    </a:solidFill>
                  </a:ln>
                  <a:solidFill>
                    <a:schemeClr val="bg1">
                      <a:lumMod val="65000"/>
                    </a:schemeClr>
                  </a:solidFill>
                  <a:latin typeface="KoPub돋움체 Medium" panose="02020603020101020101" pitchFamily="18" charset="-127"/>
                  <a:ea typeface="KoPub돋움체 Medium" panose="02020603020101020101" pitchFamily="18" charset="-127"/>
                </a:rPr>
                <a:t>신규 투자금</a:t>
              </a:r>
              <a:endParaRPr lang="en-US" altLang="ko-KR" sz="900" b="1" dirty="0">
                <a:ln>
                  <a:solidFill>
                    <a:schemeClr val="accent1">
                      <a:alpha val="0"/>
                    </a:schemeClr>
                  </a:solidFill>
                </a:ln>
                <a:solidFill>
                  <a:schemeClr val="bg1">
                    <a:lumMod val="65000"/>
                  </a:schemeClr>
                </a:solidFill>
                <a:latin typeface="KoPub돋움체 Medium" panose="02020603020101020101" pitchFamily="18" charset="-127"/>
                <a:ea typeface="KoPub돋움체 Medium" panose="02020603020101020101" pitchFamily="18" charset="-127"/>
              </a:endParaRPr>
            </a:p>
            <a:p>
              <a:pPr algn="r"/>
              <a:r>
                <a:rPr lang="en-US" altLang="ko-KR" sz="900" b="1" dirty="0">
                  <a:ln>
                    <a:solidFill>
                      <a:schemeClr val="accent1">
                        <a:alpha val="0"/>
                      </a:schemeClr>
                    </a:solidFill>
                  </a:ln>
                  <a:solidFill>
                    <a:schemeClr val="bg1">
                      <a:lumMod val="65000"/>
                    </a:schemeClr>
                  </a:solidFill>
                  <a:latin typeface="KoPub돋움체 Medium" panose="02020603020101020101" pitchFamily="18" charset="-127"/>
                  <a:ea typeface="KoPub돋움체 Medium" panose="02020603020101020101" pitchFamily="18" charset="-127"/>
                </a:rPr>
                <a:t>(</a:t>
              </a:r>
              <a:r>
                <a:rPr lang="ko-KR" altLang="en-US" sz="900" b="1" dirty="0">
                  <a:ln>
                    <a:solidFill>
                      <a:schemeClr val="accent1">
                        <a:alpha val="0"/>
                      </a:schemeClr>
                    </a:solidFill>
                  </a:ln>
                  <a:solidFill>
                    <a:schemeClr val="bg1">
                      <a:lumMod val="65000"/>
                    </a:schemeClr>
                  </a:solidFill>
                  <a:latin typeface="KoPub돋움체 Medium" panose="02020603020101020101" pitchFamily="18" charset="-127"/>
                  <a:ea typeface="KoPub돋움체 Medium" panose="02020603020101020101" pitchFamily="18" charset="-127"/>
                </a:rPr>
                <a:t>지분 구매</a:t>
              </a:r>
              <a:r>
                <a:rPr lang="en-US" altLang="ko-KR" sz="900" b="1" dirty="0">
                  <a:ln>
                    <a:solidFill>
                      <a:schemeClr val="accent1">
                        <a:alpha val="0"/>
                      </a:schemeClr>
                    </a:solidFill>
                  </a:ln>
                  <a:solidFill>
                    <a:schemeClr val="bg1">
                      <a:lumMod val="65000"/>
                    </a:schemeClr>
                  </a:solidFill>
                  <a:latin typeface="KoPub돋움체 Medium" panose="02020603020101020101" pitchFamily="18" charset="-127"/>
                  <a:ea typeface="KoPub돋움체 Medium" panose="02020603020101020101" pitchFamily="18" charset="-127"/>
                </a:rPr>
                <a:t>)</a:t>
              </a:r>
              <a:endParaRPr lang="ko-KR" altLang="en-US" sz="900" b="1" dirty="0">
                <a:ln>
                  <a:solidFill>
                    <a:schemeClr val="accent1">
                      <a:alpha val="0"/>
                    </a:schemeClr>
                  </a:solidFill>
                </a:ln>
                <a:solidFill>
                  <a:schemeClr val="bg1">
                    <a:lumMod val="65000"/>
                  </a:schemeClr>
                </a:solidFill>
                <a:latin typeface="KoPub돋움체 Medium" panose="02020603020101020101" pitchFamily="18" charset="-127"/>
                <a:ea typeface="KoPub돋움체 Medium" panose="02020603020101020101" pitchFamily="18" charset="-127"/>
              </a:endParaRPr>
            </a:p>
          </p:txBody>
        </p:sp>
        <p:cxnSp>
          <p:nvCxnSpPr>
            <p:cNvPr id="26" name="직선 화살표 연결선 25">
              <a:extLst>
                <a:ext uri="{FF2B5EF4-FFF2-40B4-BE49-F238E27FC236}">
                  <a16:creationId xmlns:a16="http://schemas.microsoft.com/office/drawing/2014/main" id="{0EF568C7-6097-9C25-A038-27C5C7A0D45C}"/>
                </a:ext>
              </a:extLst>
            </p:cNvPr>
            <p:cNvCxnSpPr>
              <a:cxnSpLocks/>
              <a:stCxn id="80" idx="2"/>
              <a:endCxn id="27" idx="0"/>
            </p:cNvCxnSpPr>
            <p:nvPr/>
          </p:nvCxnSpPr>
          <p:spPr>
            <a:xfrm>
              <a:off x="4996458" y="5513359"/>
              <a:ext cx="0" cy="1426973"/>
            </a:xfrm>
            <a:prstGeom prst="straightConnector1">
              <a:avLst/>
            </a:prstGeom>
            <a:ln w="28575">
              <a:solidFill>
                <a:schemeClr val="accent5"/>
              </a:solidFill>
              <a:headEnd type="none" w="med" len="med"/>
              <a:tailEnd type="none" w="med" len="med"/>
            </a:ln>
            <a:effectLst/>
          </p:spPr>
          <p:style>
            <a:lnRef idx="2">
              <a:schemeClr val="accent3"/>
            </a:lnRef>
            <a:fillRef idx="0">
              <a:schemeClr val="accent3"/>
            </a:fillRef>
            <a:effectRef idx="1">
              <a:schemeClr val="accent3"/>
            </a:effectRef>
            <a:fontRef idx="minor">
              <a:schemeClr val="tx1"/>
            </a:fontRef>
          </p:style>
        </p:cxnSp>
        <p:sp>
          <p:nvSpPr>
            <p:cNvPr id="27" name="직사각형 26">
              <a:extLst>
                <a:ext uri="{FF2B5EF4-FFF2-40B4-BE49-F238E27FC236}">
                  <a16:creationId xmlns:a16="http://schemas.microsoft.com/office/drawing/2014/main" id="{04657419-9423-22D8-2121-926831B31602}"/>
                </a:ext>
              </a:extLst>
            </p:cNvPr>
            <p:cNvSpPr/>
            <p:nvPr/>
          </p:nvSpPr>
          <p:spPr>
            <a:xfrm>
              <a:off x="4294458" y="6940332"/>
              <a:ext cx="1404000" cy="487725"/>
            </a:xfrm>
            <a:prstGeom prst="rect">
              <a:avLst/>
            </a:prstGeom>
            <a:solidFill>
              <a:schemeClr val="bg1"/>
            </a:solid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noAutofit/>
            </a:bodyPr>
            <a:lstStyle/>
            <a:p>
              <a:pPr algn="ctr"/>
              <a:r>
                <a:rPr lang="ko-KR" altLang="en-US" sz="10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포트폴리오 기업</a:t>
              </a:r>
            </a:p>
          </p:txBody>
        </p:sp>
        <p:cxnSp>
          <p:nvCxnSpPr>
            <p:cNvPr id="28" name="연결선: 꺾임 27">
              <a:extLst>
                <a:ext uri="{FF2B5EF4-FFF2-40B4-BE49-F238E27FC236}">
                  <a16:creationId xmlns:a16="http://schemas.microsoft.com/office/drawing/2014/main" id="{3382CC60-0B31-E10E-776B-F3399454DD8E}"/>
                </a:ext>
              </a:extLst>
            </p:cNvPr>
            <p:cNvCxnSpPr>
              <a:cxnSpLocks/>
              <a:stCxn id="34" idx="1"/>
            </p:cNvCxnSpPr>
            <p:nvPr/>
          </p:nvCxnSpPr>
          <p:spPr>
            <a:xfrm rot="10800000" flipV="1">
              <a:off x="2063659" y="4220528"/>
              <a:ext cx="664271" cy="793074"/>
            </a:xfrm>
            <a:prstGeom prst="bentConnector2">
              <a:avLst/>
            </a:prstGeom>
            <a:ln w="6350">
              <a:solidFill>
                <a:schemeClr val="bg1">
                  <a:lumMod val="65000"/>
                </a:schemeClr>
              </a:solidFill>
              <a:headEnd type="none"/>
              <a:tailEnd type="triangle"/>
            </a:ln>
            <a:effectLst/>
          </p:spPr>
          <p:style>
            <a:lnRef idx="2">
              <a:schemeClr val="accent3"/>
            </a:lnRef>
            <a:fillRef idx="0">
              <a:schemeClr val="accent3"/>
            </a:fillRef>
            <a:effectRef idx="1">
              <a:schemeClr val="accent3"/>
            </a:effectRef>
            <a:fontRef idx="minor">
              <a:schemeClr val="tx1"/>
            </a:fontRef>
          </p:style>
        </p:cxnSp>
        <p:cxnSp>
          <p:nvCxnSpPr>
            <p:cNvPr id="29" name="연결선: 꺾임 28">
              <a:extLst>
                <a:ext uri="{FF2B5EF4-FFF2-40B4-BE49-F238E27FC236}">
                  <a16:creationId xmlns:a16="http://schemas.microsoft.com/office/drawing/2014/main" id="{928421D0-4629-610E-AA15-D093E1F49C76}"/>
                </a:ext>
              </a:extLst>
            </p:cNvPr>
            <p:cNvCxnSpPr>
              <a:cxnSpLocks/>
              <a:stCxn id="34" idx="3"/>
            </p:cNvCxnSpPr>
            <p:nvPr/>
          </p:nvCxnSpPr>
          <p:spPr>
            <a:xfrm>
              <a:off x="4131929" y="4220528"/>
              <a:ext cx="741660" cy="793074"/>
            </a:xfrm>
            <a:prstGeom prst="bentConnector2">
              <a:avLst/>
            </a:prstGeom>
            <a:ln w="6350">
              <a:solidFill>
                <a:schemeClr val="bg1">
                  <a:lumMod val="65000"/>
                </a:schemeClr>
              </a:solidFill>
              <a:headEnd type="none"/>
              <a:tailEnd type="triangle"/>
            </a:ln>
            <a:effectLst/>
          </p:spPr>
          <p:style>
            <a:lnRef idx="2">
              <a:schemeClr val="accent3"/>
            </a:lnRef>
            <a:fillRef idx="0">
              <a:schemeClr val="accent3"/>
            </a:fillRef>
            <a:effectRef idx="1">
              <a:schemeClr val="accent3"/>
            </a:effectRef>
            <a:fontRef idx="minor">
              <a:schemeClr val="tx1"/>
            </a:fontRef>
          </p:style>
        </p:cxnSp>
        <p:cxnSp>
          <p:nvCxnSpPr>
            <p:cNvPr id="30" name="연결선: 꺾임 29">
              <a:extLst>
                <a:ext uri="{FF2B5EF4-FFF2-40B4-BE49-F238E27FC236}">
                  <a16:creationId xmlns:a16="http://schemas.microsoft.com/office/drawing/2014/main" id="{44851BB3-FB29-D180-ED8E-7F34CB903831}"/>
                </a:ext>
              </a:extLst>
            </p:cNvPr>
            <p:cNvCxnSpPr>
              <a:cxnSpLocks/>
              <a:endCxn id="91" idx="1"/>
            </p:cNvCxnSpPr>
            <p:nvPr/>
          </p:nvCxnSpPr>
          <p:spPr>
            <a:xfrm rot="16200000" flipH="1">
              <a:off x="227899" y="4240639"/>
              <a:ext cx="1834812" cy="222904"/>
            </a:xfrm>
            <a:prstGeom prst="bentConnector2">
              <a:avLst/>
            </a:prstGeom>
            <a:ln w="6350">
              <a:solidFill>
                <a:schemeClr val="bg1">
                  <a:lumMod val="65000"/>
                </a:schemeClr>
              </a:solidFill>
              <a:headEnd type="none"/>
              <a:tailEnd type="triangle"/>
            </a:ln>
            <a:effectLst/>
          </p:spPr>
          <p:style>
            <a:lnRef idx="2">
              <a:schemeClr val="accent3"/>
            </a:lnRef>
            <a:fillRef idx="0">
              <a:schemeClr val="accent3"/>
            </a:fillRef>
            <a:effectRef idx="1">
              <a:schemeClr val="accent3"/>
            </a:effectRef>
            <a:fontRef idx="minor">
              <a:schemeClr val="tx1"/>
            </a:fontRef>
          </p:style>
        </p:cxnSp>
        <p:cxnSp>
          <p:nvCxnSpPr>
            <p:cNvPr id="31" name="연결선: 꺾임 30">
              <a:extLst>
                <a:ext uri="{FF2B5EF4-FFF2-40B4-BE49-F238E27FC236}">
                  <a16:creationId xmlns:a16="http://schemas.microsoft.com/office/drawing/2014/main" id="{B076F407-9B99-87E0-9D59-3A1A2A349063}"/>
                </a:ext>
              </a:extLst>
            </p:cNvPr>
            <p:cNvCxnSpPr>
              <a:cxnSpLocks/>
              <a:stCxn id="94" idx="2"/>
              <a:endCxn id="80" idx="3"/>
            </p:cNvCxnSpPr>
            <p:nvPr/>
          </p:nvCxnSpPr>
          <p:spPr>
            <a:xfrm rot="5400000">
              <a:off x="5021504" y="4477027"/>
              <a:ext cx="1469424" cy="115516"/>
            </a:xfrm>
            <a:prstGeom prst="bentConnector2">
              <a:avLst/>
            </a:prstGeom>
            <a:ln w="6350">
              <a:solidFill>
                <a:schemeClr val="bg1">
                  <a:lumMod val="65000"/>
                </a:schemeClr>
              </a:solidFill>
              <a:headEnd type="none"/>
              <a:tailEnd type="triangle"/>
            </a:ln>
            <a:effectLst/>
          </p:spPr>
          <p:style>
            <a:lnRef idx="2">
              <a:schemeClr val="accent3"/>
            </a:lnRef>
            <a:fillRef idx="0">
              <a:schemeClr val="accent3"/>
            </a:fillRef>
            <a:effectRef idx="1">
              <a:schemeClr val="accent3"/>
            </a:effectRef>
            <a:fontRef idx="minor">
              <a:schemeClr val="tx1"/>
            </a:fontRef>
          </p:style>
        </p:cxnSp>
        <p:cxnSp>
          <p:nvCxnSpPr>
            <p:cNvPr id="32" name="직선 화살표 연결선 31">
              <a:extLst>
                <a:ext uri="{FF2B5EF4-FFF2-40B4-BE49-F238E27FC236}">
                  <a16:creationId xmlns:a16="http://schemas.microsoft.com/office/drawing/2014/main" id="{AF187846-73EA-7F69-2C5F-D81023CE76C1}"/>
                </a:ext>
              </a:extLst>
            </p:cNvPr>
            <p:cNvCxnSpPr>
              <a:cxnSpLocks/>
              <a:stCxn id="80" idx="1"/>
              <a:endCxn id="91" idx="3"/>
            </p:cNvCxnSpPr>
            <p:nvPr/>
          </p:nvCxnSpPr>
          <p:spPr>
            <a:xfrm flipH="1">
              <a:off x="2660757" y="5269497"/>
              <a:ext cx="1633701" cy="0"/>
            </a:xfrm>
            <a:prstGeom prst="straightConnector1">
              <a:avLst/>
            </a:prstGeom>
            <a:ln w="6350">
              <a:solidFill>
                <a:schemeClr val="bg1">
                  <a:lumMod val="65000"/>
                </a:schemeClr>
              </a:solidFill>
              <a:headEnd type="none"/>
              <a:tailEnd type="triangle"/>
            </a:ln>
            <a:effectLst/>
          </p:spPr>
          <p:style>
            <a:lnRef idx="2">
              <a:schemeClr val="accent3"/>
            </a:lnRef>
            <a:fillRef idx="0">
              <a:schemeClr val="accent3"/>
            </a:fillRef>
            <a:effectRef idx="1">
              <a:schemeClr val="accent3"/>
            </a:effectRef>
            <a:fontRef idx="minor">
              <a:schemeClr val="tx1"/>
            </a:fontRef>
          </p:style>
        </p:cxnSp>
        <p:sp>
          <p:nvSpPr>
            <p:cNvPr id="33" name="TextBox 32">
              <a:extLst>
                <a:ext uri="{FF2B5EF4-FFF2-40B4-BE49-F238E27FC236}">
                  <a16:creationId xmlns:a16="http://schemas.microsoft.com/office/drawing/2014/main" id="{BAA35329-0BA1-6A84-55EB-9524D8F96769}"/>
                </a:ext>
              </a:extLst>
            </p:cNvPr>
            <p:cNvSpPr txBox="1"/>
            <p:nvPr/>
          </p:nvSpPr>
          <p:spPr>
            <a:xfrm>
              <a:off x="3045707" y="5316961"/>
              <a:ext cx="787851" cy="138499"/>
            </a:xfrm>
            <a:prstGeom prst="rect">
              <a:avLst/>
            </a:prstGeom>
            <a:noFill/>
          </p:spPr>
          <p:txBody>
            <a:bodyPr wrap="square" lIns="0" tIns="0" rIns="0" bIns="0">
              <a:spAutoFit/>
            </a:bodyPr>
            <a:lstStyle/>
            <a:p>
              <a:pPr algn="ctr"/>
              <a:r>
                <a:rPr lang="ko-KR" altLang="en-US" sz="900" b="1" dirty="0">
                  <a:ln>
                    <a:solidFill>
                      <a:schemeClr val="accent1">
                        <a:alpha val="0"/>
                      </a:schemeClr>
                    </a:solidFill>
                  </a:ln>
                  <a:solidFill>
                    <a:schemeClr val="bg1">
                      <a:lumMod val="65000"/>
                    </a:schemeClr>
                  </a:solidFill>
                  <a:latin typeface="KoPub돋움체 Medium" panose="02020603020101020101" pitchFamily="18" charset="-127"/>
                  <a:ea typeface="KoPub돋움체 Medium" panose="02020603020101020101" pitchFamily="18" charset="-127"/>
                </a:rPr>
                <a:t>자산 이전 가격</a:t>
              </a:r>
            </a:p>
          </p:txBody>
        </p:sp>
        <p:sp>
          <p:nvSpPr>
            <p:cNvPr id="34" name="직사각형 33">
              <a:extLst>
                <a:ext uri="{FF2B5EF4-FFF2-40B4-BE49-F238E27FC236}">
                  <a16:creationId xmlns:a16="http://schemas.microsoft.com/office/drawing/2014/main" id="{B909B068-7AFC-E4FA-66A8-A962A3F71781}"/>
                </a:ext>
              </a:extLst>
            </p:cNvPr>
            <p:cNvSpPr/>
            <p:nvPr/>
          </p:nvSpPr>
          <p:spPr>
            <a:xfrm>
              <a:off x="2727929" y="3976665"/>
              <a:ext cx="1404000" cy="487725"/>
            </a:xfrm>
            <a:prstGeom prst="rect">
              <a:avLst/>
            </a:prstGeom>
            <a:solidFill>
              <a:schemeClr val="accent1"/>
            </a:solidFill>
            <a:ln w="12700">
              <a:solidFill>
                <a:srgbClr val="1739B5"/>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noAutofit/>
            </a:bodyPr>
            <a:lstStyle/>
            <a:p>
              <a:pPr algn="ctr"/>
              <a:r>
                <a:rPr lang="en-US" altLang="ko-KR" sz="1050" b="1" dirty="0">
                  <a:ln>
                    <a:solidFill>
                      <a:schemeClr val="accent1">
                        <a:alpha val="0"/>
                      </a:schemeClr>
                    </a:solidFill>
                  </a:ln>
                  <a:solidFill>
                    <a:schemeClr val="bg1"/>
                  </a:solidFill>
                  <a:latin typeface="+mj-ea"/>
                  <a:ea typeface="+mj-ea"/>
                </a:rPr>
                <a:t>GP</a:t>
              </a:r>
              <a:endParaRPr lang="ko-KR" altLang="en-US" sz="1050" b="1" dirty="0">
                <a:ln>
                  <a:solidFill>
                    <a:schemeClr val="accent1">
                      <a:alpha val="0"/>
                    </a:schemeClr>
                  </a:solidFill>
                </a:ln>
                <a:solidFill>
                  <a:schemeClr val="bg1"/>
                </a:solidFill>
                <a:latin typeface="+mj-ea"/>
                <a:ea typeface="+mj-ea"/>
              </a:endParaRPr>
            </a:p>
          </p:txBody>
        </p:sp>
        <p:sp>
          <p:nvSpPr>
            <p:cNvPr id="37" name="TextBox 36">
              <a:extLst>
                <a:ext uri="{FF2B5EF4-FFF2-40B4-BE49-F238E27FC236}">
                  <a16:creationId xmlns:a16="http://schemas.microsoft.com/office/drawing/2014/main" id="{1087AD79-24D2-A9A1-AC65-193251351E0A}"/>
                </a:ext>
              </a:extLst>
            </p:cNvPr>
            <p:cNvSpPr txBox="1"/>
            <p:nvPr/>
          </p:nvSpPr>
          <p:spPr>
            <a:xfrm>
              <a:off x="5098613" y="3854460"/>
              <a:ext cx="1550071" cy="488201"/>
            </a:xfrm>
            <a:prstGeom prst="rect">
              <a:avLst/>
            </a:prstGeom>
            <a:solidFill>
              <a:schemeClr val="bg1"/>
            </a:solidFill>
          </p:spPr>
          <p:txBody>
            <a:bodyPr wrap="square" lIns="36000" tIns="36000" rIns="36000" bIns="36000">
              <a:spAutoFit/>
            </a:bodyPr>
            <a:lstStyle>
              <a:defPPr>
                <a:defRPr lang="en-US"/>
              </a:defPPr>
              <a:lvl1pPr marL="171450" indent="-171450">
                <a:spcAft>
                  <a:spcPts val="300"/>
                </a:spcAft>
                <a:buFont typeface="Wingdings" panose="05000000000000000000" pitchFamily="2" charset="2"/>
                <a:buChar char="§"/>
                <a:defRPr sz="1000">
                  <a:ln>
                    <a:solidFill>
                      <a:schemeClr val="accent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defRPr>
              </a:lvl1pPr>
            </a:lstStyle>
            <a:p>
              <a:r>
                <a:rPr lang="ko-KR" altLang="en-US" sz="900" dirty="0">
                  <a:gradFill>
                    <a:gsLst>
                      <a:gs pos="0">
                        <a:schemeClr val="tx1">
                          <a:lumMod val="85000"/>
                          <a:lumOff val="15000"/>
                        </a:schemeClr>
                      </a:gs>
                      <a:gs pos="100000">
                        <a:schemeClr val="tx1">
                          <a:lumMod val="85000"/>
                          <a:lumOff val="15000"/>
                        </a:schemeClr>
                      </a:gs>
                    </a:gsLst>
                    <a:lin ang="5400000" scaled="1"/>
                  </a:gradFill>
                </a:rPr>
                <a:t>매각 </a:t>
              </a:r>
              <a:r>
                <a:rPr lang="en-US" altLang="ko-KR" sz="900" dirty="0">
                  <a:gradFill>
                    <a:gsLst>
                      <a:gs pos="0">
                        <a:schemeClr val="tx1">
                          <a:lumMod val="85000"/>
                          <a:lumOff val="15000"/>
                        </a:schemeClr>
                      </a:gs>
                      <a:gs pos="100000">
                        <a:schemeClr val="tx1">
                          <a:lumMod val="85000"/>
                          <a:lumOff val="15000"/>
                        </a:schemeClr>
                      </a:gs>
                    </a:gsLst>
                    <a:lin ang="5400000" scaled="1"/>
                  </a:gradFill>
                </a:rPr>
                <a:t>LP</a:t>
              </a:r>
              <a:r>
                <a:rPr lang="ko-KR" altLang="en-US" sz="900" dirty="0">
                  <a:gradFill>
                    <a:gsLst>
                      <a:gs pos="0">
                        <a:schemeClr val="tx1">
                          <a:lumMod val="85000"/>
                          <a:lumOff val="15000"/>
                        </a:schemeClr>
                      </a:gs>
                      <a:gs pos="100000">
                        <a:schemeClr val="tx1">
                          <a:lumMod val="85000"/>
                          <a:lumOff val="15000"/>
                        </a:schemeClr>
                      </a:gs>
                    </a:gsLst>
                    <a:lin ang="5400000" scaled="1"/>
                  </a:gradFill>
                </a:rPr>
                <a:t>의 지분을 인수하며 컨티뉴에이션 펀드에 신규 투자하는 </a:t>
              </a:r>
              <a:r>
                <a:rPr lang="en-US" altLang="ko-KR" sz="900" dirty="0">
                  <a:gradFill>
                    <a:gsLst>
                      <a:gs pos="0">
                        <a:schemeClr val="tx1">
                          <a:lumMod val="85000"/>
                          <a:lumOff val="15000"/>
                        </a:schemeClr>
                      </a:gs>
                      <a:gs pos="100000">
                        <a:schemeClr val="tx1">
                          <a:lumMod val="85000"/>
                          <a:lumOff val="15000"/>
                        </a:schemeClr>
                      </a:gs>
                    </a:gsLst>
                    <a:lin ang="5400000" scaled="1"/>
                  </a:gradFill>
                </a:rPr>
                <a:t>LP</a:t>
              </a:r>
              <a:r>
                <a:rPr lang="ko-KR" altLang="en-US" sz="900" dirty="0">
                  <a:gradFill>
                    <a:gsLst>
                      <a:gs pos="0">
                        <a:schemeClr val="tx1">
                          <a:lumMod val="85000"/>
                          <a:lumOff val="15000"/>
                        </a:schemeClr>
                      </a:gs>
                      <a:gs pos="100000">
                        <a:schemeClr val="tx1">
                          <a:lumMod val="85000"/>
                          <a:lumOff val="15000"/>
                        </a:schemeClr>
                      </a:gs>
                    </a:gsLst>
                    <a:lin ang="5400000" scaled="1"/>
                  </a:gradFill>
                </a:rPr>
                <a:t>투자자</a:t>
              </a:r>
            </a:p>
          </p:txBody>
        </p:sp>
        <p:grpSp>
          <p:nvGrpSpPr>
            <p:cNvPr id="39" name="그룹 38">
              <a:extLst>
                <a:ext uri="{FF2B5EF4-FFF2-40B4-BE49-F238E27FC236}">
                  <a16:creationId xmlns:a16="http://schemas.microsoft.com/office/drawing/2014/main" id="{4B849691-B93A-D721-CE0A-4EAD79CB403C}"/>
                </a:ext>
              </a:extLst>
            </p:cNvPr>
            <p:cNvGrpSpPr/>
            <p:nvPr/>
          </p:nvGrpSpPr>
          <p:grpSpPr>
            <a:xfrm>
              <a:off x="2727929" y="1692594"/>
              <a:ext cx="1404000" cy="487726"/>
              <a:chOff x="2775684" y="1820995"/>
              <a:chExt cx="1404000" cy="576000"/>
            </a:xfrm>
            <a:solidFill>
              <a:srgbClr val="00B0F0"/>
            </a:solidFill>
          </p:grpSpPr>
          <p:sp>
            <p:nvSpPr>
              <p:cNvPr id="84" name="직사각형 83">
                <a:extLst>
                  <a:ext uri="{FF2B5EF4-FFF2-40B4-BE49-F238E27FC236}">
                    <a16:creationId xmlns:a16="http://schemas.microsoft.com/office/drawing/2014/main" id="{4402EA47-5846-99F3-ACE5-E7AF5189278F}"/>
                  </a:ext>
                </a:extLst>
              </p:cNvPr>
              <p:cNvSpPr/>
              <p:nvPr/>
            </p:nvSpPr>
            <p:spPr>
              <a:xfrm>
                <a:off x="4074913" y="1913372"/>
                <a:ext cx="104771" cy="11309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050" dirty="0">
                  <a:solidFill>
                    <a:schemeClr val="bg1"/>
                  </a:solidFill>
                  <a:latin typeface="KoPub돋움체 Medium" panose="02020603020101020101" pitchFamily="18" charset="-127"/>
                  <a:ea typeface="KoPub돋움체 Medium" panose="02020603020101020101" pitchFamily="18" charset="-127"/>
                </a:endParaRPr>
              </a:p>
            </p:txBody>
          </p:sp>
          <p:sp>
            <p:nvSpPr>
              <p:cNvPr id="86" name="직사각형 85">
                <a:extLst>
                  <a:ext uri="{FF2B5EF4-FFF2-40B4-BE49-F238E27FC236}">
                    <a16:creationId xmlns:a16="http://schemas.microsoft.com/office/drawing/2014/main" id="{9857C4ED-2254-0330-FF0B-C8B983ACF131}"/>
                  </a:ext>
                </a:extLst>
              </p:cNvPr>
              <p:cNvSpPr/>
              <p:nvPr/>
            </p:nvSpPr>
            <p:spPr>
              <a:xfrm>
                <a:off x="4074913" y="1968317"/>
                <a:ext cx="104771" cy="11309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050" dirty="0">
                  <a:solidFill>
                    <a:schemeClr val="bg1"/>
                  </a:solidFill>
                  <a:latin typeface="KoPub돋움체 Medium" panose="02020603020101020101" pitchFamily="18" charset="-127"/>
                  <a:ea typeface="KoPub돋움체 Medium" panose="02020603020101020101" pitchFamily="18" charset="-127"/>
                </a:endParaRPr>
              </a:p>
            </p:txBody>
          </p:sp>
          <p:sp>
            <p:nvSpPr>
              <p:cNvPr id="87" name="직사각형 86">
                <a:extLst>
                  <a:ext uri="{FF2B5EF4-FFF2-40B4-BE49-F238E27FC236}">
                    <a16:creationId xmlns:a16="http://schemas.microsoft.com/office/drawing/2014/main" id="{5F214DF8-189E-D554-E2E8-2622FF9EAD98}"/>
                  </a:ext>
                </a:extLst>
              </p:cNvPr>
              <p:cNvSpPr/>
              <p:nvPr/>
            </p:nvSpPr>
            <p:spPr>
              <a:xfrm>
                <a:off x="2775684" y="1820995"/>
                <a:ext cx="1404000" cy="576000"/>
              </a:xfrm>
              <a:prstGeom prst="rect">
                <a:avLst/>
              </a:prstGeom>
              <a:grpFill/>
              <a:ln w="12700">
                <a:solidFill>
                  <a:srgbClr val="00A7E2"/>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noAutofit/>
              </a:bodyPr>
              <a:lstStyle/>
              <a:p>
                <a:pPr algn="ctr"/>
                <a:r>
                  <a:rPr lang="ko-KR" altLang="en-US" sz="1050" dirty="0">
                    <a:ln>
                      <a:solidFill>
                        <a:schemeClr val="accent1">
                          <a:alpha val="0"/>
                        </a:schemeClr>
                      </a:solidFill>
                    </a:ln>
                    <a:solidFill>
                      <a:schemeClr val="bg1"/>
                    </a:solidFill>
                    <a:latin typeface="+mj-ea"/>
                    <a:ea typeface="+mj-ea"/>
                  </a:rPr>
                  <a:t>매각 </a:t>
                </a:r>
                <a:r>
                  <a:rPr lang="en-US" altLang="ko-KR" sz="1050" dirty="0">
                    <a:ln>
                      <a:solidFill>
                        <a:schemeClr val="accent1">
                          <a:alpha val="0"/>
                        </a:schemeClr>
                      </a:solidFill>
                    </a:ln>
                    <a:solidFill>
                      <a:schemeClr val="bg1"/>
                    </a:solidFill>
                    <a:latin typeface="+mj-ea"/>
                    <a:ea typeface="+mj-ea"/>
                  </a:rPr>
                  <a:t>LP</a:t>
                </a:r>
              </a:p>
              <a:p>
                <a:pPr algn="ctr">
                  <a:spcBef>
                    <a:spcPts val="300"/>
                  </a:spcBef>
                </a:pPr>
                <a:r>
                  <a:rPr lang="en-US" altLang="ko-KR" sz="800" dirty="0">
                    <a:ln>
                      <a:solidFill>
                        <a:schemeClr val="accent1">
                          <a:alpha val="0"/>
                        </a:schemeClr>
                      </a:solidFill>
                    </a:ln>
                    <a:solidFill>
                      <a:schemeClr val="bg1"/>
                    </a:solidFill>
                    <a:latin typeface="+mj-ea"/>
                    <a:ea typeface="+mj-ea"/>
                  </a:rPr>
                  <a:t>(Selling LP)</a:t>
                </a:r>
              </a:p>
            </p:txBody>
          </p:sp>
        </p:grpSp>
        <p:sp>
          <p:nvSpPr>
            <p:cNvPr id="40" name="TextBox 39">
              <a:extLst>
                <a:ext uri="{FF2B5EF4-FFF2-40B4-BE49-F238E27FC236}">
                  <a16:creationId xmlns:a16="http://schemas.microsoft.com/office/drawing/2014/main" id="{58560756-E17E-241B-1B06-E67D23C0800C}"/>
                </a:ext>
              </a:extLst>
            </p:cNvPr>
            <p:cNvSpPr txBox="1"/>
            <p:nvPr/>
          </p:nvSpPr>
          <p:spPr>
            <a:xfrm>
              <a:off x="2412310" y="2229086"/>
              <a:ext cx="2074631" cy="415498"/>
            </a:xfrm>
            <a:prstGeom prst="rect">
              <a:avLst/>
            </a:prstGeom>
            <a:noFill/>
          </p:spPr>
          <p:txBody>
            <a:bodyPr wrap="square" lIns="0" tIns="0" rIns="0" bIns="0">
              <a:spAutoFit/>
            </a:bodyPr>
            <a:lstStyle>
              <a:defPPr>
                <a:defRPr lang="en-US"/>
              </a:defPPr>
              <a:lvl1pPr>
                <a:defRPr sz="900">
                  <a:ln>
                    <a:solidFill>
                      <a:schemeClr val="accent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defRPr>
              </a:lvl1pPr>
            </a:lstStyle>
            <a:p>
              <a:pPr marL="171450" indent="-171450">
                <a:spcAft>
                  <a:spcPts val="300"/>
                </a:spcAft>
                <a:buFont typeface="Wingdings" panose="05000000000000000000" pitchFamily="2" charset="2"/>
                <a:buChar char="§"/>
              </a:pPr>
              <a:r>
                <a:rPr lang="ko-KR" altLang="en-US" dirty="0">
                  <a:gradFill>
                    <a:gsLst>
                      <a:gs pos="0">
                        <a:schemeClr val="tx1">
                          <a:lumMod val="85000"/>
                          <a:lumOff val="15000"/>
                        </a:schemeClr>
                      </a:gs>
                      <a:gs pos="100000">
                        <a:schemeClr val="tx1">
                          <a:lumMod val="85000"/>
                          <a:lumOff val="15000"/>
                        </a:schemeClr>
                      </a:gs>
                    </a:gsLst>
                    <a:lin ang="5400000" scaled="1"/>
                  </a:gradFill>
                </a:rPr>
                <a:t>기존 </a:t>
              </a:r>
              <a:r>
                <a:rPr lang="en-US" altLang="ko-KR" dirty="0">
                  <a:gradFill>
                    <a:gsLst>
                      <a:gs pos="0">
                        <a:schemeClr val="tx1">
                          <a:lumMod val="85000"/>
                          <a:lumOff val="15000"/>
                        </a:schemeClr>
                      </a:gs>
                      <a:gs pos="100000">
                        <a:schemeClr val="tx1">
                          <a:lumMod val="85000"/>
                          <a:lumOff val="15000"/>
                        </a:schemeClr>
                      </a:gs>
                    </a:gsLst>
                    <a:lin ang="5400000" scaled="1"/>
                  </a:gradFill>
                </a:rPr>
                <a:t>LP </a:t>
              </a:r>
              <a:r>
                <a:rPr lang="ko-KR" altLang="en-US" dirty="0">
                  <a:gradFill>
                    <a:gsLst>
                      <a:gs pos="0">
                        <a:schemeClr val="tx1">
                          <a:lumMod val="85000"/>
                          <a:lumOff val="15000"/>
                        </a:schemeClr>
                      </a:gs>
                      <a:gs pos="100000">
                        <a:schemeClr val="tx1">
                          <a:lumMod val="85000"/>
                          <a:lumOff val="15000"/>
                        </a:schemeClr>
                      </a:gs>
                    </a:gsLst>
                    <a:lin ang="5400000" scaled="1"/>
                  </a:gradFill>
                </a:rPr>
                <a:t>투자자 중 컨티뉴에이션 펀드에 참여하지 않고 자신의 지분을 매각하기로 결정한 </a:t>
              </a:r>
              <a:r>
                <a:rPr lang="en-US" altLang="ko-KR" dirty="0">
                  <a:gradFill>
                    <a:gsLst>
                      <a:gs pos="0">
                        <a:schemeClr val="tx1">
                          <a:lumMod val="85000"/>
                          <a:lumOff val="15000"/>
                        </a:schemeClr>
                      </a:gs>
                      <a:gs pos="100000">
                        <a:schemeClr val="tx1">
                          <a:lumMod val="85000"/>
                          <a:lumOff val="15000"/>
                        </a:schemeClr>
                      </a:gs>
                    </a:gsLst>
                    <a:lin ang="5400000" scaled="1"/>
                  </a:gradFill>
                </a:rPr>
                <a:t>LP</a:t>
              </a:r>
              <a:endParaRPr lang="ko-KR" altLang="en-US" dirty="0">
                <a:gradFill>
                  <a:gsLst>
                    <a:gs pos="0">
                      <a:schemeClr val="tx1">
                        <a:lumMod val="85000"/>
                        <a:lumOff val="15000"/>
                      </a:schemeClr>
                    </a:gs>
                    <a:gs pos="100000">
                      <a:schemeClr val="tx1">
                        <a:lumMod val="85000"/>
                        <a:lumOff val="15000"/>
                      </a:schemeClr>
                    </a:gs>
                  </a:gsLst>
                  <a:lin ang="5400000" scaled="1"/>
                </a:gradFill>
              </a:endParaRPr>
            </a:p>
          </p:txBody>
        </p:sp>
        <p:grpSp>
          <p:nvGrpSpPr>
            <p:cNvPr id="42" name="그룹 41">
              <a:extLst>
                <a:ext uri="{FF2B5EF4-FFF2-40B4-BE49-F238E27FC236}">
                  <a16:creationId xmlns:a16="http://schemas.microsoft.com/office/drawing/2014/main" id="{08C53B52-1809-2F8A-9D56-A4B9FA8798C4}"/>
                </a:ext>
              </a:extLst>
            </p:cNvPr>
            <p:cNvGrpSpPr/>
            <p:nvPr/>
          </p:nvGrpSpPr>
          <p:grpSpPr>
            <a:xfrm>
              <a:off x="2727929" y="2768486"/>
              <a:ext cx="1404000" cy="487727"/>
              <a:chOff x="2775684" y="2750344"/>
              <a:chExt cx="1404000" cy="576000"/>
            </a:xfrm>
            <a:solidFill>
              <a:srgbClr val="00B0F0"/>
            </a:solidFill>
          </p:grpSpPr>
          <p:sp>
            <p:nvSpPr>
              <p:cNvPr id="81" name="직사각형 80">
                <a:extLst>
                  <a:ext uri="{FF2B5EF4-FFF2-40B4-BE49-F238E27FC236}">
                    <a16:creationId xmlns:a16="http://schemas.microsoft.com/office/drawing/2014/main" id="{BB5A191D-4653-2F33-86B3-8F1E2D2841FB}"/>
                  </a:ext>
                </a:extLst>
              </p:cNvPr>
              <p:cNvSpPr/>
              <p:nvPr/>
            </p:nvSpPr>
            <p:spPr>
              <a:xfrm>
                <a:off x="2775684" y="2878697"/>
                <a:ext cx="104771" cy="11309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050" dirty="0">
                  <a:solidFill>
                    <a:schemeClr val="bg1"/>
                  </a:solidFill>
                  <a:latin typeface="+mj-ea"/>
                  <a:ea typeface="+mj-ea"/>
                </a:endParaRPr>
              </a:p>
            </p:txBody>
          </p:sp>
          <p:sp>
            <p:nvSpPr>
              <p:cNvPr id="83" name="직사각형 82">
                <a:extLst>
                  <a:ext uri="{FF2B5EF4-FFF2-40B4-BE49-F238E27FC236}">
                    <a16:creationId xmlns:a16="http://schemas.microsoft.com/office/drawing/2014/main" id="{E81DCEC3-CC2D-500B-814D-14DA2223AB1E}"/>
                  </a:ext>
                </a:extLst>
              </p:cNvPr>
              <p:cNvSpPr/>
              <p:nvPr/>
            </p:nvSpPr>
            <p:spPr>
              <a:xfrm>
                <a:off x="2775684" y="2750344"/>
                <a:ext cx="1404000" cy="576000"/>
              </a:xfrm>
              <a:prstGeom prst="rect">
                <a:avLst/>
              </a:prstGeom>
              <a:grpFill/>
              <a:ln w="12700">
                <a:solidFill>
                  <a:srgbClr val="00A7E2"/>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noAutofit/>
              </a:bodyPr>
              <a:lstStyle/>
              <a:p>
                <a:pPr algn="ctr"/>
                <a:r>
                  <a:rPr lang="ko-KR" altLang="en-US" sz="1050" dirty="0">
                    <a:ln>
                      <a:solidFill>
                        <a:schemeClr val="accent1">
                          <a:alpha val="0"/>
                        </a:schemeClr>
                      </a:solidFill>
                    </a:ln>
                    <a:solidFill>
                      <a:schemeClr val="bg1"/>
                    </a:solidFill>
                    <a:latin typeface="+mj-ea"/>
                    <a:ea typeface="+mj-ea"/>
                  </a:rPr>
                  <a:t>계속 투자 </a:t>
                </a:r>
                <a:r>
                  <a:rPr lang="en-US" altLang="ko-KR" sz="1050" dirty="0">
                    <a:ln>
                      <a:solidFill>
                        <a:schemeClr val="accent1">
                          <a:alpha val="0"/>
                        </a:schemeClr>
                      </a:solidFill>
                    </a:ln>
                    <a:solidFill>
                      <a:schemeClr val="bg1"/>
                    </a:solidFill>
                    <a:latin typeface="+mj-ea"/>
                    <a:ea typeface="+mj-ea"/>
                  </a:rPr>
                  <a:t>LP</a:t>
                </a:r>
              </a:p>
              <a:p>
                <a:pPr algn="ctr">
                  <a:spcBef>
                    <a:spcPts val="300"/>
                  </a:spcBef>
                </a:pPr>
                <a:r>
                  <a:rPr lang="en-US" altLang="ko-KR" sz="800" dirty="0">
                    <a:ln>
                      <a:solidFill>
                        <a:schemeClr val="accent1">
                          <a:alpha val="0"/>
                        </a:schemeClr>
                      </a:solidFill>
                    </a:ln>
                    <a:solidFill>
                      <a:schemeClr val="bg1"/>
                    </a:solidFill>
                    <a:latin typeface="+mj-ea"/>
                    <a:ea typeface="+mj-ea"/>
                  </a:rPr>
                  <a:t>(Rollover LP)</a:t>
                </a:r>
                <a:endParaRPr lang="ko-KR" altLang="en-US" sz="800" dirty="0">
                  <a:ln>
                    <a:solidFill>
                      <a:schemeClr val="accent1">
                        <a:alpha val="0"/>
                      </a:schemeClr>
                    </a:solidFill>
                  </a:ln>
                  <a:solidFill>
                    <a:schemeClr val="bg1"/>
                  </a:solidFill>
                  <a:latin typeface="+mj-ea"/>
                  <a:ea typeface="+mj-ea"/>
                </a:endParaRPr>
              </a:p>
            </p:txBody>
          </p:sp>
        </p:grpSp>
        <p:grpSp>
          <p:nvGrpSpPr>
            <p:cNvPr id="43" name="그룹 42">
              <a:extLst>
                <a:ext uri="{FF2B5EF4-FFF2-40B4-BE49-F238E27FC236}">
                  <a16:creationId xmlns:a16="http://schemas.microsoft.com/office/drawing/2014/main" id="{7C453D40-E254-7AF6-D803-E006F897ED09}"/>
                </a:ext>
              </a:extLst>
            </p:cNvPr>
            <p:cNvGrpSpPr/>
            <p:nvPr/>
          </p:nvGrpSpPr>
          <p:grpSpPr>
            <a:xfrm>
              <a:off x="4294458" y="5025634"/>
              <a:ext cx="1404000" cy="487725"/>
              <a:chOff x="4294458" y="5304683"/>
              <a:chExt cx="1404000" cy="576000"/>
            </a:xfrm>
          </p:grpSpPr>
          <p:sp>
            <p:nvSpPr>
              <p:cNvPr id="78" name="직사각형 77">
                <a:extLst>
                  <a:ext uri="{FF2B5EF4-FFF2-40B4-BE49-F238E27FC236}">
                    <a16:creationId xmlns:a16="http://schemas.microsoft.com/office/drawing/2014/main" id="{7E05A3BB-9E87-15DB-B114-BEE7D953B21F}"/>
                  </a:ext>
                </a:extLst>
              </p:cNvPr>
              <p:cNvSpPr/>
              <p:nvPr/>
            </p:nvSpPr>
            <p:spPr>
              <a:xfrm>
                <a:off x="4609916" y="5742013"/>
                <a:ext cx="143758" cy="138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050" dirty="0">
                  <a:solidFill>
                    <a:schemeClr val="accent3"/>
                  </a:solidFill>
                  <a:latin typeface="+mj-ea"/>
                  <a:ea typeface="+mj-ea"/>
                </a:endParaRPr>
              </a:p>
            </p:txBody>
          </p:sp>
          <p:sp>
            <p:nvSpPr>
              <p:cNvPr id="79" name="직사각형 78">
                <a:extLst>
                  <a:ext uri="{FF2B5EF4-FFF2-40B4-BE49-F238E27FC236}">
                    <a16:creationId xmlns:a16="http://schemas.microsoft.com/office/drawing/2014/main" id="{83ABBE7D-1E12-DFD2-1CA9-9803287C4E1B}"/>
                  </a:ext>
                </a:extLst>
              </p:cNvPr>
              <p:cNvSpPr/>
              <p:nvPr/>
            </p:nvSpPr>
            <p:spPr>
              <a:xfrm>
                <a:off x="4599692" y="5304683"/>
                <a:ext cx="143758" cy="138670"/>
              </a:xfrm>
              <a:prstGeom prst="rect">
                <a:avLst/>
              </a:prstGeom>
              <a:solidFill>
                <a:schemeClr val="bg1"/>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050" dirty="0">
                  <a:solidFill>
                    <a:schemeClr val="accent3"/>
                  </a:solidFill>
                  <a:latin typeface="+mj-ea"/>
                  <a:ea typeface="+mj-ea"/>
                </a:endParaRPr>
              </a:p>
            </p:txBody>
          </p:sp>
          <p:sp>
            <p:nvSpPr>
              <p:cNvPr id="80" name="직사각형 79">
                <a:extLst>
                  <a:ext uri="{FF2B5EF4-FFF2-40B4-BE49-F238E27FC236}">
                    <a16:creationId xmlns:a16="http://schemas.microsoft.com/office/drawing/2014/main" id="{9CAA7565-B84D-3A3F-C944-9F9AA1582EAA}"/>
                  </a:ext>
                </a:extLst>
              </p:cNvPr>
              <p:cNvSpPr/>
              <p:nvPr/>
            </p:nvSpPr>
            <p:spPr>
              <a:xfrm>
                <a:off x="4294458" y="5304683"/>
                <a:ext cx="1404000" cy="576000"/>
              </a:xfrm>
              <a:prstGeom prst="rect">
                <a:avLst/>
              </a:prstGeom>
              <a:solidFill>
                <a:srgbClr val="C7A1F7"/>
              </a:solidFill>
              <a:ln w="28575">
                <a:solidFill>
                  <a:srgbClr val="7213EA"/>
                </a:solidFill>
              </a:ln>
              <a:effectLst/>
            </p:spPr>
            <p:style>
              <a:lnRef idx="1">
                <a:schemeClr val="accent1"/>
              </a:lnRef>
              <a:fillRef idx="3">
                <a:schemeClr val="accent1"/>
              </a:fillRef>
              <a:effectRef idx="2">
                <a:schemeClr val="accent1"/>
              </a:effectRef>
              <a:fontRef idx="minor">
                <a:schemeClr val="lt1"/>
              </a:fontRef>
            </p:style>
            <p:txBody>
              <a:bodyPr lIns="36000" tIns="72000" rIns="36000" bIns="72000" rtlCol="0" anchor="ctr">
                <a:noAutofit/>
              </a:bodyPr>
              <a:lstStyle/>
              <a:p>
                <a:pPr algn="ctr">
                  <a:spcBef>
                    <a:spcPts val="300"/>
                  </a:spcBef>
                </a:pPr>
                <a:r>
                  <a:rPr lang="ko-KR" altLang="en-US" sz="1050" b="1" dirty="0">
                    <a:ln>
                      <a:solidFill>
                        <a:schemeClr val="accent1">
                          <a:alpha val="0"/>
                        </a:schemeClr>
                      </a:solidFill>
                    </a:ln>
                    <a:gradFill>
                      <a:gsLst>
                        <a:gs pos="0">
                          <a:schemeClr val="tx1">
                            <a:lumMod val="85000"/>
                            <a:lumOff val="15000"/>
                          </a:schemeClr>
                        </a:gs>
                        <a:gs pos="100000">
                          <a:schemeClr val="tx1">
                            <a:lumMod val="85000"/>
                            <a:lumOff val="15000"/>
                          </a:schemeClr>
                        </a:gs>
                      </a:gsLst>
                      <a:lin ang="5400000" scaled="1"/>
                    </a:gradFill>
                    <a:latin typeface="+mj-ea"/>
                    <a:ea typeface="+mj-ea"/>
                  </a:rPr>
                  <a:t>컨티뉴에이션 펀드</a:t>
                </a:r>
                <a:endParaRPr lang="en-US" altLang="ko-KR" sz="1050" b="1" dirty="0">
                  <a:ln>
                    <a:solidFill>
                      <a:schemeClr val="accent1">
                        <a:alpha val="0"/>
                      </a:schemeClr>
                    </a:solidFill>
                  </a:ln>
                  <a:gradFill>
                    <a:gsLst>
                      <a:gs pos="0">
                        <a:schemeClr val="tx1">
                          <a:lumMod val="85000"/>
                          <a:lumOff val="15000"/>
                        </a:schemeClr>
                      </a:gs>
                      <a:gs pos="100000">
                        <a:schemeClr val="tx1">
                          <a:lumMod val="85000"/>
                          <a:lumOff val="15000"/>
                        </a:schemeClr>
                      </a:gs>
                    </a:gsLst>
                    <a:lin ang="5400000" scaled="1"/>
                  </a:gradFill>
                  <a:latin typeface="+mj-ea"/>
                  <a:ea typeface="+mj-ea"/>
                </a:endParaRPr>
              </a:p>
              <a:p>
                <a:pPr algn="ctr">
                  <a:spcBef>
                    <a:spcPts val="300"/>
                  </a:spcBef>
                </a:pPr>
                <a:r>
                  <a:rPr lang="en-US" altLang="ko-KR" sz="800" dirty="0">
                    <a:ln>
                      <a:solidFill>
                        <a:schemeClr val="accent1">
                          <a:alpha val="0"/>
                        </a:schemeClr>
                      </a:solidFill>
                    </a:ln>
                    <a:gradFill>
                      <a:gsLst>
                        <a:gs pos="0">
                          <a:schemeClr val="tx1"/>
                        </a:gs>
                        <a:gs pos="100000">
                          <a:schemeClr val="tx1"/>
                        </a:gs>
                      </a:gsLst>
                      <a:lin ang="5400000" scaled="1"/>
                    </a:gradFill>
                    <a:latin typeface="+mn-ea"/>
                  </a:rPr>
                  <a:t>(Continuation Vehicle)</a:t>
                </a:r>
                <a:endParaRPr lang="ko-KR" altLang="en-US" sz="800" dirty="0">
                  <a:ln>
                    <a:solidFill>
                      <a:schemeClr val="accent1">
                        <a:alpha val="0"/>
                      </a:schemeClr>
                    </a:solidFill>
                  </a:ln>
                  <a:gradFill>
                    <a:gsLst>
                      <a:gs pos="0">
                        <a:schemeClr val="tx1"/>
                      </a:gs>
                      <a:gs pos="100000">
                        <a:schemeClr val="tx1"/>
                      </a:gs>
                    </a:gsLst>
                    <a:lin ang="5400000" scaled="1"/>
                  </a:gradFill>
                  <a:latin typeface="+mn-ea"/>
                </a:endParaRPr>
              </a:p>
            </p:txBody>
          </p:sp>
        </p:grpSp>
        <p:sp>
          <p:nvSpPr>
            <p:cNvPr id="44" name="직사각형 43">
              <a:extLst>
                <a:ext uri="{FF2B5EF4-FFF2-40B4-BE49-F238E27FC236}">
                  <a16:creationId xmlns:a16="http://schemas.microsoft.com/office/drawing/2014/main" id="{1015715E-5638-CC51-8286-06D67B768F56}"/>
                </a:ext>
              </a:extLst>
            </p:cNvPr>
            <p:cNvSpPr/>
            <p:nvPr/>
          </p:nvSpPr>
          <p:spPr>
            <a:xfrm>
              <a:off x="2727929" y="5655378"/>
              <a:ext cx="1404000" cy="487725"/>
            </a:xfrm>
            <a:prstGeom prst="rect">
              <a:avLst/>
            </a:prstGeom>
            <a:solidFill>
              <a:schemeClr val="tx2"/>
            </a:solidFill>
            <a:ln w="12700">
              <a:solidFill>
                <a:srgbClr val="002568"/>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noAutofit/>
            </a:bodyPr>
            <a:lstStyle/>
            <a:p>
              <a:pPr algn="ctr">
                <a:spcAft>
                  <a:spcPts val="300"/>
                </a:spcAft>
              </a:pPr>
              <a:r>
                <a:rPr lang="ko-KR" altLang="en-US" sz="1050" dirty="0">
                  <a:ln>
                    <a:solidFill>
                      <a:schemeClr val="accent1">
                        <a:alpha val="0"/>
                      </a:schemeClr>
                    </a:solidFill>
                  </a:ln>
                  <a:solidFill>
                    <a:schemeClr val="bg1"/>
                  </a:solidFill>
                  <a:latin typeface="+mj-ea"/>
                  <a:ea typeface="+mj-ea"/>
                </a:rPr>
                <a:t>자문사</a:t>
              </a:r>
              <a:endParaRPr lang="en-US" altLang="ko-KR" sz="1050" dirty="0">
                <a:ln>
                  <a:solidFill>
                    <a:schemeClr val="accent1">
                      <a:alpha val="0"/>
                    </a:schemeClr>
                  </a:solidFill>
                </a:ln>
                <a:solidFill>
                  <a:schemeClr val="bg1"/>
                </a:solidFill>
                <a:latin typeface="+mj-ea"/>
                <a:ea typeface="+mj-ea"/>
              </a:endParaRPr>
            </a:p>
            <a:p>
              <a:pPr algn="ctr">
                <a:spcAft>
                  <a:spcPts val="300"/>
                </a:spcAft>
              </a:pPr>
              <a:r>
                <a:rPr lang="en-US" altLang="ko-KR" sz="800" dirty="0">
                  <a:ln>
                    <a:solidFill>
                      <a:schemeClr val="accent1">
                        <a:alpha val="0"/>
                      </a:schemeClr>
                    </a:solidFill>
                  </a:ln>
                  <a:solidFill>
                    <a:schemeClr val="bg1"/>
                  </a:solidFill>
                  <a:latin typeface="+mj-ea"/>
                  <a:ea typeface="+mj-ea"/>
                </a:rPr>
                <a:t>(Advisor)</a:t>
              </a:r>
              <a:endParaRPr lang="ko-KR" altLang="en-US" sz="800" dirty="0">
                <a:ln>
                  <a:solidFill>
                    <a:schemeClr val="accent1">
                      <a:alpha val="0"/>
                    </a:schemeClr>
                  </a:solidFill>
                </a:ln>
                <a:solidFill>
                  <a:schemeClr val="bg1"/>
                </a:solidFill>
                <a:latin typeface="+mj-ea"/>
                <a:ea typeface="+mj-ea"/>
              </a:endParaRPr>
            </a:p>
          </p:txBody>
        </p:sp>
        <p:sp>
          <p:nvSpPr>
            <p:cNvPr id="45" name="TextBox 44">
              <a:extLst>
                <a:ext uri="{FF2B5EF4-FFF2-40B4-BE49-F238E27FC236}">
                  <a16:creationId xmlns:a16="http://schemas.microsoft.com/office/drawing/2014/main" id="{837EEDF1-4796-44F2-4E91-6C4434831483}"/>
                </a:ext>
              </a:extLst>
            </p:cNvPr>
            <p:cNvSpPr txBox="1"/>
            <p:nvPr/>
          </p:nvSpPr>
          <p:spPr>
            <a:xfrm>
              <a:off x="2406773" y="6197933"/>
              <a:ext cx="2159690" cy="592470"/>
            </a:xfrm>
            <a:prstGeom prst="rect">
              <a:avLst/>
            </a:prstGeom>
            <a:noFill/>
          </p:spPr>
          <p:txBody>
            <a:bodyPr wrap="square" lIns="0" tIns="0" rIns="0" bIns="0">
              <a:spAutoFit/>
            </a:bodyPr>
            <a:lstStyle>
              <a:defPPr>
                <a:defRPr lang="en-US"/>
              </a:defPPr>
              <a:lvl1pPr>
                <a:defRPr sz="900">
                  <a:ln>
                    <a:solidFill>
                      <a:schemeClr val="accent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defRPr>
              </a:lvl1pPr>
            </a:lstStyle>
            <a:p>
              <a:pPr marL="171450" indent="-171450">
                <a:spcAft>
                  <a:spcPts val="300"/>
                </a:spcAft>
                <a:buFont typeface="Wingdings" panose="05000000000000000000" pitchFamily="2" charset="2"/>
                <a:buChar char="§"/>
              </a:pPr>
              <a:r>
                <a:rPr lang="ko-KR" altLang="en-US" dirty="0">
                  <a:gradFill>
                    <a:gsLst>
                      <a:gs pos="0">
                        <a:schemeClr val="tx1">
                          <a:lumMod val="85000"/>
                          <a:lumOff val="15000"/>
                        </a:schemeClr>
                      </a:gs>
                      <a:gs pos="100000">
                        <a:schemeClr val="tx1">
                          <a:lumMod val="85000"/>
                          <a:lumOff val="15000"/>
                        </a:schemeClr>
                      </a:gs>
                    </a:gsLst>
                    <a:lin ang="5400000" scaled="1"/>
                  </a:gradFill>
                </a:rPr>
                <a:t>거래의 구조와 조건을 협상하고</a:t>
              </a:r>
              <a:r>
                <a:rPr lang="en-US" altLang="ko-KR" dirty="0">
                  <a:gradFill>
                    <a:gsLst>
                      <a:gs pos="0">
                        <a:schemeClr val="tx1">
                          <a:lumMod val="85000"/>
                          <a:lumOff val="15000"/>
                        </a:schemeClr>
                      </a:gs>
                      <a:gs pos="100000">
                        <a:schemeClr val="tx1">
                          <a:lumMod val="85000"/>
                          <a:lumOff val="15000"/>
                        </a:schemeClr>
                      </a:gs>
                    </a:gsLst>
                    <a:lin ang="5400000" scaled="1"/>
                  </a:gradFill>
                </a:rPr>
                <a:t>, </a:t>
              </a:r>
              <a:r>
                <a:rPr lang="ko-KR" altLang="en-US" dirty="0">
                  <a:gradFill>
                    <a:gsLst>
                      <a:gs pos="0">
                        <a:schemeClr val="tx1">
                          <a:lumMod val="85000"/>
                          <a:lumOff val="15000"/>
                        </a:schemeClr>
                      </a:gs>
                      <a:gs pos="100000">
                        <a:schemeClr val="tx1">
                          <a:lumMod val="85000"/>
                          <a:lumOff val="15000"/>
                        </a:schemeClr>
                      </a:gs>
                    </a:gsLst>
                    <a:lin ang="5400000" scaled="1"/>
                  </a:gradFill>
                </a:rPr>
                <a:t>거래 전반을 감독하는 역할을 수행하는 기관</a:t>
              </a:r>
              <a:endParaRPr lang="en-US" altLang="ko-KR" dirty="0">
                <a:gradFill>
                  <a:gsLst>
                    <a:gs pos="0">
                      <a:schemeClr val="tx1">
                        <a:lumMod val="85000"/>
                        <a:lumOff val="15000"/>
                      </a:schemeClr>
                    </a:gs>
                    <a:gs pos="100000">
                      <a:schemeClr val="tx1">
                        <a:lumMod val="85000"/>
                        <a:lumOff val="15000"/>
                      </a:schemeClr>
                    </a:gs>
                  </a:gsLst>
                  <a:lin ang="5400000" scaled="1"/>
                </a:gradFill>
              </a:endParaRPr>
            </a:p>
            <a:p>
              <a:pPr marL="171450" indent="-171450">
                <a:spcAft>
                  <a:spcPts val="300"/>
                </a:spcAft>
                <a:buFont typeface="Wingdings" panose="05000000000000000000" pitchFamily="2" charset="2"/>
                <a:buChar char="§"/>
              </a:pPr>
              <a:r>
                <a:rPr lang="ko-KR" altLang="en-US" dirty="0">
                  <a:gradFill>
                    <a:gsLst>
                      <a:gs pos="0">
                        <a:schemeClr val="tx1">
                          <a:lumMod val="85000"/>
                          <a:lumOff val="15000"/>
                        </a:schemeClr>
                      </a:gs>
                      <a:gs pos="100000">
                        <a:schemeClr val="tx1">
                          <a:lumMod val="85000"/>
                          <a:lumOff val="15000"/>
                        </a:schemeClr>
                      </a:gs>
                    </a:gsLst>
                    <a:lin ang="5400000" scaled="1"/>
                  </a:gradFill>
                </a:rPr>
                <a:t>주로 투자은행</a:t>
              </a:r>
              <a:r>
                <a:rPr lang="en-US" altLang="ko-KR" dirty="0">
                  <a:gradFill>
                    <a:gsLst>
                      <a:gs pos="0">
                        <a:schemeClr val="tx1">
                          <a:lumMod val="85000"/>
                          <a:lumOff val="15000"/>
                        </a:schemeClr>
                      </a:gs>
                      <a:gs pos="100000">
                        <a:schemeClr val="tx1">
                          <a:lumMod val="85000"/>
                          <a:lumOff val="15000"/>
                        </a:schemeClr>
                      </a:gs>
                    </a:gsLst>
                    <a:lin ang="5400000" scaled="1"/>
                  </a:gradFill>
                </a:rPr>
                <a:t>, </a:t>
              </a:r>
              <a:r>
                <a:rPr lang="ko-KR" altLang="en-US" dirty="0">
                  <a:gradFill>
                    <a:gsLst>
                      <a:gs pos="0">
                        <a:schemeClr val="tx1">
                          <a:lumMod val="85000"/>
                          <a:lumOff val="15000"/>
                        </a:schemeClr>
                      </a:gs>
                      <a:gs pos="100000">
                        <a:schemeClr val="tx1">
                          <a:lumMod val="85000"/>
                          <a:lumOff val="15000"/>
                        </a:schemeClr>
                      </a:gs>
                    </a:gsLst>
                    <a:lin ang="5400000" scaled="1"/>
                  </a:gradFill>
                </a:rPr>
                <a:t>재무 자문사</a:t>
              </a:r>
              <a:r>
                <a:rPr lang="en-US" altLang="ko-KR" dirty="0">
                  <a:gradFill>
                    <a:gsLst>
                      <a:gs pos="0">
                        <a:schemeClr val="tx1">
                          <a:lumMod val="85000"/>
                          <a:lumOff val="15000"/>
                        </a:schemeClr>
                      </a:gs>
                      <a:gs pos="100000">
                        <a:schemeClr val="tx1">
                          <a:lumMod val="85000"/>
                          <a:lumOff val="15000"/>
                        </a:schemeClr>
                      </a:gs>
                    </a:gsLst>
                    <a:lin ang="5400000" scaled="1"/>
                  </a:gradFill>
                </a:rPr>
                <a:t>, </a:t>
              </a:r>
              <a:r>
                <a:rPr lang="ko-KR" altLang="en-US" dirty="0">
                  <a:gradFill>
                    <a:gsLst>
                      <a:gs pos="0">
                        <a:schemeClr val="tx1">
                          <a:lumMod val="85000"/>
                          <a:lumOff val="15000"/>
                        </a:schemeClr>
                      </a:gs>
                      <a:gs pos="100000">
                        <a:schemeClr val="tx1">
                          <a:lumMod val="85000"/>
                          <a:lumOff val="15000"/>
                        </a:schemeClr>
                      </a:gs>
                    </a:gsLst>
                    <a:lin ang="5400000" scaled="1"/>
                  </a:gradFill>
                </a:rPr>
                <a:t>법률 자문사 등이 수행</a:t>
              </a:r>
            </a:p>
          </p:txBody>
        </p:sp>
        <p:sp>
          <p:nvSpPr>
            <p:cNvPr id="46" name="직사각형 45">
              <a:extLst>
                <a:ext uri="{FF2B5EF4-FFF2-40B4-BE49-F238E27FC236}">
                  <a16:creationId xmlns:a16="http://schemas.microsoft.com/office/drawing/2014/main" id="{E6E9489D-E659-E2F3-C02D-66C7E7213EC9}"/>
                </a:ext>
              </a:extLst>
            </p:cNvPr>
            <p:cNvSpPr/>
            <p:nvPr/>
          </p:nvSpPr>
          <p:spPr>
            <a:xfrm>
              <a:off x="1089348" y="3394481"/>
              <a:ext cx="104771" cy="109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100" dirty="0">
                <a:solidFill>
                  <a:schemeClr val="accent3"/>
                </a:solidFill>
                <a:latin typeface="KoPub돋움체 Medium" panose="02020603020101020101" pitchFamily="18" charset="-127"/>
                <a:ea typeface="KoPub돋움체 Medium" panose="02020603020101020101" pitchFamily="18" charset="-127"/>
              </a:endParaRPr>
            </a:p>
          </p:txBody>
        </p:sp>
        <p:cxnSp>
          <p:nvCxnSpPr>
            <p:cNvPr id="47" name="연결선: 꺾임 46">
              <a:extLst>
                <a:ext uri="{FF2B5EF4-FFF2-40B4-BE49-F238E27FC236}">
                  <a16:creationId xmlns:a16="http://schemas.microsoft.com/office/drawing/2014/main" id="{639B8D27-B05C-2FE3-64F4-B8175D5CEA9E}"/>
                </a:ext>
              </a:extLst>
            </p:cNvPr>
            <p:cNvCxnSpPr>
              <a:cxnSpLocks/>
              <a:stCxn id="83" idx="1"/>
              <a:endCxn id="91" idx="0"/>
            </p:cNvCxnSpPr>
            <p:nvPr/>
          </p:nvCxnSpPr>
          <p:spPr>
            <a:xfrm rot="10800000" flipV="1">
              <a:off x="1958757" y="3012339"/>
              <a:ext cx="769172" cy="2013294"/>
            </a:xfrm>
            <a:prstGeom prst="bentConnector2">
              <a:avLst/>
            </a:prstGeom>
            <a:ln w="6350">
              <a:solidFill>
                <a:schemeClr val="bg1">
                  <a:lumMod val="65000"/>
                </a:schemeClr>
              </a:solidFill>
              <a:headEnd type="none"/>
              <a:tailEnd type="triangle"/>
            </a:ln>
            <a:effectLst/>
          </p:spPr>
          <p:style>
            <a:lnRef idx="2">
              <a:schemeClr val="accent3"/>
            </a:lnRef>
            <a:fillRef idx="0">
              <a:schemeClr val="accent3"/>
            </a:fillRef>
            <a:effectRef idx="1">
              <a:schemeClr val="accent3"/>
            </a:effectRef>
            <a:fontRef idx="minor">
              <a:schemeClr val="tx1"/>
            </a:fontRef>
          </p:style>
        </p:cxnSp>
        <p:cxnSp>
          <p:nvCxnSpPr>
            <p:cNvPr id="48" name="연결선: 꺾임 47">
              <a:extLst>
                <a:ext uri="{FF2B5EF4-FFF2-40B4-BE49-F238E27FC236}">
                  <a16:creationId xmlns:a16="http://schemas.microsoft.com/office/drawing/2014/main" id="{BD34822A-C92D-A0E6-24EA-6893FEAE1261}"/>
                </a:ext>
              </a:extLst>
            </p:cNvPr>
            <p:cNvCxnSpPr>
              <a:cxnSpLocks/>
              <a:stCxn id="46" idx="0"/>
              <a:endCxn id="81" idx="1"/>
            </p:cNvCxnSpPr>
            <p:nvPr/>
          </p:nvCxnSpPr>
          <p:spPr>
            <a:xfrm rot="5400000" flipH="1" flipV="1">
              <a:off x="1700115" y="2366668"/>
              <a:ext cx="469432" cy="1586195"/>
            </a:xfrm>
            <a:prstGeom prst="bentConnector2">
              <a:avLst/>
            </a:prstGeom>
            <a:ln w="6350">
              <a:solidFill>
                <a:schemeClr val="bg1">
                  <a:lumMod val="65000"/>
                </a:schemeClr>
              </a:solidFill>
              <a:headEnd type="none"/>
              <a:tailEnd type="triangle"/>
            </a:ln>
            <a:effectLst/>
          </p:spPr>
          <p:style>
            <a:lnRef idx="2">
              <a:schemeClr val="accent3"/>
            </a:lnRef>
            <a:fillRef idx="0">
              <a:schemeClr val="accent3"/>
            </a:fillRef>
            <a:effectRef idx="1">
              <a:schemeClr val="accent3"/>
            </a:effectRef>
            <a:fontRef idx="minor">
              <a:schemeClr val="tx1"/>
            </a:fontRef>
          </p:style>
        </p:cxnSp>
        <p:cxnSp>
          <p:nvCxnSpPr>
            <p:cNvPr id="49" name="연결선: 꺾임 48">
              <a:extLst>
                <a:ext uri="{FF2B5EF4-FFF2-40B4-BE49-F238E27FC236}">
                  <a16:creationId xmlns:a16="http://schemas.microsoft.com/office/drawing/2014/main" id="{C622D64C-E9C2-49FE-E83B-38352572942C}"/>
                </a:ext>
              </a:extLst>
            </p:cNvPr>
            <p:cNvCxnSpPr>
              <a:cxnSpLocks/>
              <a:stCxn id="83" idx="3"/>
              <a:endCxn id="80" idx="0"/>
            </p:cNvCxnSpPr>
            <p:nvPr/>
          </p:nvCxnSpPr>
          <p:spPr>
            <a:xfrm>
              <a:off x="4131929" y="3012339"/>
              <a:ext cx="864529" cy="2013294"/>
            </a:xfrm>
            <a:prstGeom prst="bentConnector2">
              <a:avLst/>
            </a:prstGeom>
            <a:ln w="6350">
              <a:solidFill>
                <a:schemeClr val="bg1">
                  <a:lumMod val="65000"/>
                </a:schemeClr>
              </a:solidFill>
              <a:headEnd type="none"/>
              <a:tailEnd type="triangle"/>
            </a:ln>
            <a:effectLst/>
          </p:spPr>
          <p:style>
            <a:lnRef idx="2">
              <a:schemeClr val="accent3"/>
            </a:lnRef>
            <a:fillRef idx="0">
              <a:schemeClr val="accent3"/>
            </a:fillRef>
            <a:effectRef idx="1">
              <a:schemeClr val="accent3"/>
            </a:effectRef>
            <a:fontRef idx="minor">
              <a:schemeClr val="tx1"/>
            </a:fontRef>
          </p:style>
        </p:cxnSp>
        <p:sp>
          <p:nvSpPr>
            <p:cNvPr id="50" name="직사각형 49">
              <a:extLst>
                <a:ext uri="{FF2B5EF4-FFF2-40B4-BE49-F238E27FC236}">
                  <a16:creationId xmlns:a16="http://schemas.microsoft.com/office/drawing/2014/main" id="{C315A35F-B260-09CB-8E66-040B51079499}"/>
                </a:ext>
              </a:extLst>
            </p:cNvPr>
            <p:cNvSpPr/>
            <p:nvPr/>
          </p:nvSpPr>
          <p:spPr>
            <a:xfrm>
              <a:off x="331853" y="3312348"/>
              <a:ext cx="1404000" cy="487725"/>
            </a:xfrm>
            <a:prstGeom prst="rect">
              <a:avLst/>
            </a:prstGeom>
            <a:solidFill>
              <a:srgbClr val="00B0F0"/>
            </a:solidFill>
            <a:ln w="12700">
              <a:solidFill>
                <a:srgbClr val="00A7E2"/>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noAutofit/>
            </a:bodyPr>
            <a:lstStyle/>
            <a:p>
              <a:pPr algn="ctr"/>
              <a:r>
                <a:rPr lang="ko-KR" altLang="en-US" sz="1050" dirty="0">
                  <a:ln>
                    <a:solidFill>
                      <a:schemeClr val="accent1">
                        <a:alpha val="0"/>
                      </a:schemeClr>
                    </a:solidFill>
                  </a:ln>
                  <a:solidFill>
                    <a:schemeClr val="bg1"/>
                  </a:solidFill>
                  <a:latin typeface="+mj-ea"/>
                  <a:ea typeface="+mj-ea"/>
                </a:rPr>
                <a:t>기존 </a:t>
              </a:r>
              <a:r>
                <a:rPr lang="en-US" altLang="ko-KR" sz="1050" dirty="0">
                  <a:ln>
                    <a:solidFill>
                      <a:schemeClr val="accent1">
                        <a:alpha val="0"/>
                      </a:schemeClr>
                    </a:solidFill>
                  </a:ln>
                  <a:solidFill>
                    <a:schemeClr val="bg1"/>
                  </a:solidFill>
                  <a:latin typeface="+mj-ea"/>
                  <a:ea typeface="+mj-ea"/>
                </a:rPr>
                <a:t>LP</a:t>
              </a:r>
            </a:p>
          </p:txBody>
        </p:sp>
        <p:cxnSp>
          <p:nvCxnSpPr>
            <p:cNvPr id="51" name="연결선: 꺾임 50">
              <a:extLst>
                <a:ext uri="{FF2B5EF4-FFF2-40B4-BE49-F238E27FC236}">
                  <a16:creationId xmlns:a16="http://schemas.microsoft.com/office/drawing/2014/main" id="{0A886C89-D51A-2394-6AEA-17A2560B88DC}"/>
                </a:ext>
              </a:extLst>
            </p:cNvPr>
            <p:cNvCxnSpPr>
              <a:cxnSpLocks/>
              <a:stCxn id="50" idx="0"/>
              <a:endCxn id="87" idx="1"/>
            </p:cNvCxnSpPr>
            <p:nvPr/>
          </p:nvCxnSpPr>
          <p:spPr>
            <a:xfrm rot="5400000" flipH="1" flipV="1">
              <a:off x="1192945" y="1777363"/>
              <a:ext cx="1375892" cy="1694076"/>
            </a:xfrm>
            <a:prstGeom prst="bentConnector2">
              <a:avLst/>
            </a:prstGeom>
            <a:ln w="6350">
              <a:solidFill>
                <a:schemeClr val="bg1">
                  <a:lumMod val="65000"/>
                </a:schemeClr>
              </a:solidFill>
              <a:headEnd type="none"/>
              <a:tailEnd type="triangle"/>
            </a:ln>
            <a:effectLst/>
          </p:spPr>
          <p:style>
            <a:lnRef idx="2">
              <a:schemeClr val="accent3"/>
            </a:lnRef>
            <a:fillRef idx="0">
              <a:schemeClr val="accent3"/>
            </a:fillRef>
            <a:effectRef idx="1">
              <a:schemeClr val="accent3"/>
            </a:effectRef>
            <a:fontRef idx="minor">
              <a:schemeClr val="tx1"/>
            </a:fontRef>
          </p:style>
        </p:cxnSp>
        <p:sp>
          <p:nvSpPr>
            <p:cNvPr id="52" name="TextBox 51">
              <a:extLst>
                <a:ext uri="{FF2B5EF4-FFF2-40B4-BE49-F238E27FC236}">
                  <a16:creationId xmlns:a16="http://schemas.microsoft.com/office/drawing/2014/main" id="{F865BFB7-FE7F-7F80-CCDB-AEB161944F18}"/>
                </a:ext>
              </a:extLst>
            </p:cNvPr>
            <p:cNvSpPr txBox="1"/>
            <p:nvPr/>
          </p:nvSpPr>
          <p:spPr>
            <a:xfrm>
              <a:off x="2412311" y="4508851"/>
              <a:ext cx="2074630" cy="415498"/>
            </a:xfrm>
            <a:prstGeom prst="rect">
              <a:avLst/>
            </a:prstGeom>
            <a:noFill/>
          </p:spPr>
          <p:txBody>
            <a:bodyPr wrap="square" lIns="0" tIns="0" rIns="0" bIns="0">
              <a:spAutoFit/>
            </a:bodyPr>
            <a:lstStyle>
              <a:defPPr>
                <a:defRPr lang="en-US"/>
              </a:defPPr>
              <a:lvl1pPr marL="171450" indent="-171450">
                <a:spcAft>
                  <a:spcPts val="300"/>
                </a:spcAft>
                <a:buFont typeface="Wingdings" panose="05000000000000000000" pitchFamily="2" charset="2"/>
                <a:buChar char="§"/>
                <a:defRPr sz="1000">
                  <a:ln>
                    <a:solidFill>
                      <a:schemeClr val="accent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defRPr>
              </a:lvl1pPr>
            </a:lstStyle>
            <a:p>
              <a:r>
                <a:rPr lang="en-US" altLang="ko-KR" sz="900" dirty="0">
                  <a:gradFill>
                    <a:gsLst>
                      <a:gs pos="0">
                        <a:schemeClr val="tx1">
                          <a:lumMod val="85000"/>
                          <a:lumOff val="15000"/>
                        </a:schemeClr>
                      </a:gs>
                      <a:gs pos="100000">
                        <a:schemeClr val="tx1">
                          <a:lumMod val="85000"/>
                          <a:lumOff val="15000"/>
                        </a:schemeClr>
                      </a:gs>
                    </a:gsLst>
                    <a:lin ang="5400000" scaled="1"/>
                  </a:gradFill>
                </a:rPr>
                <a:t>GP</a:t>
              </a:r>
              <a:r>
                <a:rPr lang="ko-KR" altLang="en-US" sz="900" dirty="0">
                  <a:gradFill>
                    <a:gsLst>
                      <a:gs pos="0">
                        <a:schemeClr val="tx1">
                          <a:lumMod val="85000"/>
                          <a:lumOff val="15000"/>
                        </a:schemeClr>
                      </a:gs>
                      <a:gs pos="100000">
                        <a:schemeClr val="tx1">
                          <a:lumMod val="85000"/>
                          <a:lumOff val="15000"/>
                        </a:schemeClr>
                      </a:gs>
                    </a:gsLst>
                    <a:lin ang="5400000" scaled="1"/>
                  </a:gradFill>
                </a:rPr>
                <a:t>는 기존 펀드 및 컨티뉴에이션 펀드의 운용사로서 컨티뉴에이션 펀드의 설립</a:t>
              </a:r>
              <a:r>
                <a:rPr lang="en-US" altLang="ko-KR" sz="900" dirty="0">
                  <a:gradFill>
                    <a:gsLst>
                      <a:gs pos="0">
                        <a:schemeClr val="tx1">
                          <a:lumMod val="85000"/>
                          <a:lumOff val="15000"/>
                        </a:schemeClr>
                      </a:gs>
                      <a:gs pos="100000">
                        <a:schemeClr val="tx1">
                          <a:lumMod val="85000"/>
                          <a:lumOff val="15000"/>
                        </a:schemeClr>
                      </a:gs>
                    </a:gsLst>
                    <a:lin ang="5400000" scaled="1"/>
                  </a:gradFill>
                </a:rPr>
                <a:t>, </a:t>
              </a:r>
              <a:r>
                <a:rPr lang="ko-KR" altLang="en-US" sz="900" dirty="0">
                  <a:gradFill>
                    <a:gsLst>
                      <a:gs pos="0">
                        <a:schemeClr val="tx1">
                          <a:lumMod val="85000"/>
                          <a:lumOff val="15000"/>
                        </a:schemeClr>
                      </a:gs>
                      <a:gs pos="100000">
                        <a:schemeClr val="tx1">
                          <a:lumMod val="85000"/>
                          <a:lumOff val="15000"/>
                        </a:schemeClr>
                      </a:gs>
                    </a:gsLst>
                    <a:lin ang="5400000" scaled="1"/>
                  </a:gradFill>
                </a:rPr>
                <a:t>자금조달</a:t>
              </a:r>
              <a:r>
                <a:rPr lang="en-US" altLang="ko-KR" sz="900" dirty="0">
                  <a:gradFill>
                    <a:gsLst>
                      <a:gs pos="0">
                        <a:schemeClr val="tx1">
                          <a:lumMod val="85000"/>
                          <a:lumOff val="15000"/>
                        </a:schemeClr>
                      </a:gs>
                      <a:gs pos="100000">
                        <a:schemeClr val="tx1">
                          <a:lumMod val="85000"/>
                          <a:lumOff val="15000"/>
                        </a:schemeClr>
                      </a:gs>
                    </a:gsLst>
                    <a:lin ang="5400000" scaled="1"/>
                  </a:gradFill>
                </a:rPr>
                <a:t>, </a:t>
              </a:r>
              <a:r>
                <a:rPr lang="ko-KR" altLang="en-US" sz="900" dirty="0">
                  <a:gradFill>
                    <a:gsLst>
                      <a:gs pos="0">
                        <a:schemeClr val="tx1">
                          <a:lumMod val="85000"/>
                          <a:lumOff val="15000"/>
                        </a:schemeClr>
                      </a:gs>
                      <a:gs pos="100000">
                        <a:schemeClr val="tx1">
                          <a:lumMod val="85000"/>
                          <a:lumOff val="15000"/>
                        </a:schemeClr>
                      </a:gs>
                    </a:gsLst>
                    <a:lin ang="5400000" scaled="1"/>
                  </a:gradFill>
                </a:rPr>
                <a:t>투자</a:t>
              </a:r>
              <a:r>
                <a:rPr lang="en-US" altLang="ko-KR" sz="900" dirty="0">
                  <a:gradFill>
                    <a:gsLst>
                      <a:gs pos="0">
                        <a:schemeClr val="tx1">
                          <a:lumMod val="85000"/>
                          <a:lumOff val="15000"/>
                        </a:schemeClr>
                      </a:gs>
                      <a:gs pos="100000">
                        <a:schemeClr val="tx1">
                          <a:lumMod val="85000"/>
                          <a:lumOff val="15000"/>
                        </a:schemeClr>
                      </a:gs>
                    </a:gsLst>
                    <a:lin ang="5400000" scaled="1"/>
                  </a:gradFill>
                </a:rPr>
                <a:t>, </a:t>
              </a:r>
              <a:r>
                <a:rPr lang="ko-KR" altLang="en-US" sz="900" dirty="0">
                  <a:gradFill>
                    <a:gsLst>
                      <a:gs pos="0">
                        <a:schemeClr val="tx1">
                          <a:lumMod val="85000"/>
                          <a:lumOff val="15000"/>
                        </a:schemeClr>
                      </a:gs>
                      <a:gs pos="100000">
                        <a:schemeClr val="tx1">
                          <a:lumMod val="85000"/>
                          <a:lumOff val="15000"/>
                        </a:schemeClr>
                      </a:gs>
                    </a:gsLst>
                    <a:lin ang="5400000" scaled="1"/>
                  </a:gradFill>
                </a:rPr>
                <a:t>관리 등을 담당</a:t>
              </a:r>
            </a:p>
          </p:txBody>
        </p:sp>
        <p:sp>
          <p:nvSpPr>
            <p:cNvPr id="53" name="TextBox 52">
              <a:extLst>
                <a:ext uri="{FF2B5EF4-FFF2-40B4-BE49-F238E27FC236}">
                  <a16:creationId xmlns:a16="http://schemas.microsoft.com/office/drawing/2014/main" id="{8541BB0B-B159-FAF9-24C2-BC9CEA37ADEE}"/>
                </a:ext>
              </a:extLst>
            </p:cNvPr>
            <p:cNvSpPr txBox="1"/>
            <p:nvPr/>
          </p:nvSpPr>
          <p:spPr>
            <a:xfrm>
              <a:off x="2391046" y="3311562"/>
              <a:ext cx="2159690" cy="553998"/>
            </a:xfrm>
            <a:prstGeom prst="rect">
              <a:avLst/>
            </a:prstGeom>
            <a:noFill/>
          </p:spPr>
          <p:txBody>
            <a:bodyPr wrap="square" lIns="0" tIns="0" rIns="0" bIns="0">
              <a:spAutoFit/>
            </a:bodyPr>
            <a:lstStyle>
              <a:defPPr>
                <a:defRPr lang="en-US"/>
              </a:defPPr>
              <a:lvl1pPr>
                <a:defRPr sz="900">
                  <a:ln>
                    <a:solidFill>
                      <a:schemeClr val="accent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defRPr>
              </a:lvl1pPr>
            </a:lstStyle>
            <a:p>
              <a:pPr marL="171450" indent="-171450">
                <a:spcAft>
                  <a:spcPts val="300"/>
                </a:spcAft>
                <a:buFont typeface="Wingdings" panose="05000000000000000000" pitchFamily="2" charset="2"/>
                <a:buChar char="§"/>
              </a:pPr>
              <a:r>
                <a:rPr lang="ko-KR" altLang="en-US" dirty="0">
                  <a:gradFill>
                    <a:gsLst>
                      <a:gs pos="0">
                        <a:schemeClr val="tx1">
                          <a:lumMod val="85000"/>
                          <a:lumOff val="15000"/>
                        </a:schemeClr>
                      </a:gs>
                      <a:gs pos="100000">
                        <a:schemeClr val="tx1">
                          <a:lumMod val="85000"/>
                          <a:lumOff val="15000"/>
                        </a:schemeClr>
                      </a:gs>
                    </a:gsLst>
                    <a:lin ang="5400000" scaled="1"/>
                  </a:gradFill>
                </a:rPr>
                <a:t>기존 </a:t>
              </a:r>
              <a:r>
                <a:rPr lang="en-US" altLang="ko-KR" dirty="0">
                  <a:gradFill>
                    <a:gsLst>
                      <a:gs pos="0">
                        <a:schemeClr val="tx1">
                          <a:lumMod val="85000"/>
                          <a:lumOff val="15000"/>
                        </a:schemeClr>
                      </a:gs>
                      <a:gs pos="100000">
                        <a:schemeClr val="tx1">
                          <a:lumMod val="85000"/>
                          <a:lumOff val="15000"/>
                        </a:schemeClr>
                      </a:gs>
                    </a:gsLst>
                    <a:lin ang="5400000" scaled="1"/>
                  </a:gradFill>
                </a:rPr>
                <a:t>LP</a:t>
              </a:r>
              <a:r>
                <a:rPr lang="ko-KR" altLang="en-US" dirty="0">
                  <a:gradFill>
                    <a:gsLst>
                      <a:gs pos="0">
                        <a:schemeClr val="tx1">
                          <a:lumMod val="85000"/>
                          <a:lumOff val="15000"/>
                        </a:schemeClr>
                      </a:gs>
                      <a:gs pos="100000">
                        <a:schemeClr val="tx1">
                          <a:lumMod val="85000"/>
                          <a:lumOff val="15000"/>
                        </a:schemeClr>
                      </a:gs>
                    </a:gsLst>
                    <a:lin ang="5400000" scaled="1"/>
                  </a:gradFill>
                </a:rPr>
                <a:t>투자자 중 기존 펀드의 지분을 컨티뉴에이션 펀드로 </a:t>
              </a:r>
              <a:r>
                <a:rPr lang="ko-KR" altLang="en-US" dirty="0" err="1">
                  <a:gradFill>
                    <a:gsLst>
                      <a:gs pos="0">
                        <a:schemeClr val="tx1">
                          <a:lumMod val="85000"/>
                          <a:lumOff val="15000"/>
                        </a:schemeClr>
                      </a:gs>
                      <a:gs pos="100000">
                        <a:schemeClr val="tx1">
                          <a:lumMod val="85000"/>
                          <a:lumOff val="15000"/>
                        </a:schemeClr>
                      </a:gs>
                    </a:gsLst>
                    <a:lin ang="5400000" scaled="1"/>
                  </a:gradFill>
                </a:rPr>
                <a:t>롤오버하거나</a:t>
              </a:r>
              <a:r>
                <a:rPr lang="ko-KR" altLang="en-US" dirty="0">
                  <a:gradFill>
                    <a:gsLst>
                      <a:gs pos="0">
                        <a:schemeClr val="tx1">
                          <a:lumMod val="85000"/>
                          <a:lumOff val="15000"/>
                        </a:schemeClr>
                      </a:gs>
                      <a:gs pos="100000">
                        <a:schemeClr val="tx1">
                          <a:lumMod val="85000"/>
                          <a:lumOff val="15000"/>
                        </a:schemeClr>
                      </a:gs>
                    </a:gsLst>
                    <a:lin ang="5400000" scaled="1"/>
                  </a:gradFill>
                </a:rPr>
                <a:t> 추가로 투자하여 새로운 펀드의 투자 기회에 참여하는 </a:t>
              </a:r>
              <a:r>
                <a:rPr lang="en-US" altLang="ko-KR" dirty="0">
                  <a:gradFill>
                    <a:gsLst>
                      <a:gs pos="0">
                        <a:schemeClr val="tx1">
                          <a:lumMod val="85000"/>
                          <a:lumOff val="15000"/>
                        </a:schemeClr>
                      </a:gs>
                      <a:gs pos="100000">
                        <a:schemeClr val="tx1">
                          <a:lumMod val="85000"/>
                          <a:lumOff val="15000"/>
                        </a:schemeClr>
                      </a:gs>
                    </a:gsLst>
                    <a:lin ang="5400000" scaled="1"/>
                  </a:gradFill>
                </a:rPr>
                <a:t>LP</a:t>
              </a:r>
              <a:endParaRPr lang="ko-KR" altLang="en-US" dirty="0">
                <a:gradFill>
                  <a:gsLst>
                    <a:gs pos="0">
                      <a:schemeClr val="tx1">
                        <a:lumMod val="85000"/>
                        <a:lumOff val="15000"/>
                      </a:schemeClr>
                    </a:gs>
                    <a:gs pos="100000">
                      <a:schemeClr val="tx1">
                        <a:lumMod val="85000"/>
                        <a:lumOff val="15000"/>
                      </a:schemeClr>
                    </a:gs>
                  </a:gsLst>
                  <a:lin ang="5400000" scaled="1"/>
                </a:gradFill>
              </a:endParaRPr>
            </a:p>
          </p:txBody>
        </p:sp>
        <p:cxnSp>
          <p:nvCxnSpPr>
            <p:cNvPr id="54" name="연결선: 꺾임 53">
              <a:extLst>
                <a:ext uri="{FF2B5EF4-FFF2-40B4-BE49-F238E27FC236}">
                  <a16:creationId xmlns:a16="http://schemas.microsoft.com/office/drawing/2014/main" id="{23624C0E-59B1-8133-327C-C62F9A7DA3B7}"/>
                </a:ext>
              </a:extLst>
            </p:cNvPr>
            <p:cNvCxnSpPr>
              <a:cxnSpLocks/>
              <a:stCxn id="44" idx="3"/>
              <a:endCxn id="78" idx="2"/>
            </p:cNvCxnSpPr>
            <p:nvPr/>
          </p:nvCxnSpPr>
          <p:spPr>
            <a:xfrm flipV="1">
              <a:off x="4131929" y="5513359"/>
              <a:ext cx="549866" cy="385882"/>
            </a:xfrm>
            <a:prstGeom prst="bentConnector2">
              <a:avLst/>
            </a:prstGeom>
            <a:ln w="6350">
              <a:solidFill>
                <a:schemeClr val="tx1">
                  <a:lumMod val="50000"/>
                  <a:lumOff val="50000"/>
                </a:schemeClr>
              </a:solidFill>
              <a:headEnd type="none"/>
              <a:tailEnd type="triangle"/>
            </a:ln>
            <a:effectLst/>
          </p:spPr>
          <p:style>
            <a:lnRef idx="2">
              <a:schemeClr val="accent3"/>
            </a:lnRef>
            <a:fillRef idx="0">
              <a:schemeClr val="accent3"/>
            </a:fillRef>
            <a:effectRef idx="1">
              <a:schemeClr val="accent3"/>
            </a:effectRef>
            <a:fontRef idx="minor">
              <a:schemeClr val="tx1"/>
            </a:fontRef>
          </p:style>
        </p:cxnSp>
        <p:cxnSp>
          <p:nvCxnSpPr>
            <p:cNvPr id="55" name="연결선: 꺾임 54">
              <a:extLst>
                <a:ext uri="{FF2B5EF4-FFF2-40B4-BE49-F238E27FC236}">
                  <a16:creationId xmlns:a16="http://schemas.microsoft.com/office/drawing/2014/main" id="{704801FD-AEB5-2CA5-C190-E62B011491CE}"/>
                </a:ext>
              </a:extLst>
            </p:cNvPr>
            <p:cNvCxnSpPr>
              <a:cxnSpLocks/>
              <a:stCxn id="44" idx="1"/>
              <a:endCxn id="89" idx="2"/>
            </p:cNvCxnSpPr>
            <p:nvPr/>
          </p:nvCxnSpPr>
          <p:spPr>
            <a:xfrm rot="10800000">
              <a:off x="2256813" y="5513359"/>
              <a:ext cx="471116" cy="385882"/>
            </a:xfrm>
            <a:prstGeom prst="bentConnector2">
              <a:avLst/>
            </a:prstGeom>
            <a:ln w="6350">
              <a:solidFill>
                <a:schemeClr val="bg1">
                  <a:lumMod val="65000"/>
                </a:schemeClr>
              </a:solidFill>
              <a:headEnd type="none"/>
              <a:tailEnd type="triangle"/>
            </a:ln>
            <a:effectLst/>
          </p:spPr>
          <p:style>
            <a:lnRef idx="2">
              <a:schemeClr val="accent3"/>
            </a:lnRef>
            <a:fillRef idx="0">
              <a:schemeClr val="accent3"/>
            </a:fillRef>
            <a:effectRef idx="1">
              <a:schemeClr val="accent3"/>
            </a:effectRef>
            <a:fontRef idx="minor">
              <a:schemeClr val="tx1"/>
            </a:fontRef>
          </p:style>
        </p:cxnSp>
        <p:cxnSp>
          <p:nvCxnSpPr>
            <p:cNvPr id="61" name="연결선: 꺾임 60">
              <a:extLst>
                <a:ext uri="{FF2B5EF4-FFF2-40B4-BE49-F238E27FC236}">
                  <a16:creationId xmlns:a16="http://schemas.microsoft.com/office/drawing/2014/main" id="{D1787868-DCC9-83BC-CFC9-366E84F15721}"/>
                </a:ext>
              </a:extLst>
            </p:cNvPr>
            <p:cNvCxnSpPr>
              <a:cxnSpLocks/>
              <a:stCxn id="94" idx="0"/>
              <a:endCxn id="87" idx="3"/>
            </p:cNvCxnSpPr>
            <p:nvPr/>
          </p:nvCxnSpPr>
          <p:spPr>
            <a:xfrm rot="16200000" flipV="1">
              <a:off x="4285007" y="1783379"/>
              <a:ext cx="1375890" cy="1682045"/>
            </a:xfrm>
            <a:prstGeom prst="bentConnector2">
              <a:avLst/>
            </a:prstGeom>
            <a:ln w="6350">
              <a:solidFill>
                <a:schemeClr val="bg1">
                  <a:lumMod val="65000"/>
                </a:schemeClr>
              </a:solidFill>
              <a:headEnd type="none"/>
              <a:tailEnd type="triangle"/>
            </a:ln>
            <a:effectLst/>
          </p:spPr>
          <p:style>
            <a:lnRef idx="2">
              <a:schemeClr val="accent3"/>
            </a:lnRef>
            <a:fillRef idx="0">
              <a:schemeClr val="accent3"/>
            </a:fillRef>
            <a:effectRef idx="1">
              <a:schemeClr val="accent3"/>
            </a:effectRef>
            <a:fontRef idx="minor">
              <a:schemeClr val="tx1"/>
            </a:fontRef>
          </p:style>
        </p:cxnSp>
        <p:sp>
          <p:nvSpPr>
            <p:cNvPr id="62" name="TextBox 61">
              <a:extLst>
                <a:ext uri="{FF2B5EF4-FFF2-40B4-BE49-F238E27FC236}">
                  <a16:creationId xmlns:a16="http://schemas.microsoft.com/office/drawing/2014/main" id="{F3F38583-7709-486F-CD7C-085DC6F9DBFF}"/>
                </a:ext>
              </a:extLst>
            </p:cNvPr>
            <p:cNvSpPr txBox="1"/>
            <p:nvPr/>
          </p:nvSpPr>
          <p:spPr>
            <a:xfrm>
              <a:off x="5992822" y="2270792"/>
              <a:ext cx="470870" cy="138499"/>
            </a:xfrm>
            <a:prstGeom prst="rect">
              <a:avLst/>
            </a:prstGeom>
            <a:noFill/>
          </p:spPr>
          <p:txBody>
            <a:bodyPr wrap="square" lIns="0" tIns="0" rIns="0" bIns="0">
              <a:spAutoFit/>
            </a:bodyPr>
            <a:lstStyle/>
            <a:p>
              <a:r>
                <a:rPr lang="ko-KR" altLang="en-US" sz="900" b="1" dirty="0">
                  <a:ln>
                    <a:solidFill>
                      <a:schemeClr val="accent1">
                        <a:alpha val="0"/>
                      </a:schemeClr>
                    </a:solidFill>
                  </a:ln>
                  <a:solidFill>
                    <a:schemeClr val="bg1">
                      <a:lumMod val="65000"/>
                    </a:schemeClr>
                  </a:solidFill>
                  <a:latin typeface="KoPub돋움체 Medium" panose="02020603020101020101" pitchFamily="18" charset="-127"/>
                  <a:ea typeface="KoPub돋움체 Medium" panose="02020603020101020101" pitchFamily="18" charset="-127"/>
                </a:rPr>
                <a:t>지분 매각</a:t>
              </a:r>
            </a:p>
          </p:txBody>
        </p:sp>
        <p:sp>
          <p:nvSpPr>
            <p:cNvPr id="64" name="TextBox 63">
              <a:extLst>
                <a:ext uri="{FF2B5EF4-FFF2-40B4-BE49-F238E27FC236}">
                  <a16:creationId xmlns:a16="http://schemas.microsoft.com/office/drawing/2014/main" id="{E4C3BF49-A77F-DE44-7914-E90A4AFE2527}"/>
                </a:ext>
              </a:extLst>
            </p:cNvPr>
            <p:cNvSpPr txBox="1"/>
            <p:nvPr/>
          </p:nvSpPr>
          <p:spPr>
            <a:xfrm>
              <a:off x="5057218" y="4632232"/>
              <a:ext cx="855008" cy="276999"/>
            </a:xfrm>
            <a:prstGeom prst="rect">
              <a:avLst/>
            </a:prstGeom>
            <a:noFill/>
          </p:spPr>
          <p:txBody>
            <a:bodyPr wrap="square" lIns="0" tIns="0" rIns="0" bIns="0">
              <a:spAutoFit/>
            </a:bodyPr>
            <a:lstStyle/>
            <a:p>
              <a:r>
                <a:rPr lang="ko-KR" altLang="en-US" sz="900" b="1" dirty="0">
                  <a:ln>
                    <a:solidFill>
                      <a:schemeClr val="accent1">
                        <a:alpha val="0"/>
                      </a:schemeClr>
                    </a:solidFill>
                  </a:ln>
                  <a:solidFill>
                    <a:schemeClr val="bg1">
                      <a:lumMod val="65000"/>
                    </a:schemeClr>
                  </a:solidFill>
                  <a:latin typeface="KoPub돋움체 Medium" panose="02020603020101020101" pitchFamily="18" charset="-127"/>
                  <a:ea typeface="KoPub돋움체 Medium" panose="02020603020101020101" pitchFamily="18" charset="-127"/>
                </a:rPr>
                <a:t>현재 지분 또는 추가 투자</a:t>
              </a:r>
            </a:p>
          </p:txBody>
        </p:sp>
        <p:sp>
          <p:nvSpPr>
            <p:cNvPr id="66" name="TextBox 65">
              <a:extLst>
                <a:ext uri="{FF2B5EF4-FFF2-40B4-BE49-F238E27FC236}">
                  <a16:creationId xmlns:a16="http://schemas.microsoft.com/office/drawing/2014/main" id="{52507A72-45E6-2503-FB80-A57DE18E338C}"/>
                </a:ext>
              </a:extLst>
            </p:cNvPr>
            <p:cNvSpPr txBox="1"/>
            <p:nvPr/>
          </p:nvSpPr>
          <p:spPr>
            <a:xfrm>
              <a:off x="331853" y="8188500"/>
              <a:ext cx="2412000" cy="730969"/>
            </a:xfrm>
            <a:prstGeom prst="rect">
              <a:avLst/>
            </a:prstGeom>
            <a:noFill/>
          </p:spPr>
          <p:txBody>
            <a:bodyPr wrap="square" lIns="0" tIns="0" rIns="0" bIns="0">
              <a:spAutoFit/>
            </a:bodyPr>
            <a:lstStyle>
              <a:defPPr>
                <a:defRPr lang="en-US"/>
              </a:defPPr>
              <a:lvl1pPr marL="171450" indent="-171450">
                <a:spcAft>
                  <a:spcPts val="300"/>
                </a:spcAft>
                <a:buFont typeface="Wingdings" panose="05000000000000000000" pitchFamily="2" charset="2"/>
                <a:buChar char="§"/>
                <a:defRPr sz="1000">
                  <a:ln>
                    <a:solidFill>
                      <a:schemeClr val="accent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defRPr>
              </a:lvl1pPr>
            </a:lstStyle>
            <a:p>
              <a:r>
                <a:rPr lang="en-US" altLang="ko-KR" sz="900" dirty="0">
                  <a:gradFill>
                    <a:gsLst>
                      <a:gs pos="0">
                        <a:schemeClr val="tx1">
                          <a:lumMod val="85000"/>
                          <a:lumOff val="15000"/>
                        </a:schemeClr>
                      </a:gs>
                      <a:gs pos="100000">
                        <a:schemeClr val="tx1">
                          <a:lumMod val="85000"/>
                          <a:lumOff val="15000"/>
                        </a:schemeClr>
                      </a:gs>
                    </a:gsLst>
                    <a:lin ang="5400000" scaled="1"/>
                  </a:gradFill>
                </a:rPr>
                <a:t>LP</a:t>
              </a:r>
              <a:r>
                <a:rPr lang="ko-KR" altLang="en-US" sz="900" dirty="0">
                  <a:gradFill>
                    <a:gsLst>
                      <a:gs pos="0">
                        <a:schemeClr val="tx1">
                          <a:lumMod val="85000"/>
                          <a:lumOff val="15000"/>
                        </a:schemeClr>
                      </a:gs>
                      <a:gs pos="100000">
                        <a:schemeClr val="tx1">
                          <a:lumMod val="85000"/>
                          <a:lumOff val="15000"/>
                        </a:schemeClr>
                      </a:gs>
                    </a:gsLst>
                    <a:lin ang="5400000" scaled="1"/>
                  </a:gradFill>
                </a:rPr>
                <a:t>자문위원은 </a:t>
              </a:r>
              <a:r>
                <a:rPr lang="en-US" altLang="ko-KR" sz="900" dirty="0">
                  <a:gradFill>
                    <a:gsLst>
                      <a:gs pos="0">
                        <a:schemeClr val="tx1">
                          <a:lumMod val="85000"/>
                          <a:lumOff val="15000"/>
                        </a:schemeClr>
                      </a:gs>
                      <a:gs pos="100000">
                        <a:schemeClr val="tx1">
                          <a:lumMod val="85000"/>
                          <a:lumOff val="15000"/>
                        </a:schemeClr>
                      </a:gs>
                    </a:gsLst>
                    <a:lin ang="5400000" scaled="1"/>
                  </a:gradFill>
                </a:rPr>
                <a:t>LP</a:t>
              </a:r>
              <a:r>
                <a:rPr lang="ko-KR" altLang="en-US" sz="900" dirty="0">
                  <a:gradFill>
                    <a:gsLst>
                      <a:gs pos="0">
                        <a:schemeClr val="tx1">
                          <a:lumMod val="85000"/>
                          <a:lumOff val="15000"/>
                        </a:schemeClr>
                      </a:gs>
                      <a:gs pos="100000">
                        <a:schemeClr val="tx1">
                          <a:lumMod val="85000"/>
                          <a:lumOff val="15000"/>
                        </a:schemeClr>
                      </a:gs>
                    </a:gsLst>
                    <a:lin ang="5400000" scaled="1"/>
                  </a:gradFill>
                </a:rPr>
                <a:t>자문위원회에 참여하는 </a:t>
              </a:r>
              <a:r>
                <a:rPr lang="en-US" altLang="ko-KR" sz="900" dirty="0">
                  <a:gradFill>
                    <a:gsLst>
                      <a:gs pos="0">
                        <a:schemeClr val="tx1">
                          <a:lumMod val="85000"/>
                          <a:lumOff val="15000"/>
                        </a:schemeClr>
                      </a:gs>
                      <a:gs pos="100000">
                        <a:schemeClr val="tx1">
                          <a:lumMod val="85000"/>
                          <a:lumOff val="15000"/>
                        </a:schemeClr>
                      </a:gs>
                    </a:gsLst>
                    <a:lin ang="5400000" scaled="1"/>
                  </a:gradFill>
                </a:rPr>
                <a:t>LP</a:t>
              </a:r>
              <a:r>
                <a:rPr lang="ko-KR" altLang="en-US" sz="900" dirty="0">
                  <a:gradFill>
                    <a:gsLst>
                      <a:gs pos="0">
                        <a:schemeClr val="tx1">
                          <a:lumMod val="85000"/>
                          <a:lumOff val="15000"/>
                        </a:schemeClr>
                      </a:gs>
                      <a:gs pos="100000">
                        <a:schemeClr val="tx1">
                          <a:lumMod val="85000"/>
                          <a:lumOff val="15000"/>
                        </a:schemeClr>
                      </a:gs>
                    </a:gsLst>
                    <a:lin ang="5400000" scaled="1"/>
                  </a:gradFill>
                </a:rPr>
                <a:t>이며</a:t>
              </a:r>
              <a:r>
                <a:rPr lang="en-US" altLang="ko-KR" sz="900" dirty="0">
                  <a:gradFill>
                    <a:gsLst>
                      <a:gs pos="0">
                        <a:schemeClr val="tx1">
                          <a:lumMod val="85000"/>
                          <a:lumOff val="15000"/>
                        </a:schemeClr>
                      </a:gs>
                      <a:gs pos="100000">
                        <a:schemeClr val="tx1">
                          <a:lumMod val="85000"/>
                          <a:lumOff val="15000"/>
                        </a:schemeClr>
                      </a:gs>
                    </a:gsLst>
                    <a:lin ang="5400000" scaled="1"/>
                  </a:gradFill>
                </a:rPr>
                <a:t>, LP</a:t>
              </a:r>
              <a:r>
                <a:rPr lang="ko-KR" altLang="en-US" sz="900" dirty="0">
                  <a:gradFill>
                    <a:gsLst>
                      <a:gs pos="0">
                        <a:schemeClr val="tx1">
                          <a:lumMod val="85000"/>
                          <a:lumOff val="15000"/>
                        </a:schemeClr>
                      </a:gs>
                      <a:gs pos="100000">
                        <a:schemeClr val="tx1">
                          <a:lumMod val="85000"/>
                          <a:lumOff val="15000"/>
                        </a:schemeClr>
                      </a:gs>
                    </a:gsLst>
                    <a:lin ang="5400000" scaled="1"/>
                  </a:gradFill>
                </a:rPr>
                <a:t>대표는 일반적으로 펀드에서 가장 많은 지분을 출자한 </a:t>
              </a:r>
              <a:r>
                <a:rPr lang="en-US" altLang="ko-KR" sz="900" dirty="0">
                  <a:gradFill>
                    <a:gsLst>
                      <a:gs pos="0">
                        <a:schemeClr val="tx1">
                          <a:lumMod val="85000"/>
                          <a:lumOff val="15000"/>
                        </a:schemeClr>
                      </a:gs>
                      <a:gs pos="100000">
                        <a:schemeClr val="tx1">
                          <a:lumMod val="85000"/>
                          <a:lumOff val="15000"/>
                        </a:schemeClr>
                      </a:gs>
                    </a:gsLst>
                    <a:lin ang="5400000" scaled="1"/>
                  </a:gradFill>
                </a:rPr>
                <a:t>LP</a:t>
              </a:r>
              <a:r>
                <a:rPr lang="ko-KR" altLang="en-US" sz="900" dirty="0">
                  <a:gradFill>
                    <a:gsLst>
                      <a:gs pos="0">
                        <a:schemeClr val="tx1">
                          <a:lumMod val="85000"/>
                          <a:lumOff val="15000"/>
                        </a:schemeClr>
                      </a:gs>
                      <a:gs pos="100000">
                        <a:schemeClr val="tx1">
                          <a:lumMod val="85000"/>
                          <a:lumOff val="15000"/>
                        </a:schemeClr>
                      </a:gs>
                    </a:gsLst>
                    <a:lin ang="5400000" scaled="1"/>
                  </a:gradFill>
                </a:rPr>
                <a:t>가 맡고</a:t>
              </a:r>
              <a:r>
                <a:rPr lang="en-US" altLang="ko-KR" sz="900" dirty="0">
                  <a:gradFill>
                    <a:gsLst>
                      <a:gs pos="0">
                        <a:schemeClr val="tx1">
                          <a:lumMod val="85000"/>
                          <a:lumOff val="15000"/>
                        </a:schemeClr>
                      </a:gs>
                      <a:gs pos="100000">
                        <a:schemeClr val="tx1">
                          <a:lumMod val="85000"/>
                          <a:lumOff val="15000"/>
                        </a:schemeClr>
                      </a:gs>
                    </a:gsLst>
                    <a:lin ang="5400000" scaled="1"/>
                  </a:gradFill>
                </a:rPr>
                <a:t>, LP</a:t>
              </a:r>
              <a:r>
                <a:rPr lang="ko-KR" altLang="en-US" sz="900" dirty="0">
                  <a:gradFill>
                    <a:gsLst>
                      <a:gs pos="0">
                        <a:schemeClr val="tx1">
                          <a:lumMod val="85000"/>
                          <a:lumOff val="15000"/>
                        </a:schemeClr>
                      </a:gs>
                      <a:gs pos="100000">
                        <a:schemeClr val="tx1">
                          <a:lumMod val="85000"/>
                          <a:lumOff val="15000"/>
                        </a:schemeClr>
                      </a:gs>
                    </a:gsLst>
                    <a:lin ang="5400000" scaled="1"/>
                  </a:gradFill>
                </a:rPr>
                <a:t>자문위원회 의장을 수행</a:t>
              </a:r>
              <a:endParaRPr lang="en-US" altLang="ko-KR" sz="900" dirty="0">
                <a:gradFill>
                  <a:gsLst>
                    <a:gs pos="0">
                      <a:schemeClr val="tx1">
                        <a:lumMod val="85000"/>
                        <a:lumOff val="15000"/>
                      </a:schemeClr>
                    </a:gs>
                    <a:gs pos="100000">
                      <a:schemeClr val="tx1">
                        <a:lumMod val="85000"/>
                        <a:lumOff val="15000"/>
                      </a:schemeClr>
                    </a:gs>
                  </a:gsLst>
                  <a:lin ang="5400000" scaled="1"/>
                </a:gradFill>
              </a:endParaRPr>
            </a:p>
            <a:p>
              <a:r>
                <a:rPr lang="en-US" altLang="ko-KR" sz="900" dirty="0">
                  <a:gradFill>
                    <a:gsLst>
                      <a:gs pos="0">
                        <a:schemeClr val="tx1">
                          <a:lumMod val="85000"/>
                          <a:lumOff val="15000"/>
                        </a:schemeClr>
                      </a:gs>
                      <a:gs pos="100000">
                        <a:schemeClr val="tx1">
                          <a:lumMod val="85000"/>
                          <a:lumOff val="15000"/>
                        </a:schemeClr>
                      </a:gs>
                    </a:gsLst>
                    <a:lin ang="5400000" scaled="1"/>
                  </a:gradFill>
                </a:rPr>
                <a:t>GP</a:t>
              </a:r>
              <a:r>
                <a:rPr lang="ko-KR" altLang="en-US" sz="900" dirty="0">
                  <a:gradFill>
                    <a:gsLst>
                      <a:gs pos="0">
                        <a:schemeClr val="tx1">
                          <a:lumMod val="85000"/>
                          <a:lumOff val="15000"/>
                        </a:schemeClr>
                      </a:gs>
                      <a:gs pos="100000">
                        <a:schemeClr val="tx1">
                          <a:lumMod val="85000"/>
                          <a:lumOff val="15000"/>
                        </a:schemeClr>
                      </a:gs>
                    </a:gsLst>
                    <a:lin ang="5400000" scaled="1"/>
                  </a:gradFill>
                </a:rPr>
                <a:t>가 적절한 업무를 수행하는지 감독하는 등 </a:t>
              </a:r>
              <a:r>
                <a:rPr lang="en-US" altLang="ko-KR" sz="900" dirty="0">
                  <a:gradFill>
                    <a:gsLst>
                      <a:gs pos="0">
                        <a:schemeClr val="tx1">
                          <a:lumMod val="85000"/>
                          <a:lumOff val="15000"/>
                        </a:schemeClr>
                      </a:gs>
                      <a:gs pos="100000">
                        <a:schemeClr val="tx1">
                          <a:lumMod val="85000"/>
                          <a:lumOff val="15000"/>
                        </a:schemeClr>
                      </a:gs>
                    </a:gsLst>
                    <a:lin ang="5400000" scaled="1"/>
                  </a:gradFill>
                </a:rPr>
                <a:t>LP</a:t>
              </a:r>
              <a:r>
                <a:rPr lang="ko-KR" altLang="en-US" sz="900" dirty="0">
                  <a:gradFill>
                    <a:gsLst>
                      <a:gs pos="0">
                        <a:schemeClr val="tx1">
                          <a:lumMod val="85000"/>
                          <a:lumOff val="15000"/>
                        </a:schemeClr>
                      </a:gs>
                      <a:gs pos="100000">
                        <a:schemeClr val="tx1">
                          <a:lumMod val="85000"/>
                          <a:lumOff val="15000"/>
                        </a:schemeClr>
                      </a:gs>
                    </a:gsLst>
                    <a:lin ang="5400000" scaled="1"/>
                  </a:gradFill>
                </a:rPr>
                <a:t>의 이익을 대변</a:t>
              </a:r>
            </a:p>
          </p:txBody>
        </p:sp>
        <p:sp>
          <p:nvSpPr>
            <p:cNvPr id="69" name="직사각형 68">
              <a:extLst>
                <a:ext uri="{FF2B5EF4-FFF2-40B4-BE49-F238E27FC236}">
                  <a16:creationId xmlns:a16="http://schemas.microsoft.com/office/drawing/2014/main" id="{76CDD726-3606-CE1C-95CC-9F45B833C071}"/>
                </a:ext>
              </a:extLst>
            </p:cNvPr>
            <p:cNvSpPr/>
            <p:nvPr/>
          </p:nvSpPr>
          <p:spPr>
            <a:xfrm>
              <a:off x="331853" y="7627929"/>
              <a:ext cx="1404000" cy="487725"/>
            </a:xfrm>
            <a:prstGeom prst="rect">
              <a:avLst/>
            </a:prstGeom>
            <a:solidFill>
              <a:srgbClr val="00B0F0"/>
            </a:solidFill>
            <a:ln w="12700">
              <a:solidFill>
                <a:srgbClr val="00A7E2"/>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noAutofit/>
            </a:bodyPr>
            <a:lstStyle/>
            <a:p>
              <a:pPr algn="ctr">
                <a:spcAft>
                  <a:spcPts val="300"/>
                </a:spcAft>
              </a:pPr>
              <a:r>
                <a:rPr lang="en-US" altLang="ko-KR" sz="1050" dirty="0">
                  <a:ln>
                    <a:solidFill>
                      <a:schemeClr val="accent1">
                        <a:alpha val="0"/>
                      </a:schemeClr>
                    </a:solidFill>
                  </a:ln>
                  <a:solidFill>
                    <a:schemeClr val="bg1"/>
                  </a:solidFill>
                  <a:latin typeface="+mj-ea"/>
                  <a:ea typeface="+mj-ea"/>
                </a:rPr>
                <a:t>LP</a:t>
              </a:r>
              <a:r>
                <a:rPr lang="ko-KR" altLang="en-US" sz="1050" dirty="0">
                  <a:ln>
                    <a:solidFill>
                      <a:schemeClr val="accent1">
                        <a:alpha val="0"/>
                      </a:schemeClr>
                    </a:solidFill>
                  </a:ln>
                  <a:solidFill>
                    <a:schemeClr val="bg1"/>
                  </a:solidFill>
                  <a:latin typeface="+mj-ea"/>
                  <a:ea typeface="+mj-ea"/>
                </a:rPr>
                <a:t>자문위원회</a:t>
              </a:r>
              <a:endParaRPr lang="en-US" altLang="ko-KR" sz="1050" dirty="0">
                <a:ln>
                  <a:solidFill>
                    <a:schemeClr val="accent1">
                      <a:alpha val="0"/>
                    </a:schemeClr>
                  </a:solidFill>
                </a:ln>
                <a:solidFill>
                  <a:schemeClr val="bg1"/>
                </a:solidFill>
                <a:latin typeface="+mj-ea"/>
                <a:ea typeface="+mj-ea"/>
              </a:endParaRPr>
            </a:p>
            <a:p>
              <a:pPr algn="ctr">
                <a:spcAft>
                  <a:spcPts val="300"/>
                </a:spcAft>
              </a:pPr>
              <a:r>
                <a:rPr lang="en-US" altLang="ko-KR" sz="800" dirty="0">
                  <a:ln>
                    <a:solidFill>
                      <a:schemeClr val="accent1">
                        <a:alpha val="0"/>
                      </a:schemeClr>
                    </a:solidFill>
                  </a:ln>
                  <a:solidFill>
                    <a:schemeClr val="bg1"/>
                  </a:solidFill>
                  <a:latin typeface="+mj-ea"/>
                  <a:ea typeface="+mj-ea"/>
                </a:rPr>
                <a:t>(LP Advisory Committee)</a:t>
              </a:r>
              <a:endParaRPr lang="ko-KR" altLang="en-US" sz="800" dirty="0">
                <a:ln>
                  <a:solidFill>
                    <a:schemeClr val="accent1">
                      <a:alpha val="0"/>
                    </a:schemeClr>
                  </a:solidFill>
                </a:ln>
                <a:solidFill>
                  <a:schemeClr val="bg1"/>
                </a:solidFill>
                <a:latin typeface="+mj-ea"/>
                <a:ea typeface="+mj-ea"/>
              </a:endParaRPr>
            </a:p>
          </p:txBody>
        </p:sp>
        <p:sp>
          <p:nvSpPr>
            <p:cNvPr id="70" name="직사각형 69">
              <a:extLst>
                <a:ext uri="{FF2B5EF4-FFF2-40B4-BE49-F238E27FC236}">
                  <a16:creationId xmlns:a16="http://schemas.microsoft.com/office/drawing/2014/main" id="{66499163-AFE0-A6B4-1659-A903A6065466}"/>
                </a:ext>
              </a:extLst>
            </p:cNvPr>
            <p:cNvSpPr/>
            <p:nvPr/>
          </p:nvSpPr>
          <p:spPr>
            <a:xfrm>
              <a:off x="5111974" y="7627929"/>
              <a:ext cx="1404000" cy="487725"/>
            </a:xfrm>
            <a:prstGeom prst="rect">
              <a:avLst/>
            </a:prstGeom>
            <a:solidFill>
              <a:schemeClr val="accent2">
                <a:lumMod val="50000"/>
              </a:schemeClr>
            </a:solidFill>
            <a:ln w="12700">
              <a:solidFill>
                <a:srgbClr val="000918"/>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oAutofit/>
            </a:bodyPr>
            <a:lstStyle/>
            <a:p>
              <a:pPr algn="ctr"/>
              <a:r>
                <a:rPr lang="ko-KR" altLang="en-US" sz="1050" dirty="0">
                  <a:ln>
                    <a:solidFill>
                      <a:schemeClr val="accent1">
                        <a:alpha val="0"/>
                      </a:schemeClr>
                    </a:solidFill>
                  </a:ln>
                  <a:solidFill>
                    <a:schemeClr val="bg1"/>
                  </a:solidFill>
                  <a:latin typeface="+mj-ea"/>
                  <a:ea typeface="+mj-ea"/>
                </a:rPr>
                <a:t>공정성 의견 제공자</a:t>
              </a:r>
              <a:endParaRPr lang="en-US" altLang="ko-KR" sz="1050" dirty="0">
                <a:ln>
                  <a:solidFill>
                    <a:schemeClr val="accent1">
                      <a:alpha val="0"/>
                    </a:schemeClr>
                  </a:solidFill>
                </a:ln>
                <a:solidFill>
                  <a:schemeClr val="bg1"/>
                </a:solidFill>
                <a:latin typeface="+mj-ea"/>
                <a:ea typeface="+mj-ea"/>
              </a:endParaRPr>
            </a:p>
            <a:p>
              <a:pPr algn="ctr">
                <a:spcBef>
                  <a:spcPts val="300"/>
                </a:spcBef>
              </a:pPr>
              <a:r>
                <a:rPr lang="en-US" altLang="ko-KR" sz="800" dirty="0">
                  <a:ln>
                    <a:solidFill>
                      <a:schemeClr val="accent1">
                        <a:alpha val="0"/>
                      </a:schemeClr>
                    </a:solidFill>
                  </a:ln>
                  <a:solidFill>
                    <a:schemeClr val="bg1"/>
                  </a:solidFill>
                  <a:latin typeface="+mj-ea"/>
                  <a:ea typeface="+mj-ea"/>
                </a:rPr>
                <a:t>(Fairness Opinion Provider)</a:t>
              </a:r>
              <a:endParaRPr lang="ko-KR" altLang="en-US" sz="800" dirty="0">
                <a:ln>
                  <a:solidFill>
                    <a:schemeClr val="accent1">
                      <a:alpha val="0"/>
                    </a:schemeClr>
                  </a:solidFill>
                </a:ln>
                <a:solidFill>
                  <a:schemeClr val="bg1"/>
                </a:solidFill>
                <a:latin typeface="+mj-ea"/>
                <a:ea typeface="+mj-ea"/>
              </a:endParaRPr>
            </a:p>
          </p:txBody>
        </p:sp>
        <p:cxnSp>
          <p:nvCxnSpPr>
            <p:cNvPr id="73" name="연결선: 꺾임 72">
              <a:extLst>
                <a:ext uri="{FF2B5EF4-FFF2-40B4-BE49-F238E27FC236}">
                  <a16:creationId xmlns:a16="http://schemas.microsoft.com/office/drawing/2014/main" id="{69D53044-6539-011B-BBF9-936A571F6206}"/>
                </a:ext>
              </a:extLst>
            </p:cNvPr>
            <p:cNvCxnSpPr>
              <a:cxnSpLocks/>
              <a:stCxn id="70" idx="1"/>
              <a:endCxn id="20" idx="2"/>
            </p:cNvCxnSpPr>
            <p:nvPr/>
          </p:nvCxnSpPr>
          <p:spPr>
            <a:xfrm rot="10800000">
              <a:off x="1958758" y="7428058"/>
              <a:ext cx="3153217" cy="443735"/>
            </a:xfrm>
            <a:prstGeom prst="bentConnector2">
              <a:avLst/>
            </a:prstGeom>
            <a:ln w="6350">
              <a:solidFill>
                <a:schemeClr val="bg1">
                  <a:lumMod val="65000"/>
                </a:schemeClr>
              </a:solidFill>
              <a:headEnd type="none"/>
              <a:tailEnd type="triangle"/>
            </a:ln>
            <a:effectLst/>
          </p:spPr>
          <p:style>
            <a:lnRef idx="2">
              <a:schemeClr val="accent3"/>
            </a:lnRef>
            <a:fillRef idx="0">
              <a:schemeClr val="accent3"/>
            </a:fillRef>
            <a:effectRef idx="1">
              <a:schemeClr val="accent3"/>
            </a:effectRef>
            <a:fontRef idx="minor">
              <a:schemeClr val="tx1"/>
            </a:fontRef>
          </p:style>
        </p:cxnSp>
        <p:cxnSp>
          <p:nvCxnSpPr>
            <p:cNvPr id="74" name="직선 화살표 연결선 73">
              <a:extLst>
                <a:ext uri="{FF2B5EF4-FFF2-40B4-BE49-F238E27FC236}">
                  <a16:creationId xmlns:a16="http://schemas.microsoft.com/office/drawing/2014/main" id="{30580408-098A-6587-2B5A-13752906AE1E}"/>
                </a:ext>
              </a:extLst>
            </p:cNvPr>
            <p:cNvCxnSpPr>
              <a:cxnSpLocks/>
            </p:cNvCxnSpPr>
            <p:nvPr/>
          </p:nvCxnSpPr>
          <p:spPr>
            <a:xfrm>
              <a:off x="920391" y="3805984"/>
              <a:ext cx="0" cy="3832129"/>
            </a:xfrm>
            <a:prstGeom prst="straightConnector1">
              <a:avLst/>
            </a:prstGeom>
            <a:ln w="6350">
              <a:solidFill>
                <a:schemeClr val="bg1">
                  <a:lumMod val="65000"/>
                </a:schemeClr>
              </a:solidFill>
              <a:headEnd type="none"/>
              <a:tailEnd type="triangle"/>
            </a:ln>
            <a:effectLst/>
          </p:spPr>
          <p:style>
            <a:lnRef idx="2">
              <a:schemeClr val="accent3"/>
            </a:lnRef>
            <a:fillRef idx="0">
              <a:schemeClr val="accent3"/>
            </a:fillRef>
            <a:effectRef idx="1">
              <a:schemeClr val="accent3"/>
            </a:effectRef>
            <a:fontRef idx="minor">
              <a:schemeClr val="tx1"/>
            </a:fontRef>
          </p:style>
        </p:cxnSp>
        <p:sp>
          <p:nvSpPr>
            <p:cNvPr id="75" name="TextBox 74">
              <a:extLst>
                <a:ext uri="{FF2B5EF4-FFF2-40B4-BE49-F238E27FC236}">
                  <a16:creationId xmlns:a16="http://schemas.microsoft.com/office/drawing/2014/main" id="{3929ED16-A6FC-2086-5CD0-98687D0CB8EB}"/>
                </a:ext>
              </a:extLst>
            </p:cNvPr>
            <p:cNvSpPr txBox="1"/>
            <p:nvPr/>
          </p:nvSpPr>
          <p:spPr>
            <a:xfrm>
              <a:off x="2596336" y="7680960"/>
              <a:ext cx="1692000" cy="138499"/>
            </a:xfrm>
            <a:prstGeom prst="rect">
              <a:avLst/>
            </a:prstGeom>
            <a:noFill/>
          </p:spPr>
          <p:txBody>
            <a:bodyPr wrap="square" lIns="0" tIns="0" rIns="0" bIns="0">
              <a:spAutoFit/>
            </a:bodyPr>
            <a:lstStyle>
              <a:defPPr>
                <a:defRPr lang="en-US"/>
              </a:defPPr>
              <a:lvl1pPr>
                <a:defRPr sz="900">
                  <a:ln>
                    <a:solidFill>
                      <a:schemeClr val="accent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defRPr>
              </a:lvl1pPr>
            </a:lstStyle>
            <a:p>
              <a:pPr algn="ctr"/>
              <a:r>
                <a:rPr lang="ko-KR" altLang="en-US" b="1" dirty="0">
                  <a:solidFill>
                    <a:schemeClr val="bg1">
                      <a:lumMod val="65000"/>
                    </a:schemeClr>
                  </a:solidFill>
                </a:rPr>
                <a:t>기업가치 평가 등 거래 공정성 평가</a:t>
              </a:r>
            </a:p>
          </p:txBody>
        </p:sp>
        <p:sp>
          <p:nvSpPr>
            <p:cNvPr id="77" name="TextBox 76">
              <a:extLst>
                <a:ext uri="{FF2B5EF4-FFF2-40B4-BE49-F238E27FC236}">
                  <a16:creationId xmlns:a16="http://schemas.microsoft.com/office/drawing/2014/main" id="{7EDF7FEF-42D7-1101-8D29-39B29BF12766}"/>
                </a:ext>
              </a:extLst>
            </p:cNvPr>
            <p:cNvSpPr txBox="1"/>
            <p:nvPr/>
          </p:nvSpPr>
          <p:spPr>
            <a:xfrm>
              <a:off x="4370434" y="8188500"/>
              <a:ext cx="2232000" cy="730969"/>
            </a:xfrm>
            <a:prstGeom prst="rect">
              <a:avLst/>
            </a:prstGeom>
            <a:noFill/>
          </p:spPr>
          <p:txBody>
            <a:bodyPr wrap="square" lIns="0" tIns="0" rIns="0" bIns="0">
              <a:spAutoFit/>
            </a:bodyPr>
            <a:lstStyle>
              <a:defPPr>
                <a:defRPr lang="en-US"/>
              </a:defPPr>
              <a:lvl1pPr marL="171450" indent="-171450">
                <a:spcAft>
                  <a:spcPts val="300"/>
                </a:spcAft>
                <a:buFont typeface="Wingdings" panose="05000000000000000000" pitchFamily="2" charset="2"/>
                <a:buChar char="§"/>
                <a:defRPr sz="1000">
                  <a:ln>
                    <a:solidFill>
                      <a:schemeClr val="accent1">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defRPr>
              </a:lvl1pPr>
            </a:lstStyle>
            <a:p>
              <a:r>
                <a:rPr lang="ko-KR" altLang="en-US" sz="900" dirty="0">
                  <a:gradFill>
                    <a:gsLst>
                      <a:gs pos="0">
                        <a:schemeClr val="tx1">
                          <a:lumMod val="85000"/>
                          <a:lumOff val="15000"/>
                        </a:schemeClr>
                      </a:gs>
                      <a:gs pos="100000">
                        <a:schemeClr val="tx1">
                          <a:lumMod val="85000"/>
                          <a:lumOff val="15000"/>
                        </a:schemeClr>
                      </a:gs>
                    </a:gsLst>
                    <a:lin ang="5400000" scaled="1"/>
                  </a:gradFill>
                </a:rPr>
                <a:t>독립적으로 포트폴리오 기업의 가치평가</a:t>
              </a:r>
              <a:r>
                <a:rPr lang="en-US" altLang="ko-KR" sz="900" dirty="0">
                  <a:gradFill>
                    <a:gsLst>
                      <a:gs pos="0">
                        <a:schemeClr val="tx1">
                          <a:lumMod val="85000"/>
                          <a:lumOff val="15000"/>
                        </a:schemeClr>
                      </a:gs>
                      <a:gs pos="100000">
                        <a:schemeClr val="tx1">
                          <a:lumMod val="85000"/>
                          <a:lumOff val="15000"/>
                        </a:schemeClr>
                      </a:gs>
                    </a:gsLst>
                    <a:lin ang="5400000" scaled="1"/>
                  </a:gradFill>
                </a:rPr>
                <a:t>, </a:t>
              </a:r>
              <a:r>
                <a:rPr lang="ko-KR" altLang="en-US" sz="900" dirty="0">
                  <a:gradFill>
                    <a:gsLst>
                      <a:gs pos="0">
                        <a:schemeClr val="tx1">
                          <a:lumMod val="85000"/>
                          <a:lumOff val="15000"/>
                        </a:schemeClr>
                      </a:gs>
                      <a:gs pos="100000">
                        <a:schemeClr val="tx1">
                          <a:lumMod val="85000"/>
                          <a:lumOff val="15000"/>
                        </a:schemeClr>
                      </a:gs>
                    </a:gsLst>
                    <a:lin ang="5400000" scaled="1"/>
                  </a:gradFill>
                </a:rPr>
                <a:t>거래 조건의 </a:t>
              </a:r>
              <a:r>
                <a:rPr lang="en-US" altLang="ko-KR" sz="900" dirty="0">
                  <a:gradFill>
                    <a:gsLst>
                      <a:gs pos="0">
                        <a:schemeClr val="tx1">
                          <a:lumMod val="85000"/>
                          <a:lumOff val="15000"/>
                        </a:schemeClr>
                      </a:gs>
                      <a:gs pos="100000">
                        <a:schemeClr val="tx1">
                          <a:lumMod val="85000"/>
                          <a:lumOff val="15000"/>
                        </a:schemeClr>
                      </a:gs>
                    </a:gsLst>
                    <a:lin ang="5400000" scaled="1"/>
                  </a:gradFill>
                </a:rPr>
                <a:t>LP</a:t>
              </a:r>
              <a:r>
                <a:rPr lang="ko-KR" altLang="en-US" sz="900" dirty="0">
                  <a:gradFill>
                    <a:gsLst>
                      <a:gs pos="0">
                        <a:schemeClr val="tx1">
                          <a:lumMod val="85000"/>
                          <a:lumOff val="15000"/>
                        </a:schemeClr>
                      </a:gs>
                      <a:gs pos="100000">
                        <a:schemeClr val="tx1">
                          <a:lumMod val="85000"/>
                          <a:lumOff val="15000"/>
                        </a:schemeClr>
                      </a:gs>
                    </a:gsLst>
                    <a:lin ang="5400000" scaled="1"/>
                  </a:gradFill>
                </a:rPr>
                <a:t>의 이익 부합 여부 검토 등 거래의 공정성을 평가하는 역할 수행 </a:t>
              </a:r>
              <a:endParaRPr lang="en-US" altLang="ko-KR" sz="900" dirty="0">
                <a:gradFill>
                  <a:gsLst>
                    <a:gs pos="0">
                      <a:schemeClr val="tx1">
                        <a:lumMod val="85000"/>
                        <a:lumOff val="15000"/>
                      </a:schemeClr>
                    </a:gs>
                    <a:gs pos="100000">
                      <a:schemeClr val="tx1">
                        <a:lumMod val="85000"/>
                        <a:lumOff val="15000"/>
                      </a:schemeClr>
                    </a:gs>
                  </a:gsLst>
                  <a:lin ang="5400000" scaled="1"/>
                </a:gradFill>
              </a:endParaRPr>
            </a:p>
            <a:p>
              <a:r>
                <a:rPr lang="ko-KR" altLang="en-US" sz="900" dirty="0">
                  <a:gradFill>
                    <a:gsLst>
                      <a:gs pos="0">
                        <a:schemeClr val="tx1">
                          <a:lumMod val="85000"/>
                          <a:lumOff val="15000"/>
                        </a:schemeClr>
                      </a:gs>
                      <a:gs pos="100000">
                        <a:schemeClr val="tx1">
                          <a:lumMod val="85000"/>
                          <a:lumOff val="15000"/>
                        </a:schemeClr>
                      </a:gs>
                    </a:gsLst>
                    <a:lin ang="5400000" scaled="1"/>
                  </a:gradFill>
                </a:rPr>
                <a:t>일반적으로 회계법인</a:t>
              </a:r>
              <a:r>
                <a:rPr lang="en-US" altLang="ko-KR" sz="900" dirty="0">
                  <a:gradFill>
                    <a:gsLst>
                      <a:gs pos="0">
                        <a:schemeClr val="tx1">
                          <a:lumMod val="85000"/>
                          <a:lumOff val="15000"/>
                        </a:schemeClr>
                      </a:gs>
                      <a:gs pos="100000">
                        <a:schemeClr val="tx1">
                          <a:lumMod val="85000"/>
                          <a:lumOff val="15000"/>
                        </a:schemeClr>
                      </a:gs>
                    </a:gsLst>
                    <a:lin ang="5400000" scaled="1"/>
                  </a:gradFill>
                </a:rPr>
                <a:t>, </a:t>
              </a:r>
              <a:r>
                <a:rPr lang="ko-KR" altLang="en-US" sz="900" dirty="0">
                  <a:gradFill>
                    <a:gsLst>
                      <a:gs pos="0">
                        <a:schemeClr val="tx1">
                          <a:lumMod val="85000"/>
                          <a:lumOff val="15000"/>
                        </a:schemeClr>
                      </a:gs>
                      <a:gs pos="100000">
                        <a:schemeClr val="tx1">
                          <a:lumMod val="85000"/>
                          <a:lumOff val="15000"/>
                        </a:schemeClr>
                      </a:gs>
                    </a:gsLst>
                    <a:lin ang="5400000" scaled="1"/>
                  </a:gradFill>
                </a:rPr>
                <a:t>투자은행</a:t>
              </a:r>
              <a:r>
                <a:rPr lang="en-US" altLang="ko-KR" sz="900" dirty="0">
                  <a:gradFill>
                    <a:gsLst>
                      <a:gs pos="0">
                        <a:schemeClr val="tx1">
                          <a:lumMod val="85000"/>
                          <a:lumOff val="15000"/>
                        </a:schemeClr>
                      </a:gs>
                      <a:gs pos="100000">
                        <a:schemeClr val="tx1">
                          <a:lumMod val="85000"/>
                          <a:lumOff val="15000"/>
                        </a:schemeClr>
                      </a:gs>
                    </a:gsLst>
                    <a:lin ang="5400000" scaled="1"/>
                  </a:gradFill>
                </a:rPr>
                <a:t>, </a:t>
              </a:r>
              <a:r>
                <a:rPr lang="ko-KR" altLang="en-US" sz="900" dirty="0">
                  <a:gradFill>
                    <a:gsLst>
                      <a:gs pos="0">
                        <a:schemeClr val="tx1">
                          <a:lumMod val="85000"/>
                          <a:lumOff val="15000"/>
                        </a:schemeClr>
                      </a:gs>
                      <a:gs pos="100000">
                        <a:schemeClr val="tx1">
                          <a:lumMod val="85000"/>
                          <a:lumOff val="15000"/>
                        </a:schemeClr>
                      </a:gs>
                    </a:gsLst>
                    <a:lin ang="5400000" scaled="1"/>
                  </a:gradFill>
                </a:rPr>
                <a:t>재무 자문사 등이 수행</a:t>
              </a:r>
            </a:p>
          </p:txBody>
        </p:sp>
      </p:grpSp>
    </p:spTree>
    <p:extLst>
      <p:ext uri="{BB962C8B-B14F-4D97-AF65-F5344CB8AC3E}">
        <p14:creationId xmlns:p14="http://schemas.microsoft.com/office/powerpoint/2010/main" val="1708546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그룹 104">
            <a:extLst>
              <a:ext uri="{FF2B5EF4-FFF2-40B4-BE49-F238E27FC236}">
                <a16:creationId xmlns:a16="http://schemas.microsoft.com/office/drawing/2014/main" id="{721AF514-F191-281A-94CB-AA4C11EB9EBC}"/>
              </a:ext>
            </a:extLst>
          </p:cNvPr>
          <p:cNvGrpSpPr/>
          <p:nvPr/>
        </p:nvGrpSpPr>
        <p:grpSpPr>
          <a:xfrm>
            <a:off x="162169" y="1520987"/>
            <a:ext cx="1813778" cy="2989775"/>
            <a:chOff x="162169" y="1816262"/>
            <a:chExt cx="1813778" cy="2989775"/>
          </a:xfrm>
        </p:grpSpPr>
        <p:sp>
          <p:nvSpPr>
            <p:cNvPr id="106" name="TextBox 105">
              <a:extLst>
                <a:ext uri="{FF2B5EF4-FFF2-40B4-BE49-F238E27FC236}">
                  <a16:creationId xmlns:a16="http://schemas.microsoft.com/office/drawing/2014/main" id="{78AC2CD0-D3FC-11A7-3370-6FEFCA2FAAAD}"/>
                </a:ext>
              </a:extLst>
            </p:cNvPr>
            <p:cNvSpPr txBox="1"/>
            <p:nvPr/>
          </p:nvSpPr>
          <p:spPr>
            <a:xfrm>
              <a:off x="1427843" y="3605708"/>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sp>
          <p:nvSpPr>
            <p:cNvPr id="107" name="TextBox 106">
              <a:extLst>
                <a:ext uri="{FF2B5EF4-FFF2-40B4-BE49-F238E27FC236}">
                  <a16:creationId xmlns:a16="http://schemas.microsoft.com/office/drawing/2014/main" id="{A534FCC1-844D-C313-63EF-EBD05E03C532}"/>
                </a:ext>
              </a:extLst>
            </p:cNvPr>
            <p:cNvSpPr txBox="1"/>
            <p:nvPr/>
          </p:nvSpPr>
          <p:spPr>
            <a:xfrm>
              <a:off x="162169" y="1816262"/>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dirty="0">
                  <a:solidFill>
                    <a:srgbClr val="ACEAFF"/>
                  </a:solidFill>
                </a:rPr>
                <a:t>“</a:t>
              </a:r>
              <a:endParaRPr lang="ko-KR" altLang="en-US" dirty="0">
                <a:solidFill>
                  <a:srgbClr val="ACEAFF"/>
                </a:solidFill>
              </a:endParaRPr>
            </a:p>
          </p:txBody>
        </p:sp>
        <p:sp>
          <p:nvSpPr>
            <p:cNvPr id="108" name="TextBox 107">
              <a:extLst>
                <a:ext uri="{FF2B5EF4-FFF2-40B4-BE49-F238E27FC236}">
                  <a16:creationId xmlns:a16="http://schemas.microsoft.com/office/drawing/2014/main" id="{1A2D6261-BD05-493A-B52A-6CCDB3D5E4B2}"/>
                </a:ext>
              </a:extLst>
            </p:cNvPr>
            <p:cNvSpPr txBox="1"/>
            <p:nvPr/>
          </p:nvSpPr>
          <p:spPr>
            <a:xfrm>
              <a:off x="405765" y="2248598"/>
              <a:ext cx="1570182" cy="1223733"/>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ko-KR" altLang="en-US" spc="-20" dirty="0">
                  <a:solidFill>
                    <a:schemeClr val="accent4"/>
                  </a:solidFill>
                </a:rPr>
                <a:t>컨티뉴에이션 펀드는 투자기업의 가치에 대한 미래 잠재력을 실현시킬 충분한 추가 투자기간을 확보하는 방안으로 유용 </a:t>
              </a:r>
              <a:endParaRPr lang="en-US" altLang="ko-KR" spc="-20" dirty="0">
                <a:solidFill>
                  <a:schemeClr val="accent4"/>
                </a:solidFill>
              </a:endParaRPr>
            </a:p>
          </p:txBody>
        </p:sp>
      </p:grpSp>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097088" y="1243535"/>
            <a:ext cx="4427537" cy="4553022"/>
          </a:xfrm>
          <a:prstGeom prst="rect">
            <a:avLst/>
          </a:prstGeom>
          <a:no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컨티뉴에이션 펀드 결성은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PEF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만기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시점에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GP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가 포트폴리오 기업 중 우량자산을 선정하고</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PEF</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내 출자지분이 가장 높은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가 주로 담당하는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자문위원회에 해당 우량자산 이전을 위한 새로운 펀드 결성을 건의하면서 시작된다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GP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는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자문위원회를 포함하여 모든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에게 컨티뉴에이션 펀드 설정의 구체적 근거를 제시</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공유하고</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자문사를 선정해 자산 이전 등 구체적인 진행 방안 등에 대한 자문을 의뢰한다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자문위원회 주최로 검토 과정을 거치며 새로운 펀드 결성 시 펀드 관리를 위한 보수체계</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등 거래구조와 거래 프로세스 전반과 관련된 새로운 조건을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GP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와 협상하는 한편 이해상충 가능성도 검토하게 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이후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는 논의된 가격으로 출자 지분을 매각하여 투자금을 회수하며 거래를 종료할 것인지 또는 새로운 조건에 따라 신규 펀드의 출자자로 투자를 지속할 것인지 결정하게 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컨티뉴에이션 펀드로의 이전 과정에서 자신의 지분을 유지</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(Rollover)</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하기로 선택한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투자자는 새롭게 결성되는 컨티뉴에이션 펀드에 대해 새로운 지분을 청구할</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수 있으며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기존 투자 조건을 유지</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또는 추가로 투자하거나 자신에게 유리한 새로운 조건을 재협상할 수 있는 옵션도 부여 받을 수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무엇보다도 컨티뉴에이션 펀드는 투자기업의 가치에 대한 미래 잠재력을 실현시킬 때까지 충분한 투자기간을 확보할</a:t>
            </a:r>
            <a:b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br>
            <a:endPar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endParaRPr>
          </a:p>
        </p:txBody>
      </p:sp>
      <p:cxnSp>
        <p:nvCxnSpPr>
          <p:cNvPr id="7" name="직선 연결선 6">
            <a:extLst>
              <a:ext uri="{FF2B5EF4-FFF2-40B4-BE49-F238E27FC236}">
                <a16:creationId xmlns:a16="http://schemas.microsoft.com/office/drawing/2014/main" id="{FD43923B-93F5-27D7-D472-39F49527A545}"/>
              </a:ext>
            </a:extLst>
          </p:cNvPr>
          <p:cNvCxnSpPr>
            <a:cxnSpLocks/>
          </p:cNvCxnSpPr>
          <p:nvPr/>
        </p:nvCxnSpPr>
        <p:spPr>
          <a:xfrm>
            <a:off x="1957388" y="1281113"/>
            <a:ext cx="0" cy="309600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nvGrpSpPr>
          <p:cNvPr id="2" name="그룹 1">
            <a:extLst>
              <a:ext uri="{FF2B5EF4-FFF2-40B4-BE49-F238E27FC236}">
                <a16:creationId xmlns:a16="http://schemas.microsoft.com/office/drawing/2014/main" id="{BBDBEC98-12BB-2D5E-90AE-6DE25DB65330}"/>
              </a:ext>
            </a:extLst>
          </p:cNvPr>
          <p:cNvGrpSpPr/>
          <p:nvPr/>
        </p:nvGrpSpPr>
        <p:grpSpPr>
          <a:xfrm>
            <a:off x="274734" y="4385798"/>
            <a:ext cx="6342635" cy="4851865"/>
            <a:chOff x="274734" y="4385798"/>
            <a:chExt cx="6342635" cy="4851865"/>
          </a:xfrm>
        </p:grpSpPr>
        <p:sp>
          <p:nvSpPr>
            <p:cNvPr id="3" name="TextBox 2">
              <a:extLst>
                <a:ext uri="{FF2B5EF4-FFF2-40B4-BE49-F238E27FC236}">
                  <a16:creationId xmlns:a16="http://schemas.microsoft.com/office/drawing/2014/main" id="{A0222EC8-3956-10B1-8337-58592C05AA15}"/>
                </a:ext>
              </a:extLst>
            </p:cNvPr>
            <p:cNvSpPr txBox="1"/>
            <p:nvPr/>
          </p:nvSpPr>
          <p:spPr>
            <a:xfrm>
              <a:off x="333376" y="4385798"/>
              <a:ext cx="4959914" cy="545978"/>
            </a:xfrm>
            <a:prstGeom prst="rect">
              <a:avLst/>
            </a:prstGeom>
            <a:ln w="3175">
              <a:noFill/>
            </a:ln>
          </p:spPr>
          <p:txBody>
            <a:bodyPr wrap="square" lIns="0" tIns="108000" rIns="0" bIns="0" anchor="ctr" anchorCtr="0">
              <a:noAutofit/>
            </a:bodyPr>
            <a:lstStyle>
              <a:defPPr>
                <a:defRPr lang="en-US"/>
              </a:defPPr>
              <a:lvl1pPr defTabSz="457200">
                <a:defRPr sz="105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defRPr>
              </a:lvl1pPr>
            </a:lstStyle>
            <a:p>
              <a:r>
                <a:rPr lang="en-US" altLang="ko-KR" dirty="0">
                  <a:solidFill>
                    <a:schemeClr val="tx1">
                      <a:lumMod val="85000"/>
                      <a:lumOff val="15000"/>
                    </a:schemeClr>
                  </a:solidFill>
                </a:rPr>
                <a:t>[ </a:t>
              </a:r>
              <a:r>
                <a:rPr lang="ko-KR" altLang="en-US" dirty="0">
                  <a:solidFill>
                    <a:schemeClr val="tx1">
                      <a:lumMod val="85000"/>
                      <a:lumOff val="15000"/>
                    </a:schemeClr>
                  </a:solidFill>
                </a:rPr>
                <a:t>컨티뉴에이션 결성 프로세스 </a:t>
              </a:r>
              <a:r>
                <a:rPr lang="en-US" altLang="ko-KR" dirty="0">
                  <a:solidFill>
                    <a:schemeClr val="tx1">
                      <a:lumMod val="85000"/>
                      <a:lumOff val="15000"/>
                    </a:schemeClr>
                  </a:solidFill>
                </a:rPr>
                <a:t>]</a:t>
              </a:r>
              <a:endParaRPr lang="ko-KR" altLang="en-US" dirty="0">
                <a:solidFill>
                  <a:schemeClr val="tx1">
                    <a:lumMod val="85000"/>
                    <a:lumOff val="15000"/>
                  </a:schemeClr>
                </a:solidFill>
              </a:endParaRPr>
            </a:p>
          </p:txBody>
        </p:sp>
        <p:grpSp>
          <p:nvGrpSpPr>
            <p:cNvPr id="4" name="그룹 3">
              <a:extLst>
                <a:ext uri="{FF2B5EF4-FFF2-40B4-BE49-F238E27FC236}">
                  <a16:creationId xmlns:a16="http://schemas.microsoft.com/office/drawing/2014/main" id="{6F3C05FE-5E59-7988-DC9C-8C7854052D8F}"/>
                </a:ext>
              </a:extLst>
            </p:cNvPr>
            <p:cNvGrpSpPr/>
            <p:nvPr/>
          </p:nvGrpSpPr>
          <p:grpSpPr>
            <a:xfrm>
              <a:off x="274734" y="4740162"/>
              <a:ext cx="6342635" cy="4497501"/>
              <a:chOff x="274734" y="4740162"/>
              <a:chExt cx="6342635" cy="4497501"/>
            </a:xfrm>
          </p:grpSpPr>
          <p:sp>
            <p:nvSpPr>
              <p:cNvPr id="5" name="직사각형 4">
                <a:extLst>
                  <a:ext uri="{FF2B5EF4-FFF2-40B4-BE49-F238E27FC236}">
                    <a16:creationId xmlns:a16="http://schemas.microsoft.com/office/drawing/2014/main" id="{23EFCC3B-5280-B087-C053-73B22A8D28E5}"/>
                  </a:ext>
                </a:extLst>
              </p:cNvPr>
              <p:cNvSpPr/>
              <p:nvPr/>
            </p:nvSpPr>
            <p:spPr>
              <a:xfrm>
                <a:off x="333376" y="8882387"/>
                <a:ext cx="6191249" cy="355276"/>
              </a:xfrm>
              <a:prstGeom prst="rect">
                <a:avLst/>
              </a:prstGeom>
              <a:noFill/>
              <a:ln w="3175">
                <a:noFill/>
              </a:ln>
            </p:spPr>
            <p:txBody>
              <a:bodyPr wrap="square" lIns="0" tIns="108000" rIns="0" bIns="0" rtlCol="0" anchor="b">
                <a:spAutoFit/>
              </a:bodyPr>
              <a:lstStyle/>
              <a:p>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Source: Institutional Limited Partners Association(2023), ‘Continuation Funds - Consideration for Limited Partners and General Partners’, </a:t>
                </a:r>
                <a:r>
                  <a:rPr lang="ko-KR" altLang="en-US" sz="800" dirty="0" err="1">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삼정</a:t>
                </a:r>
                <a:r>
                  <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KPMG </a:t>
                </a:r>
                <a:r>
                  <a:rPr lang="ko-KR" altLang="en-US"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rPr>
                  <a:t>경제연구원 재구성</a:t>
                </a:r>
                <a:endParaRPr lang="en-US" altLang="ko-KR" sz="800" dirty="0">
                  <a:ln>
                    <a:solidFill>
                      <a:schemeClr val="accent1">
                        <a:alpha val="0"/>
                      </a:schemeClr>
                    </a:solidFill>
                  </a:ln>
                  <a:solidFill>
                    <a:schemeClr val="bg1">
                      <a:lumMod val="50000"/>
                    </a:schemeClr>
                  </a:solidFill>
                  <a:latin typeface="KoPub돋움체 Medium" panose="02020603020101020101" pitchFamily="18" charset="-127"/>
                  <a:ea typeface="KoPub돋움체 Medium" panose="02020603020101020101" pitchFamily="18" charset="-127"/>
                </a:endParaRPr>
              </a:p>
            </p:txBody>
          </p:sp>
          <p:sp>
            <p:nvSpPr>
              <p:cNvPr id="6" name="화살표: 오른쪽 5">
                <a:extLst>
                  <a:ext uri="{FF2B5EF4-FFF2-40B4-BE49-F238E27FC236}">
                    <a16:creationId xmlns:a16="http://schemas.microsoft.com/office/drawing/2014/main" id="{F2624C63-B91F-A739-6A42-A29588F353C4}"/>
                  </a:ext>
                </a:extLst>
              </p:cNvPr>
              <p:cNvSpPr/>
              <p:nvPr/>
            </p:nvSpPr>
            <p:spPr>
              <a:xfrm>
                <a:off x="396657" y="6513468"/>
                <a:ext cx="6220712" cy="337020"/>
              </a:xfrm>
              <a:prstGeom prst="rightArrow">
                <a:avLst>
                  <a:gd name="adj1" fmla="val 50000"/>
                  <a:gd name="adj2" fmla="val 42860"/>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100" dirty="0">
                  <a:solidFill>
                    <a:schemeClr val="accent3"/>
                  </a:solidFill>
                  <a:latin typeface="KoPub돋움체 Medium" panose="02020603020101020101" pitchFamily="18" charset="-127"/>
                  <a:ea typeface="KoPub돋움체 Medium" panose="02020603020101020101" pitchFamily="18" charset="-127"/>
                </a:endParaRPr>
              </a:p>
            </p:txBody>
          </p:sp>
          <p:sp>
            <p:nvSpPr>
              <p:cNvPr id="8" name="사각형: 둥근 모서리 7">
                <a:extLst>
                  <a:ext uri="{FF2B5EF4-FFF2-40B4-BE49-F238E27FC236}">
                    <a16:creationId xmlns:a16="http://schemas.microsoft.com/office/drawing/2014/main" id="{20413B76-7755-9420-83E5-4E02D81958AE}"/>
                  </a:ext>
                </a:extLst>
              </p:cNvPr>
              <p:cNvSpPr/>
              <p:nvPr/>
            </p:nvSpPr>
            <p:spPr>
              <a:xfrm>
                <a:off x="333376" y="6506450"/>
                <a:ext cx="956774" cy="355276"/>
              </a:xfrm>
              <a:prstGeom prst="roundRect">
                <a:avLst>
                  <a:gd name="adj" fmla="val 50000"/>
                </a:avLst>
              </a:prstGeom>
              <a:solidFill>
                <a:srgbClr val="0033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20700" eaLnBrk="0" hangingPunct="0">
                  <a:defRPr/>
                </a:pPr>
                <a:r>
                  <a:rPr lang="en-US" altLang="ko-KR" sz="1050" b="1" dirty="0">
                    <a:ln>
                      <a:solidFill>
                        <a:schemeClr val="accent1">
                          <a:alpha val="0"/>
                        </a:schemeClr>
                      </a:solidFill>
                    </a:ln>
                    <a:gradFill>
                      <a:gsLst>
                        <a:gs pos="0">
                          <a:schemeClr val="bg1"/>
                        </a:gs>
                        <a:gs pos="100000">
                          <a:schemeClr val="bg1"/>
                        </a:gs>
                      </a:gsLst>
                      <a:lin ang="5400000" scaled="1"/>
                    </a:gradFill>
                    <a:latin typeface="+mj-ea"/>
                    <a:ea typeface="+mj-ea"/>
                  </a:rPr>
                  <a:t>GP </a:t>
                </a:r>
                <a:r>
                  <a:rPr lang="ko-KR" altLang="en-US" sz="1050" b="1" dirty="0">
                    <a:ln>
                      <a:solidFill>
                        <a:schemeClr val="accent1">
                          <a:alpha val="0"/>
                        </a:schemeClr>
                      </a:solidFill>
                    </a:ln>
                    <a:gradFill>
                      <a:gsLst>
                        <a:gs pos="0">
                          <a:schemeClr val="bg1"/>
                        </a:gs>
                        <a:gs pos="100000">
                          <a:schemeClr val="bg1"/>
                        </a:gs>
                      </a:gsLst>
                      <a:lin ang="5400000" scaled="1"/>
                    </a:gradFill>
                    <a:latin typeface="+mj-ea"/>
                    <a:ea typeface="+mj-ea"/>
                  </a:rPr>
                  <a:t>제안</a:t>
                </a:r>
              </a:p>
            </p:txBody>
          </p:sp>
          <p:sp>
            <p:nvSpPr>
              <p:cNvPr id="9" name="TextBox 8">
                <a:extLst>
                  <a:ext uri="{FF2B5EF4-FFF2-40B4-BE49-F238E27FC236}">
                    <a16:creationId xmlns:a16="http://schemas.microsoft.com/office/drawing/2014/main" id="{4CFA7948-3C82-23F8-8BBB-6358D875E990}"/>
                  </a:ext>
                </a:extLst>
              </p:cNvPr>
              <p:cNvSpPr txBox="1"/>
              <p:nvPr/>
            </p:nvSpPr>
            <p:spPr>
              <a:xfrm>
                <a:off x="330641" y="4740162"/>
                <a:ext cx="307650" cy="480581"/>
              </a:xfrm>
              <a:prstGeom prst="rect">
                <a:avLst/>
              </a:prstGeom>
              <a:noFill/>
            </p:spPr>
            <p:txBody>
              <a:bodyPr wrap="square">
                <a:spAutoFit/>
              </a:bodyPr>
              <a:lstStyle/>
              <a:p>
                <a:pPr defTabSz="520700" eaLnBrk="0" hangingPunct="0">
                  <a:lnSpc>
                    <a:spcPct val="125000"/>
                  </a:lnSpc>
                  <a:spcBef>
                    <a:spcPts val="600"/>
                  </a:spcBef>
                  <a:spcAft>
                    <a:spcPts val="600"/>
                  </a:spcAft>
                  <a:defRPr/>
                </a:pPr>
                <a:r>
                  <a:rPr lang="en-US" altLang="ko-KR" sz="2400" b="1" dirty="0">
                    <a:ln>
                      <a:solidFill>
                        <a:schemeClr val="accent1">
                          <a:alpha val="0"/>
                        </a:schemeClr>
                      </a:solidFill>
                    </a:ln>
                    <a:solidFill>
                      <a:schemeClr val="tx2"/>
                    </a:solidFill>
                    <a:latin typeface="KPMG Bold" panose="020B0803030202040204" pitchFamily="34" charset="0"/>
                    <a:ea typeface="KoPub돋움체 Medium" panose="02020603020101020101" pitchFamily="18" charset="-127"/>
                  </a:rPr>
                  <a:t>1</a:t>
                </a:r>
                <a:endParaRPr lang="ko-KR" altLang="en-US" sz="2400" b="1" dirty="0">
                  <a:ln>
                    <a:solidFill>
                      <a:schemeClr val="accent1">
                        <a:alpha val="0"/>
                      </a:schemeClr>
                    </a:solidFill>
                  </a:ln>
                  <a:solidFill>
                    <a:schemeClr val="tx2"/>
                  </a:solidFill>
                  <a:latin typeface="KPMG Bold" panose="020B0803030202040204" pitchFamily="34" charset="0"/>
                  <a:ea typeface="KoPub돋움체 Medium" panose="02020603020101020101" pitchFamily="18" charset="-127"/>
                </a:endParaRPr>
              </a:p>
            </p:txBody>
          </p:sp>
          <p:sp>
            <p:nvSpPr>
              <p:cNvPr id="10" name="TextBox 9">
                <a:extLst>
                  <a:ext uri="{FF2B5EF4-FFF2-40B4-BE49-F238E27FC236}">
                    <a16:creationId xmlns:a16="http://schemas.microsoft.com/office/drawing/2014/main" id="{360469DA-A8C3-67AA-DBE7-6F662733023A}"/>
                  </a:ext>
                </a:extLst>
              </p:cNvPr>
              <p:cNvSpPr txBox="1"/>
              <p:nvPr/>
            </p:nvSpPr>
            <p:spPr>
              <a:xfrm>
                <a:off x="624128" y="4903005"/>
                <a:ext cx="1644647" cy="830997"/>
              </a:xfrm>
              <a:prstGeom prst="rect">
                <a:avLst/>
              </a:prstGeom>
              <a:noFill/>
            </p:spPr>
            <p:txBody>
              <a:bodyPr wrap="square" lIns="0" tIns="0" rIns="0" bIns="0" rtlCol="0">
                <a:spAutoFit/>
              </a:bodyPr>
              <a:lstStyle/>
              <a:p>
                <a:r>
                  <a:rPr lang="en-US" altLang="ko-KR" sz="900"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GP</a:t>
                </a:r>
                <a:r>
                  <a:rPr lang="ko-KR" altLang="en-US" sz="900"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는 선택한 자산을 </a:t>
                </a:r>
                <a:r>
                  <a:rPr lang="en-US" altLang="ko-KR" sz="900"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LP</a:t>
                </a:r>
                <a:r>
                  <a:rPr lang="ko-KR" altLang="en-US" sz="900"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자문위원회 </a:t>
                </a:r>
                <a:r>
                  <a:rPr lang="en-US" altLang="ko-KR" sz="900"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(Limited Partner Advisory Committee, LPAC)</a:t>
                </a:r>
                <a:r>
                  <a:rPr lang="ko-KR" altLang="en-US" sz="900"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에 컨티뉴에이션 펀드로 이전하는 근거를 제시하고</a:t>
                </a:r>
                <a:r>
                  <a:rPr lang="en-US" altLang="ko-KR" sz="900"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 </a:t>
                </a:r>
                <a:r>
                  <a:rPr lang="ko-KR" altLang="en-US" sz="900"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모든 </a:t>
                </a:r>
                <a:r>
                  <a:rPr lang="en-US" altLang="ko-KR" sz="900"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LP</a:t>
                </a:r>
                <a:r>
                  <a:rPr lang="ko-KR" altLang="en-US" sz="900" dirty="0">
                    <a:ln>
                      <a:solidFill>
                        <a:schemeClr val="accent1">
                          <a:alpha val="0"/>
                        </a:schemeClr>
                      </a:solidFill>
                    </a:ln>
                    <a:solidFill>
                      <a:schemeClr val="tx2"/>
                    </a:solidFill>
                    <a:latin typeface="KoPub돋움체 Medium" panose="02020603020101020101" pitchFamily="18" charset="-127"/>
                    <a:ea typeface="KoPub돋움체 Medium" panose="02020603020101020101" pitchFamily="18" charset="-127"/>
                  </a:rPr>
                  <a:t>와 근거를 공유</a:t>
                </a:r>
              </a:p>
            </p:txBody>
          </p:sp>
          <p:sp>
            <p:nvSpPr>
              <p:cNvPr id="11" name="사각형: 둥근 모서리 10">
                <a:extLst>
                  <a:ext uri="{FF2B5EF4-FFF2-40B4-BE49-F238E27FC236}">
                    <a16:creationId xmlns:a16="http://schemas.microsoft.com/office/drawing/2014/main" id="{79C798D2-DC6F-CB8D-FD99-CDA379AB6B0F}"/>
                  </a:ext>
                </a:extLst>
              </p:cNvPr>
              <p:cNvSpPr/>
              <p:nvPr/>
            </p:nvSpPr>
            <p:spPr>
              <a:xfrm>
                <a:off x="1357556" y="6506450"/>
                <a:ext cx="956774" cy="355276"/>
              </a:xfrm>
              <a:prstGeom prst="roundRect">
                <a:avLst>
                  <a:gd name="adj" fmla="val 50000"/>
                </a:avLst>
              </a:prstGeom>
              <a:solidFill>
                <a:srgbClr val="1E49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20700" eaLnBrk="0" hangingPunct="0">
                  <a:defRPr/>
                </a:pPr>
                <a:r>
                  <a:rPr lang="ko-KR" altLang="en-US" sz="1050" b="1" dirty="0">
                    <a:ln>
                      <a:solidFill>
                        <a:schemeClr val="accent1">
                          <a:alpha val="0"/>
                        </a:schemeClr>
                      </a:solidFill>
                    </a:ln>
                    <a:gradFill>
                      <a:gsLst>
                        <a:gs pos="0">
                          <a:schemeClr val="bg1"/>
                        </a:gs>
                        <a:gs pos="100000">
                          <a:schemeClr val="bg1"/>
                        </a:gs>
                      </a:gsLst>
                      <a:lin ang="5400000" scaled="1"/>
                    </a:gradFill>
                    <a:latin typeface="+mj-ea"/>
                    <a:ea typeface="+mj-ea"/>
                  </a:rPr>
                  <a:t>자문사 선정</a:t>
                </a:r>
              </a:p>
            </p:txBody>
          </p:sp>
          <p:sp>
            <p:nvSpPr>
              <p:cNvPr id="12" name="TextBox 11">
                <a:extLst>
                  <a:ext uri="{FF2B5EF4-FFF2-40B4-BE49-F238E27FC236}">
                    <a16:creationId xmlns:a16="http://schemas.microsoft.com/office/drawing/2014/main" id="{A79D0D00-395D-D732-2855-157DA3C37191}"/>
                  </a:ext>
                </a:extLst>
              </p:cNvPr>
              <p:cNvSpPr txBox="1"/>
              <p:nvPr/>
            </p:nvSpPr>
            <p:spPr>
              <a:xfrm>
                <a:off x="274734" y="6854919"/>
                <a:ext cx="307650" cy="480581"/>
              </a:xfrm>
              <a:prstGeom prst="rect">
                <a:avLst/>
              </a:prstGeom>
              <a:noFill/>
            </p:spPr>
            <p:txBody>
              <a:bodyPr wrap="square">
                <a:spAutoFit/>
              </a:bodyPr>
              <a:lstStyle/>
              <a:p>
                <a:pPr defTabSz="520700" eaLnBrk="0" hangingPunct="0">
                  <a:lnSpc>
                    <a:spcPct val="125000"/>
                  </a:lnSpc>
                  <a:spcBef>
                    <a:spcPts val="600"/>
                  </a:spcBef>
                  <a:spcAft>
                    <a:spcPts val="600"/>
                  </a:spcAft>
                  <a:defRPr/>
                </a:pPr>
                <a:r>
                  <a:rPr lang="en-US" altLang="ko-KR" sz="2400" b="1" dirty="0">
                    <a:ln>
                      <a:solidFill>
                        <a:schemeClr val="accent1">
                          <a:alpha val="0"/>
                        </a:schemeClr>
                      </a:solidFill>
                    </a:ln>
                    <a:solidFill>
                      <a:srgbClr val="1E49E2"/>
                    </a:solidFill>
                    <a:latin typeface="KPMG Bold" panose="020B0803030202040204" pitchFamily="34" charset="0"/>
                    <a:ea typeface="KoPub돋움체 Medium" panose="02020603020101020101" pitchFamily="18" charset="-127"/>
                  </a:rPr>
                  <a:t>2</a:t>
                </a:r>
                <a:endParaRPr lang="ko-KR" altLang="en-US" sz="2400" b="1" dirty="0">
                  <a:ln>
                    <a:solidFill>
                      <a:schemeClr val="accent1">
                        <a:alpha val="0"/>
                      </a:schemeClr>
                    </a:solidFill>
                  </a:ln>
                  <a:solidFill>
                    <a:srgbClr val="1E49E2"/>
                  </a:solidFill>
                  <a:latin typeface="KPMG Bold" panose="020B0803030202040204" pitchFamily="34" charset="0"/>
                  <a:ea typeface="KoPub돋움체 Medium" panose="02020603020101020101" pitchFamily="18" charset="-127"/>
                </a:endParaRPr>
              </a:p>
            </p:txBody>
          </p:sp>
          <p:sp>
            <p:nvSpPr>
              <p:cNvPr id="13" name="TextBox 12">
                <a:extLst>
                  <a:ext uri="{FF2B5EF4-FFF2-40B4-BE49-F238E27FC236}">
                    <a16:creationId xmlns:a16="http://schemas.microsoft.com/office/drawing/2014/main" id="{B76C6929-E986-3044-3CB6-E89BDC2843FA}"/>
                  </a:ext>
                </a:extLst>
              </p:cNvPr>
              <p:cNvSpPr txBox="1"/>
              <p:nvPr/>
            </p:nvSpPr>
            <p:spPr>
              <a:xfrm>
                <a:off x="568220" y="7017762"/>
                <a:ext cx="1535275" cy="755143"/>
              </a:xfrm>
              <a:prstGeom prst="rect">
                <a:avLst/>
              </a:prstGeom>
              <a:noFill/>
            </p:spPr>
            <p:txBody>
              <a:bodyPr wrap="square" lIns="0" tIns="0" rIns="0" bIns="0" rtlCol="0">
                <a:spAutoFit/>
              </a:bodyPr>
              <a:lstStyle/>
              <a:p>
                <a:pPr>
                  <a:lnSpc>
                    <a:spcPct val="110000"/>
                  </a:lnSpc>
                  <a:spcAft>
                    <a:spcPts val="600"/>
                  </a:spcAft>
                </a:pPr>
                <a:r>
                  <a:rPr lang="ko-KR" altLang="en-US" sz="900"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컨티뉴에이션 펀드 진행방안 수립</a:t>
                </a:r>
                <a:r>
                  <a:rPr lang="en-US" altLang="ko-KR" sz="900"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 </a:t>
                </a:r>
                <a:r>
                  <a:rPr lang="ko-KR" altLang="en-US" sz="900"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입찰</a:t>
                </a:r>
                <a:r>
                  <a:rPr lang="en-US" altLang="ko-KR" sz="900"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(Bid) </a:t>
                </a:r>
                <a:r>
                  <a:rPr lang="ko-KR" altLang="en-US" sz="900"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진행</a:t>
                </a:r>
                <a:r>
                  <a:rPr lang="en-US" altLang="ko-KR" sz="900"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 </a:t>
                </a:r>
                <a:r>
                  <a:rPr lang="ko-KR" altLang="en-US" sz="900"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자산 이전에 대한 자문 등을 위해 </a:t>
                </a:r>
                <a:r>
                  <a:rPr lang="en-US" altLang="ko-KR" sz="900"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GP</a:t>
                </a:r>
                <a:r>
                  <a:rPr lang="ko-KR" altLang="en-US" sz="900"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가 자문사</a:t>
                </a:r>
                <a:r>
                  <a:rPr lang="en-US" altLang="ko-KR" sz="900"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(Advisor, </a:t>
                </a:r>
                <a:r>
                  <a:rPr lang="ko-KR" altLang="en-US" sz="900"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주로 투자은행 등이 참여</a:t>
                </a:r>
                <a:r>
                  <a:rPr lang="en-US" altLang="ko-KR" sz="900"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a:t>
                </a:r>
                <a:r>
                  <a:rPr lang="ko-KR" altLang="en-US" sz="900" dirty="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rPr>
                  <a:t>를 선정하고 참여시킴</a:t>
                </a:r>
              </a:p>
            </p:txBody>
          </p:sp>
          <p:sp>
            <p:nvSpPr>
              <p:cNvPr id="14" name="사각형: 둥근 모서리 13">
                <a:extLst>
                  <a:ext uri="{FF2B5EF4-FFF2-40B4-BE49-F238E27FC236}">
                    <a16:creationId xmlns:a16="http://schemas.microsoft.com/office/drawing/2014/main" id="{A5510550-6AF7-7388-BA14-3355E5716A9D}"/>
                  </a:ext>
                </a:extLst>
              </p:cNvPr>
              <p:cNvSpPr/>
              <p:nvPr/>
            </p:nvSpPr>
            <p:spPr>
              <a:xfrm>
                <a:off x="2378250" y="6506450"/>
                <a:ext cx="956774" cy="355276"/>
              </a:xfrm>
              <a:prstGeom prst="roundRect">
                <a:avLst>
                  <a:gd name="adj" fmla="val 50000"/>
                </a:avLst>
              </a:prstGeom>
              <a:solidFill>
                <a:srgbClr val="00B8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20700" eaLnBrk="0" hangingPunct="0">
                  <a:defRPr/>
                </a:pPr>
                <a:r>
                  <a:rPr lang="en-US" altLang="ko-KR" sz="1050" b="1" dirty="0">
                    <a:ln>
                      <a:solidFill>
                        <a:schemeClr val="accent1">
                          <a:alpha val="0"/>
                        </a:schemeClr>
                      </a:solidFill>
                    </a:ln>
                    <a:gradFill>
                      <a:gsLst>
                        <a:gs pos="0">
                          <a:schemeClr val="bg1"/>
                        </a:gs>
                        <a:gs pos="100000">
                          <a:schemeClr val="bg1"/>
                        </a:gs>
                      </a:gsLst>
                      <a:lin ang="5400000" scaled="1"/>
                    </a:gradFill>
                    <a:latin typeface="+mj-ea"/>
                    <a:ea typeface="+mj-ea"/>
                  </a:rPr>
                  <a:t>LP </a:t>
                </a:r>
                <a:r>
                  <a:rPr lang="ko-KR" altLang="en-US" sz="1050" b="1" dirty="0">
                    <a:ln>
                      <a:solidFill>
                        <a:schemeClr val="accent1">
                          <a:alpha val="0"/>
                        </a:schemeClr>
                      </a:solidFill>
                    </a:ln>
                    <a:gradFill>
                      <a:gsLst>
                        <a:gs pos="0">
                          <a:schemeClr val="bg1"/>
                        </a:gs>
                        <a:gs pos="100000">
                          <a:schemeClr val="bg1"/>
                        </a:gs>
                      </a:gsLst>
                      <a:lin ang="5400000" scaled="1"/>
                    </a:gradFill>
                    <a:latin typeface="+mj-ea"/>
                    <a:ea typeface="+mj-ea"/>
                  </a:rPr>
                  <a:t>검토</a:t>
                </a:r>
              </a:p>
            </p:txBody>
          </p:sp>
          <p:sp>
            <p:nvSpPr>
              <p:cNvPr id="15" name="TextBox 14">
                <a:extLst>
                  <a:ext uri="{FF2B5EF4-FFF2-40B4-BE49-F238E27FC236}">
                    <a16:creationId xmlns:a16="http://schemas.microsoft.com/office/drawing/2014/main" id="{BFC793CB-DC8D-A2B4-837B-A4777016E2CB}"/>
                  </a:ext>
                </a:extLst>
              </p:cNvPr>
              <p:cNvSpPr txBox="1"/>
              <p:nvPr/>
            </p:nvSpPr>
            <p:spPr>
              <a:xfrm>
                <a:off x="2396781" y="4740162"/>
                <a:ext cx="307650" cy="480581"/>
              </a:xfrm>
              <a:prstGeom prst="rect">
                <a:avLst/>
              </a:prstGeom>
              <a:noFill/>
            </p:spPr>
            <p:txBody>
              <a:bodyPr wrap="square">
                <a:spAutoFit/>
              </a:bodyPr>
              <a:lstStyle/>
              <a:p>
                <a:pPr defTabSz="520700" eaLnBrk="0" hangingPunct="0">
                  <a:lnSpc>
                    <a:spcPct val="125000"/>
                  </a:lnSpc>
                  <a:spcBef>
                    <a:spcPts val="600"/>
                  </a:spcBef>
                  <a:spcAft>
                    <a:spcPts val="600"/>
                  </a:spcAft>
                  <a:defRPr/>
                </a:pPr>
                <a:r>
                  <a:rPr lang="en-US" altLang="ko-KR" sz="2400" b="1" dirty="0">
                    <a:ln>
                      <a:solidFill>
                        <a:schemeClr val="accent1">
                          <a:alpha val="0"/>
                        </a:schemeClr>
                      </a:solidFill>
                    </a:ln>
                    <a:solidFill>
                      <a:srgbClr val="00B8F5"/>
                    </a:solidFill>
                    <a:latin typeface="KPMG Bold" panose="020B0803030202040204" pitchFamily="34" charset="0"/>
                    <a:ea typeface="KoPub돋움체 Medium" panose="02020603020101020101" pitchFamily="18" charset="-127"/>
                  </a:rPr>
                  <a:t>3</a:t>
                </a:r>
                <a:endParaRPr lang="ko-KR" altLang="en-US" sz="2400" b="1" dirty="0">
                  <a:ln>
                    <a:solidFill>
                      <a:schemeClr val="accent1">
                        <a:alpha val="0"/>
                      </a:schemeClr>
                    </a:solidFill>
                  </a:ln>
                  <a:solidFill>
                    <a:srgbClr val="00B8F5"/>
                  </a:solidFill>
                  <a:latin typeface="KPMG Bold" panose="020B0803030202040204" pitchFamily="34" charset="0"/>
                  <a:ea typeface="KoPub돋움체 Medium" panose="02020603020101020101" pitchFamily="18" charset="-127"/>
                </a:endParaRPr>
              </a:p>
            </p:txBody>
          </p:sp>
          <p:sp>
            <p:nvSpPr>
              <p:cNvPr id="16" name="TextBox 15">
                <a:extLst>
                  <a:ext uri="{FF2B5EF4-FFF2-40B4-BE49-F238E27FC236}">
                    <a16:creationId xmlns:a16="http://schemas.microsoft.com/office/drawing/2014/main" id="{69EE5C4E-FCA9-1EE1-ECEF-848A8F46C8F1}"/>
                  </a:ext>
                </a:extLst>
              </p:cNvPr>
              <p:cNvSpPr txBox="1"/>
              <p:nvPr/>
            </p:nvSpPr>
            <p:spPr>
              <a:xfrm>
                <a:off x="2690268" y="4903005"/>
                <a:ext cx="1575180" cy="830997"/>
              </a:xfrm>
              <a:prstGeom prst="rect">
                <a:avLst/>
              </a:prstGeom>
              <a:noFill/>
            </p:spPr>
            <p:txBody>
              <a:bodyPr wrap="square" lIns="0" tIns="0" rIns="0" bIns="0" rtlCol="0">
                <a:spAutoFit/>
              </a:bodyPr>
              <a:lstStyle/>
              <a:p>
                <a:r>
                  <a:rPr lang="en-US" altLang="ko-KR" sz="900" dirty="0">
                    <a:ln>
                      <a:solidFill>
                        <a:schemeClr val="accent1">
                          <a:alpha val="0"/>
                        </a:schemeClr>
                      </a:solidFill>
                    </a:ln>
                    <a:solidFill>
                      <a:srgbClr val="00B8F5"/>
                    </a:solidFill>
                    <a:latin typeface="KoPub돋움체 Medium" panose="02020603020101020101" pitchFamily="18" charset="-127"/>
                    <a:ea typeface="KoPub돋움체 Medium" panose="02020603020101020101" pitchFamily="18" charset="-127"/>
                  </a:rPr>
                  <a:t>LP</a:t>
                </a:r>
                <a:r>
                  <a:rPr lang="ko-KR" altLang="en-US" sz="900" dirty="0">
                    <a:ln>
                      <a:solidFill>
                        <a:schemeClr val="accent1">
                          <a:alpha val="0"/>
                        </a:schemeClr>
                      </a:solidFill>
                    </a:ln>
                    <a:solidFill>
                      <a:srgbClr val="00B8F5"/>
                    </a:solidFill>
                    <a:latin typeface="KoPub돋움체 Medium" panose="02020603020101020101" pitchFamily="18" charset="-127"/>
                    <a:ea typeface="KoPub돋움체 Medium" panose="02020603020101020101" pitchFamily="18" charset="-127"/>
                  </a:rPr>
                  <a:t>자문위원회는 </a:t>
                </a:r>
                <a:r>
                  <a:rPr lang="en-US" altLang="ko-KR" sz="900" dirty="0">
                    <a:ln>
                      <a:solidFill>
                        <a:schemeClr val="accent1">
                          <a:alpha val="0"/>
                        </a:schemeClr>
                      </a:solidFill>
                    </a:ln>
                    <a:solidFill>
                      <a:srgbClr val="00B8F5"/>
                    </a:solidFill>
                    <a:latin typeface="KoPub돋움체 Medium" panose="02020603020101020101" pitchFamily="18" charset="-127"/>
                    <a:ea typeface="KoPub돋움체 Medium" panose="02020603020101020101" pitchFamily="18" charset="-127"/>
                  </a:rPr>
                  <a:t>GP</a:t>
                </a:r>
                <a:r>
                  <a:rPr lang="ko-KR" altLang="en-US" sz="900" dirty="0">
                    <a:ln>
                      <a:solidFill>
                        <a:schemeClr val="accent1">
                          <a:alpha val="0"/>
                        </a:schemeClr>
                      </a:solidFill>
                    </a:ln>
                    <a:solidFill>
                      <a:srgbClr val="00B8F5"/>
                    </a:solidFill>
                    <a:latin typeface="KoPub돋움체 Medium" panose="02020603020101020101" pitchFamily="18" charset="-127"/>
                    <a:ea typeface="KoPub돋움체 Medium" panose="02020603020101020101" pitchFamily="18" charset="-127"/>
                  </a:rPr>
                  <a:t>가 제안한 컨티뉴에이션 펀드와 관련하여 거래구조</a:t>
                </a:r>
                <a:r>
                  <a:rPr lang="en-US" altLang="ko-KR" sz="900" dirty="0">
                    <a:ln>
                      <a:solidFill>
                        <a:schemeClr val="accent1">
                          <a:alpha val="0"/>
                        </a:schemeClr>
                      </a:solidFill>
                    </a:ln>
                    <a:solidFill>
                      <a:srgbClr val="00B8F5"/>
                    </a:solidFill>
                    <a:latin typeface="KoPub돋움체 Medium" panose="02020603020101020101" pitchFamily="18" charset="-127"/>
                    <a:ea typeface="KoPub돋움체 Medium" panose="02020603020101020101" pitchFamily="18" charset="-127"/>
                  </a:rPr>
                  <a:t>, </a:t>
                </a:r>
                <a:r>
                  <a:rPr lang="ko-KR" altLang="en-US" sz="900" dirty="0">
                    <a:ln>
                      <a:solidFill>
                        <a:schemeClr val="accent1">
                          <a:alpha val="0"/>
                        </a:schemeClr>
                      </a:solidFill>
                    </a:ln>
                    <a:solidFill>
                      <a:srgbClr val="00B8F5"/>
                    </a:solidFill>
                    <a:latin typeface="KoPub돋움체 Medium" panose="02020603020101020101" pitchFamily="18" charset="-127"/>
                    <a:ea typeface="KoPub돋움체 Medium" panose="02020603020101020101" pitchFamily="18" charset="-127"/>
                  </a:rPr>
                  <a:t>프로세스</a:t>
                </a:r>
                <a:r>
                  <a:rPr lang="en-US" altLang="ko-KR" sz="900" dirty="0">
                    <a:ln>
                      <a:solidFill>
                        <a:schemeClr val="accent1">
                          <a:alpha val="0"/>
                        </a:schemeClr>
                      </a:solidFill>
                    </a:ln>
                    <a:solidFill>
                      <a:srgbClr val="00B8F5"/>
                    </a:solidFill>
                    <a:latin typeface="KoPub돋움체 Medium" panose="02020603020101020101" pitchFamily="18" charset="-127"/>
                    <a:ea typeface="KoPub돋움체 Medium" panose="02020603020101020101" pitchFamily="18" charset="-127"/>
                  </a:rPr>
                  <a:t>, </a:t>
                </a:r>
                <a:r>
                  <a:rPr lang="ko-KR" altLang="en-US" sz="900" dirty="0">
                    <a:ln>
                      <a:solidFill>
                        <a:schemeClr val="accent1">
                          <a:alpha val="0"/>
                        </a:schemeClr>
                      </a:solidFill>
                    </a:ln>
                    <a:solidFill>
                      <a:srgbClr val="00B8F5"/>
                    </a:solidFill>
                    <a:latin typeface="KoPub돋움체 Medium" panose="02020603020101020101" pitchFamily="18" charset="-127"/>
                    <a:ea typeface="KoPub돋움체 Medium" panose="02020603020101020101" pitchFamily="18" charset="-127"/>
                  </a:rPr>
                  <a:t>이해상충 이슈 등 전반적 사안에 대한 검토 및 이와 관련된 비공개 세션 개최 등을 </a:t>
                </a:r>
                <a:r>
                  <a:rPr lang="en-US" altLang="ko-KR" sz="900" dirty="0">
                    <a:ln>
                      <a:solidFill>
                        <a:schemeClr val="accent1">
                          <a:alpha val="0"/>
                        </a:schemeClr>
                      </a:solidFill>
                    </a:ln>
                    <a:solidFill>
                      <a:srgbClr val="00B8F5"/>
                    </a:solidFill>
                    <a:latin typeface="KoPub돋움체 Medium" panose="02020603020101020101" pitchFamily="18" charset="-127"/>
                    <a:ea typeface="KoPub돋움체 Medium" panose="02020603020101020101" pitchFamily="18" charset="-127"/>
                  </a:rPr>
                  <a:t>10 </a:t>
                </a:r>
                <a:r>
                  <a:rPr lang="ko-KR" altLang="en-US" sz="900" dirty="0">
                    <a:ln>
                      <a:solidFill>
                        <a:schemeClr val="accent1">
                          <a:alpha val="0"/>
                        </a:schemeClr>
                      </a:solidFill>
                    </a:ln>
                    <a:solidFill>
                      <a:srgbClr val="00B8F5"/>
                    </a:solidFill>
                    <a:latin typeface="KoPub돋움체 Medium" panose="02020603020101020101" pitchFamily="18" charset="-127"/>
                    <a:ea typeface="KoPub돋움체 Medium" panose="02020603020101020101" pitchFamily="18" charset="-127"/>
                  </a:rPr>
                  <a:t>영업일 이내 수행</a:t>
                </a:r>
              </a:p>
            </p:txBody>
          </p:sp>
          <p:sp>
            <p:nvSpPr>
              <p:cNvPr id="17" name="사각형: 둥근 모서리 16">
                <a:extLst>
                  <a:ext uri="{FF2B5EF4-FFF2-40B4-BE49-F238E27FC236}">
                    <a16:creationId xmlns:a16="http://schemas.microsoft.com/office/drawing/2014/main" id="{23154800-AA96-631B-754C-71D05F6111E4}"/>
                  </a:ext>
                </a:extLst>
              </p:cNvPr>
              <p:cNvSpPr/>
              <p:nvPr/>
            </p:nvSpPr>
            <p:spPr>
              <a:xfrm>
                <a:off x="3408545" y="6506450"/>
                <a:ext cx="956774" cy="355276"/>
              </a:xfrm>
              <a:prstGeom prst="roundRect">
                <a:avLst>
                  <a:gd name="adj" fmla="val 50000"/>
                </a:avLst>
              </a:prstGeom>
              <a:solidFill>
                <a:srgbClr val="510D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20700" eaLnBrk="0" hangingPunct="0">
                  <a:defRPr/>
                </a:pPr>
                <a:r>
                  <a:rPr lang="ko-KR" altLang="en-US" sz="1050" b="1" dirty="0">
                    <a:ln>
                      <a:solidFill>
                        <a:schemeClr val="accent1">
                          <a:alpha val="0"/>
                        </a:schemeClr>
                      </a:solidFill>
                    </a:ln>
                    <a:gradFill>
                      <a:gsLst>
                        <a:gs pos="0">
                          <a:schemeClr val="bg1"/>
                        </a:gs>
                        <a:gs pos="100000">
                          <a:schemeClr val="bg1"/>
                        </a:gs>
                      </a:gsLst>
                      <a:lin ang="5400000" scaled="1"/>
                    </a:gradFill>
                    <a:latin typeface="+mj-ea"/>
                    <a:ea typeface="+mj-ea"/>
                  </a:rPr>
                  <a:t>투표</a:t>
                </a:r>
              </a:p>
            </p:txBody>
          </p:sp>
          <p:sp>
            <p:nvSpPr>
              <p:cNvPr id="18" name="TextBox 17">
                <a:extLst>
                  <a:ext uri="{FF2B5EF4-FFF2-40B4-BE49-F238E27FC236}">
                    <a16:creationId xmlns:a16="http://schemas.microsoft.com/office/drawing/2014/main" id="{F06BC348-A97E-F38E-6B6F-CC30363F9E71}"/>
                  </a:ext>
                </a:extLst>
              </p:cNvPr>
              <p:cNvSpPr txBox="1"/>
              <p:nvPr/>
            </p:nvSpPr>
            <p:spPr>
              <a:xfrm>
                <a:off x="2336354" y="6854919"/>
                <a:ext cx="307650" cy="480581"/>
              </a:xfrm>
              <a:prstGeom prst="rect">
                <a:avLst/>
              </a:prstGeom>
              <a:noFill/>
            </p:spPr>
            <p:txBody>
              <a:bodyPr wrap="square">
                <a:spAutoFit/>
              </a:bodyPr>
              <a:lstStyle/>
              <a:p>
                <a:pPr defTabSz="520700" eaLnBrk="0" hangingPunct="0">
                  <a:lnSpc>
                    <a:spcPct val="125000"/>
                  </a:lnSpc>
                  <a:spcBef>
                    <a:spcPts val="600"/>
                  </a:spcBef>
                  <a:spcAft>
                    <a:spcPts val="600"/>
                  </a:spcAft>
                  <a:defRPr/>
                </a:pPr>
                <a:r>
                  <a:rPr lang="en-US" altLang="ko-KR" sz="2400" b="1" dirty="0">
                    <a:ln>
                      <a:solidFill>
                        <a:schemeClr val="accent1">
                          <a:alpha val="0"/>
                        </a:schemeClr>
                      </a:solidFill>
                    </a:ln>
                    <a:solidFill>
                      <a:srgbClr val="510DBC"/>
                    </a:solidFill>
                    <a:latin typeface="KPMG Bold" panose="020B0803030202040204" pitchFamily="34" charset="0"/>
                    <a:ea typeface="KoPub돋움체 Medium" panose="02020603020101020101" pitchFamily="18" charset="-127"/>
                  </a:rPr>
                  <a:t>4</a:t>
                </a:r>
                <a:endParaRPr lang="ko-KR" altLang="en-US" sz="2400" b="1" dirty="0">
                  <a:ln>
                    <a:solidFill>
                      <a:schemeClr val="accent1">
                        <a:alpha val="0"/>
                      </a:schemeClr>
                    </a:solidFill>
                  </a:ln>
                  <a:solidFill>
                    <a:srgbClr val="510DBC"/>
                  </a:solidFill>
                  <a:latin typeface="KPMG Bold" panose="020B0803030202040204" pitchFamily="34" charset="0"/>
                  <a:ea typeface="KoPub돋움체 Medium" panose="02020603020101020101" pitchFamily="18" charset="-127"/>
                </a:endParaRPr>
              </a:p>
            </p:txBody>
          </p:sp>
          <p:sp>
            <p:nvSpPr>
              <p:cNvPr id="19" name="TextBox 18">
                <a:extLst>
                  <a:ext uri="{FF2B5EF4-FFF2-40B4-BE49-F238E27FC236}">
                    <a16:creationId xmlns:a16="http://schemas.microsoft.com/office/drawing/2014/main" id="{FBD56F6A-4124-D225-C11C-3D9E3B32F09E}"/>
                  </a:ext>
                </a:extLst>
              </p:cNvPr>
              <p:cNvSpPr txBox="1"/>
              <p:nvPr/>
            </p:nvSpPr>
            <p:spPr>
              <a:xfrm>
                <a:off x="2629841" y="7017762"/>
                <a:ext cx="1535275" cy="907493"/>
              </a:xfrm>
              <a:prstGeom prst="rect">
                <a:avLst/>
              </a:prstGeom>
              <a:noFill/>
            </p:spPr>
            <p:txBody>
              <a:bodyPr wrap="square" lIns="0" tIns="0" rIns="0" bIns="0" rtlCol="0">
                <a:spAutoFit/>
              </a:bodyPr>
              <a:lstStyle/>
              <a:p>
                <a:pPr>
                  <a:lnSpc>
                    <a:spcPct val="110000"/>
                  </a:lnSpc>
                  <a:spcAft>
                    <a:spcPts val="600"/>
                  </a:spcAft>
                </a:pPr>
                <a:r>
                  <a:rPr lang="ko-KR" altLang="en-US" sz="900" dirty="0">
                    <a:ln>
                      <a:solidFill>
                        <a:schemeClr val="accent1">
                          <a:alpha val="0"/>
                        </a:schemeClr>
                      </a:solidFill>
                    </a:ln>
                    <a:solidFill>
                      <a:srgbClr val="510DBC"/>
                    </a:solidFill>
                    <a:latin typeface="KoPub돋움체 Medium" panose="02020603020101020101" pitchFamily="18" charset="-127"/>
                    <a:ea typeface="KoPub돋움체 Medium" panose="02020603020101020101" pitchFamily="18" charset="-127"/>
                  </a:rPr>
                  <a:t>거래와 관련된 이해상충 문제를 면제</a:t>
                </a:r>
                <a:r>
                  <a:rPr lang="en-US" altLang="ko-KR" sz="900" dirty="0">
                    <a:ln>
                      <a:solidFill>
                        <a:schemeClr val="accent1">
                          <a:alpha val="0"/>
                        </a:schemeClr>
                      </a:solidFill>
                    </a:ln>
                    <a:solidFill>
                      <a:srgbClr val="510DBC"/>
                    </a:solidFill>
                    <a:latin typeface="KoPub돋움체 Medium" panose="02020603020101020101" pitchFamily="18" charset="-127"/>
                    <a:ea typeface="KoPub돋움체 Medium" panose="02020603020101020101" pitchFamily="18" charset="-127"/>
                  </a:rPr>
                  <a:t>(</a:t>
                </a:r>
                <a:r>
                  <a:rPr lang="ko-KR" altLang="en-US" sz="900" dirty="0">
                    <a:ln>
                      <a:solidFill>
                        <a:schemeClr val="accent1">
                          <a:alpha val="0"/>
                        </a:schemeClr>
                      </a:solidFill>
                    </a:ln>
                    <a:solidFill>
                      <a:srgbClr val="510DBC"/>
                    </a:solidFill>
                    <a:latin typeface="KoPub돋움체 Medium" panose="02020603020101020101" pitchFamily="18" charset="-127"/>
                    <a:ea typeface="KoPub돋움체 Medium" panose="02020603020101020101" pitchFamily="18" charset="-127"/>
                  </a:rPr>
                  <a:t>거래 관련 모든 당사자들이 이해상충이 발생하더라도 거래를 진행할 수 있도록 허용</a:t>
                </a:r>
                <a:r>
                  <a:rPr lang="en-US" altLang="ko-KR" sz="900" dirty="0">
                    <a:ln>
                      <a:solidFill>
                        <a:schemeClr val="accent1">
                          <a:alpha val="0"/>
                        </a:schemeClr>
                      </a:solidFill>
                    </a:ln>
                    <a:solidFill>
                      <a:srgbClr val="510DBC"/>
                    </a:solidFill>
                    <a:latin typeface="KoPub돋움체 Medium" panose="02020603020101020101" pitchFamily="18" charset="-127"/>
                    <a:ea typeface="KoPub돋움체 Medium" panose="02020603020101020101" pitchFamily="18" charset="-127"/>
                  </a:rPr>
                  <a:t>)</a:t>
                </a:r>
                <a:r>
                  <a:rPr lang="ko-KR" altLang="en-US" sz="900" dirty="0">
                    <a:ln>
                      <a:solidFill>
                        <a:schemeClr val="accent1">
                          <a:alpha val="0"/>
                        </a:schemeClr>
                      </a:solidFill>
                    </a:ln>
                    <a:solidFill>
                      <a:srgbClr val="510DBC"/>
                    </a:solidFill>
                    <a:latin typeface="KoPub돋움체 Medium" panose="02020603020101020101" pitchFamily="18" charset="-127"/>
                    <a:ea typeface="KoPub돋움체 Medium" panose="02020603020101020101" pitchFamily="18" charset="-127"/>
                  </a:rPr>
                  <a:t>할지 여부 및 거래구조 찬반 등에 대해 </a:t>
                </a:r>
                <a:r>
                  <a:rPr lang="en-US" altLang="ko-KR" sz="900" dirty="0">
                    <a:ln>
                      <a:solidFill>
                        <a:schemeClr val="accent1">
                          <a:alpha val="0"/>
                        </a:schemeClr>
                      </a:solidFill>
                    </a:ln>
                    <a:solidFill>
                      <a:srgbClr val="510DBC"/>
                    </a:solidFill>
                    <a:latin typeface="KoPub돋움체 Medium" panose="02020603020101020101" pitchFamily="18" charset="-127"/>
                    <a:ea typeface="KoPub돋움체 Medium" panose="02020603020101020101" pitchFamily="18" charset="-127"/>
                  </a:rPr>
                  <a:t>LP</a:t>
                </a:r>
                <a:r>
                  <a:rPr lang="ko-KR" altLang="en-US" sz="900" dirty="0">
                    <a:ln>
                      <a:solidFill>
                        <a:schemeClr val="accent1">
                          <a:alpha val="0"/>
                        </a:schemeClr>
                      </a:solidFill>
                    </a:ln>
                    <a:solidFill>
                      <a:srgbClr val="510DBC"/>
                    </a:solidFill>
                    <a:latin typeface="KoPub돋움체 Medium" panose="02020603020101020101" pitchFamily="18" charset="-127"/>
                    <a:ea typeface="KoPub돋움체 Medium" panose="02020603020101020101" pitchFamily="18" charset="-127"/>
                  </a:rPr>
                  <a:t>자문위원회가 투표 진행</a:t>
                </a:r>
              </a:p>
            </p:txBody>
          </p:sp>
          <p:sp>
            <p:nvSpPr>
              <p:cNvPr id="20" name="사각형: 둥근 모서리 19">
                <a:extLst>
                  <a:ext uri="{FF2B5EF4-FFF2-40B4-BE49-F238E27FC236}">
                    <a16:creationId xmlns:a16="http://schemas.microsoft.com/office/drawing/2014/main" id="{23EF0856-2422-0D04-790D-9EF8FB7C6E57}"/>
                  </a:ext>
                </a:extLst>
              </p:cNvPr>
              <p:cNvSpPr/>
              <p:nvPr/>
            </p:nvSpPr>
            <p:spPr>
              <a:xfrm>
                <a:off x="4429238" y="6506450"/>
                <a:ext cx="956774" cy="355276"/>
              </a:xfrm>
              <a:prstGeom prst="roundRect">
                <a:avLst>
                  <a:gd name="adj" fmla="val 50000"/>
                </a:avLst>
              </a:prstGeom>
              <a:solidFill>
                <a:srgbClr val="00C0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20700" eaLnBrk="0" hangingPunct="0">
                  <a:defRPr/>
                </a:pPr>
                <a:r>
                  <a:rPr lang="ko-KR" altLang="en-US" sz="1050" b="1" dirty="0">
                    <a:ln>
                      <a:solidFill>
                        <a:schemeClr val="accent1">
                          <a:alpha val="0"/>
                        </a:schemeClr>
                      </a:solidFill>
                    </a:ln>
                    <a:gradFill>
                      <a:gsLst>
                        <a:gs pos="0">
                          <a:schemeClr val="bg1"/>
                        </a:gs>
                        <a:gs pos="100000">
                          <a:schemeClr val="bg1"/>
                        </a:gs>
                      </a:gsLst>
                      <a:lin ang="5400000" scaled="1"/>
                    </a:gradFill>
                    <a:latin typeface="+mj-ea"/>
                    <a:ea typeface="+mj-ea"/>
                  </a:rPr>
                  <a:t>정보 공개</a:t>
                </a:r>
              </a:p>
            </p:txBody>
          </p:sp>
          <p:sp>
            <p:nvSpPr>
              <p:cNvPr id="21" name="TextBox 20">
                <a:extLst>
                  <a:ext uri="{FF2B5EF4-FFF2-40B4-BE49-F238E27FC236}">
                    <a16:creationId xmlns:a16="http://schemas.microsoft.com/office/drawing/2014/main" id="{BD6F6827-1BD0-0E2B-7FC4-05058FEE3F28}"/>
                  </a:ext>
                </a:extLst>
              </p:cNvPr>
              <p:cNvSpPr txBox="1"/>
              <p:nvPr/>
            </p:nvSpPr>
            <p:spPr>
              <a:xfrm>
                <a:off x="4394604" y="4740162"/>
                <a:ext cx="307650" cy="480581"/>
              </a:xfrm>
              <a:prstGeom prst="rect">
                <a:avLst/>
              </a:prstGeom>
              <a:noFill/>
            </p:spPr>
            <p:txBody>
              <a:bodyPr wrap="square">
                <a:spAutoFit/>
              </a:bodyPr>
              <a:lstStyle/>
              <a:p>
                <a:pPr defTabSz="520700" eaLnBrk="0" hangingPunct="0">
                  <a:lnSpc>
                    <a:spcPct val="125000"/>
                  </a:lnSpc>
                  <a:spcBef>
                    <a:spcPts val="600"/>
                  </a:spcBef>
                  <a:spcAft>
                    <a:spcPts val="600"/>
                  </a:spcAft>
                  <a:defRPr/>
                </a:pPr>
                <a:r>
                  <a:rPr lang="en-US" altLang="ko-KR" sz="2400" b="1" dirty="0">
                    <a:ln>
                      <a:solidFill>
                        <a:schemeClr val="accent1">
                          <a:alpha val="0"/>
                        </a:schemeClr>
                      </a:solidFill>
                    </a:ln>
                    <a:solidFill>
                      <a:srgbClr val="00C0AE"/>
                    </a:solidFill>
                    <a:latin typeface="KPMG Bold" panose="020B0803030202040204" pitchFamily="34" charset="0"/>
                    <a:ea typeface="KoPub돋움체 Medium" panose="02020603020101020101" pitchFamily="18" charset="-127"/>
                  </a:rPr>
                  <a:t>5</a:t>
                </a:r>
                <a:endParaRPr lang="ko-KR" altLang="en-US" sz="2400" b="1" dirty="0">
                  <a:ln>
                    <a:solidFill>
                      <a:schemeClr val="accent1">
                        <a:alpha val="0"/>
                      </a:schemeClr>
                    </a:solidFill>
                  </a:ln>
                  <a:solidFill>
                    <a:srgbClr val="00C0AE"/>
                  </a:solidFill>
                  <a:latin typeface="KPMG Bold" panose="020B0803030202040204" pitchFamily="34" charset="0"/>
                  <a:ea typeface="KoPub돋움체 Medium" panose="02020603020101020101" pitchFamily="18" charset="-127"/>
                </a:endParaRPr>
              </a:p>
            </p:txBody>
          </p:sp>
          <p:sp>
            <p:nvSpPr>
              <p:cNvPr id="22" name="TextBox 21">
                <a:extLst>
                  <a:ext uri="{FF2B5EF4-FFF2-40B4-BE49-F238E27FC236}">
                    <a16:creationId xmlns:a16="http://schemas.microsoft.com/office/drawing/2014/main" id="{3829F5D3-76C1-0542-8692-48779E3361A0}"/>
                  </a:ext>
                </a:extLst>
              </p:cNvPr>
              <p:cNvSpPr txBox="1"/>
              <p:nvPr/>
            </p:nvSpPr>
            <p:spPr>
              <a:xfrm>
                <a:off x="4688091" y="4903005"/>
                <a:ext cx="1867430" cy="1461939"/>
              </a:xfrm>
              <a:prstGeom prst="rect">
                <a:avLst/>
              </a:prstGeom>
              <a:noFill/>
            </p:spPr>
            <p:txBody>
              <a:bodyPr wrap="square" lIns="0" tIns="0" rIns="0" bIns="0" rtlCol="0">
                <a:spAutoFit/>
              </a:bodyPr>
              <a:lstStyle/>
              <a:p>
                <a:r>
                  <a:rPr lang="ko-KR" altLang="en-US" sz="900" dirty="0">
                    <a:ln>
                      <a:solidFill>
                        <a:schemeClr val="accent1">
                          <a:alpha val="0"/>
                        </a:schemeClr>
                      </a:solidFill>
                    </a:ln>
                    <a:solidFill>
                      <a:srgbClr val="00C0AE"/>
                    </a:solidFill>
                    <a:latin typeface="KoPub돋움체 Medium" panose="02020603020101020101" pitchFamily="18" charset="-127"/>
                    <a:ea typeface="KoPub돋움체 Medium" panose="02020603020101020101" pitchFamily="18" charset="-127"/>
                  </a:rPr>
                  <a:t>투자자 모집</a:t>
                </a:r>
                <a:r>
                  <a:rPr lang="en-US" altLang="ko-KR" sz="900" dirty="0">
                    <a:ln>
                      <a:solidFill>
                        <a:schemeClr val="accent1">
                          <a:alpha val="0"/>
                        </a:schemeClr>
                      </a:solidFill>
                    </a:ln>
                    <a:solidFill>
                      <a:srgbClr val="00C0AE"/>
                    </a:solidFill>
                    <a:latin typeface="KoPub돋움체 Medium" panose="02020603020101020101" pitchFamily="18" charset="-127"/>
                    <a:ea typeface="KoPub돋움체 Medium" panose="02020603020101020101" pitchFamily="18" charset="-127"/>
                  </a:rPr>
                  <a:t>, </a:t>
                </a:r>
                <a:r>
                  <a:rPr lang="ko-KR" altLang="en-US" sz="900" dirty="0">
                    <a:ln>
                      <a:solidFill>
                        <a:schemeClr val="accent1">
                          <a:alpha val="0"/>
                        </a:schemeClr>
                      </a:solidFill>
                    </a:ln>
                    <a:solidFill>
                      <a:srgbClr val="00C0AE"/>
                    </a:solidFill>
                    <a:latin typeface="KoPub돋움체 Medium" panose="02020603020101020101" pitchFamily="18" charset="-127"/>
                    <a:ea typeface="KoPub돋움체 Medium" panose="02020603020101020101" pitchFamily="18" charset="-127"/>
                  </a:rPr>
                  <a:t>투자대상에 대한 실사</a:t>
                </a:r>
                <a:r>
                  <a:rPr lang="en-US" altLang="ko-KR" sz="900" dirty="0">
                    <a:ln>
                      <a:solidFill>
                        <a:schemeClr val="accent1">
                          <a:alpha val="0"/>
                        </a:schemeClr>
                      </a:solidFill>
                    </a:ln>
                    <a:solidFill>
                      <a:srgbClr val="00C0AE"/>
                    </a:solidFill>
                    <a:latin typeface="KoPub돋움체 Medium" panose="02020603020101020101" pitchFamily="18" charset="-127"/>
                    <a:ea typeface="KoPub돋움체 Medium" panose="02020603020101020101" pitchFamily="18" charset="-127"/>
                  </a:rPr>
                  <a:t>(Due Diligence)</a:t>
                </a:r>
                <a:r>
                  <a:rPr lang="ko-KR" altLang="en-US" sz="900" dirty="0">
                    <a:ln>
                      <a:solidFill>
                        <a:schemeClr val="accent1">
                          <a:alpha val="0"/>
                        </a:schemeClr>
                      </a:solidFill>
                    </a:ln>
                    <a:solidFill>
                      <a:srgbClr val="00C0AE"/>
                    </a:solidFill>
                    <a:latin typeface="KoPub돋움체 Medium" panose="02020603020101020101" pitchFamily="18" charset="-127"/>
                    <a:ea typeface="KoPub돋움체 Medium" panose="02020603020101020101" pitchFamily="18" charset="-127"/>
                  </a:rPr>
                  <a:t>가 진행</a:t>
                </a:r>
                <a:r>
                  <a:rPr lang="en-US" altLang="ko-KR" sz="900" dirty="0">
                    <a:ln>
                      <a:solidFill>
                        <a:schemeClr val="accent1">
                          <a:alpha val="0"/>
                        </a:schemeClr>
                      </a:solidFill>
                    </a:ln>
                    <a:solidFill>
                      <a:srgbClr val="00C0AE"/>
                    </a:solidFill>
                    <a:latin typeface="KoPub돋움체 Medium" panose="02020603020101020101" pitchFamily="18" charset="-127"/>
                    <a:ea typeface="KoPub돋움체 Medium" panose="02020603020101020101" pitchFamily="18" charset="-127"/>
                  </a:rPr>
                  <a:t>. </a:t>
                </a:r>
                <a:r>
                  <a:rPr lang="ko-KR" altLang="en-US" sz="900" dirty="0">
                    <a:ln>
                      <a:solidFill>
                        <a:schemeClr val="accent1">
                          <a:alpha val="0"/>
                        </a:schemeClr>
                      </a:solidFill>
                    </a:ln>
                    <a:solidFill>
                      <a:srgbClr val="00C0AE"/>
                    </a:solidFill>
                    <a:latin typeface="KoPub돋움체 Medium" panose="02020603020101020101" pitchFamily="18" charset="-127"/>
                    <a:ea typeface="KoPub돋움체 Medium" panose="02020603020101020101" pitchFamily="18" charset="-127"/>
                  </a:rPr>
                  <a:t>추가 </a:t>
                </a:r>
                <a:r>
                  <a:rPr lang="en-US" altLang="ko-KR" sz="900" dirty="0">
                    <a:ln>
                      <a:solidFill>
                        <a:schemeClr val="accent1">
                          <a:alpha val="0"/>
                        </a:schemeClr>
                      </a:solidFill>
                    </a:ln>
                    <a:solidFill>
                      <a:srgbClr val="00C0AE"/>
                    </a:solidFill>
                    <a:latin typeface="KoPub돋움체 Medium" panose="02020603020101020101" pitchFamily="18" charset="-127"/>
                    <a:ea typeface="KoPub돋움체 Medium" panose="02020603020101020101" pitchFamily="18" charset="-127"/>
                  </a:rPr>
                  <a:t>LP </a:t>
                </a:r>
                <a:r>
                  <a:rPr lang="ko-KR" altLang="en-US" sz="900" dirty="0">
                    <a:ln>
                      <a:solidFill>
                        <a:schemeClr val="accent1">
                          <a:alpha val="0"/>
                        </a:schemeClr>
                      </a:solidFill>
                    </a:ln>
                    <a:solidFill>
                      <a:srgbClr val="00C0AE"/>
                    </a:solidFill>
                    <a:latin typeface="KoPub돋움체 Medium" panose="02020603020101020101" pitchFamily="18" charset="-127"/>
                    <a:ea typeface="KoPub돋움체 Medium" panose="02020603020101020101" pitchFamily="18" charset="-127"/>
                  </a:rPr>
                  <a:t>모집 및 </a:t>
                </a:r>
                <a:r>
                  <a:rPr lang="ko-KR" altLang="en-US" sz="900" spc="-20" dirty="0">
                    <a:ln>
                      <a:solidFill>
                        <a:schemeClr val="accent1">
                          <a:alpha val="0"/>
                        </a:schemeClr>
                      </a:solidFill>
                    </a:ln>
                    <a:solidFill>
                      <a:srgbClr val="00C0AE"/>
                    </a:solidFill>
                    <a:latin typeface="KoPub돋움체 Medium" panose="02020603020101020101" pitchFamily="18" charset="-127"/>
                    <a:ea typeface="KoPub돋움체 Medium" panose="02020603020101020101" pitchFamily="18" charset="-127"/>
                  </a:rPr>
                  <a:t>투자결정을 위해 포트폴리오 자산</a:t>
                </a:r>
                <a:r>
                  <a:rPr lang="en-US" altLang="ko-KR" sz="900" spc="-20" dirty="0">
                    <a:ln>
                      <a:solidFill>
                        <a:schemeClr val="accent1">
                          <a:alpha val="0"/>
                        </a:schemeClr>
                      </a:solidFill>
                    </a:ln>
                    <a:solidFill>
                      <a:srgbClr val="00C0AE"/>
                    </a:solidFill>
                    <a:latin typeface="KoPub돋움체 Medium" panose="02020603020101020101" pitchFamily="18" charset="-127"/>
                    <a:ea typeface="KoPub돋움체 Medium" panose="02020603020101020101" pitchFamily="18" charset="-127"/>
                  </a:rPr>
                  <a:t>(</a:t>
                </a:r>
                <a:r>
                  <a:rPr lang="ko-KR" altLang="en-US" sz="900" spc="-20" dirty="0">
                    <a:ln>
                      <a:solidFill>
                        <a:schemeClr val="accent1">
                          <a:alpha val="0"/>
                        </a:schemeClr>
                      </a:solidFill>
                    </a:ln>
                    <a:solidFill>
                      <a:srgbClr val="00C0AE"/>
                    </a:solidFill>
                    <a:latin typeface="KoPub돋움체 Medium" panose="02020603020101020101" pitchFamily="18" charset="-127"/>
                    <a:ea typeface="KoPub돋움체 Medium" panose="02020603020101020101" pitchFamily="18" charset="-127"/>
                  </a:rPr>
                  <a:t>기업</a:t>
                </a:r>
                <a:r>
                  <a:rPr lang="en-US" altLang="ko-KR" sz="900" spc="-20" dirty="0">
                    <a:ln>
                      <a:solidFill>
                        <a:schemeClr val="accent1">
                          <a:alpha val="0"/>
                        </a:schemeClr>
                      </a:solidFill>
                    </a:ln>
                    <a:solidFill>
                      <a:srgbClr val="00C0AE"/>
                    </a:solidFill>
                    <a:latin typeface="KoPub돋움체 Medium" panose="02020603020101020101" pitchFamily="18" charset="-127"/>
                    <a:ea typeface="KoPub돋움체 Medium" panose="02020603020101020101" pitchFamily="18" charset="-127"/>
                  </a:rPr>
                  <a:t>)</a:t>
                </a:r>
                <a:r>
                  <a:rPr lang="ko-KR" altLang="en-US" sz="900" spc="-20" dirty="0">
                    <a:ln>
                      <a:solidFill>
                        <a:schemeClr val="accent1">
                          <a:alpha val="0"/>
                        </a:schemeClr>
                      </a:solidFill>
                    </a:ln>
                    <a:solidFill>
                      <a:srgbClr val="00C0AE"/>
                    </a:solidFill>
                    <a:latin typeface="KoPub돋움체 Medium" panose="02020603020101020101" pitchFamily="18" charset="-127"/>
                    <a:ea typeface="KoPub돋움체 Medium" panose="02020603020101020101" pitchFamily="18" charset="-127"/>
                  </a:rPr>
                  <a:t>에 </a:t>
                </a:r>
                <a:r>
                  <a:rPr lang="ko-KR" altLang="en-US" sz="900" dirty="0">
                    <a:ln>
                      <a:solidFill>
                        <a:schemeClr val="accent1">
                          <a:alpha val="0"/>
                        </a:schemeClr>
                      </a:solidFill>
                    </a:ln>
                    <a:solidFill>
                      <a:srgbClr val="00C0AE"/>
                    </a:solidFill>
                    <a:latin typeface="KoPub돋움체 Medium" panose="02020603020101020101" pitchFamily="18" charset="-127"/>
                    <a:ea typeface="KoPub돋움체 Medium" panose="02020603020101020101" pitchFamily="18" charset="-127"/>
                  </a:rPr>
                  <a:t>대한 세부정보</a:t>
                </a:r>
                <a:r>
                  <a:rPr lang="en-US" altLang="ko-KR" sz="900" dirty="0">
                    <a:ln>
                      <a:solidFill>
                        <a:schemeClr val="accent1">
                          <a:alpha val="0"/>
                        </a:schemeClr>
                      </a:solidFill>
                    </a:ln>
                    <a:solidFill>
                      <a:srgbClr val="00C0AE"/>
                    </a:solidFill>
                    <a:latin typeface="KoPub돋움체 Medium" panose="02020603020101020101" pitchFamily="18" charset="-127"/>
                    <a:ea typeface="KoPub돋움체 Medium" panose="02020603020101020101" pitchFamily="18" charset="-127"/>
                  </a:rPr>
                  <a:t>(</a:t>
                </a:r>
                <a:r>
                  <a:rPr lang="ko-KR" altLang="en-US" sz="900" dirty="0">
                    <a:ln>
                      <a:solidFill>
                        <a:schemeClr val="accent1">
                          <a:alpha val="0"/>
                        </a:schemeClr>
                      </a:solidFill>
                    </a:ln>
                    <a:solidFill>
                      <a:srgbClr val="00C0AE"/>
                    </a:solidFill>
                    <a:latin typeface="KoPub돋움체 Medium" panose="02020603020101020101" pitchFamily="18" charset="-127"/>
                    <a:ea typeface="KoPub돋움체 Medium" panose="02020603020101020101" pitchFamily="18" charset="-127"/>
                  </a:rPr>
                  <a:t>미래 전망</a:t>
                </a:r>
                <a:r>
                  <a:rPr lang="en-US" altLang="ko-KR" sz="900" dirty="0">
                    <a:ln>
                      <a:solidFill>
                        <a:schemeClr val="accent1">
                          <a:alpha val="0"/>
                        </a:schemeClr>
                      </a:solidFill>
                    </a:ln>
                    <a:solidFill>
                      <a:srgbClr val="00C0AE"/>
                    </a:solidFill>
                    <a:latin typeface="KoPub돋움체 Medium" panose="02020603020101020101" pitchFamily="18" charset="-127"/>
                    <a:ea typeface="KoPub돋움체 Medium" panose="02020603020101020101" pitchFamily="18" charset="-127"/>
                  </a:rPr>
                  <a:t>, </a:t>
                </a:r>
                <a:r>
                  <a:rPr lang="ko-KR" altLang="en-US" sz="900" dirty="0">
                    <a:ln>
                      <a:solidFill>
                        <a:schemeClr val="accent1">
                          <a:alpha val="0"/>
                        </a:schemeClr>
                      </a:solidFill>
                    </a:ln>
                    <a:solidFill>
                      <a:srgbClr val="00C0AE"/>
                    </a:solidFill>
                    <a:latin typeface="KoPub돋움체 Medium" panose="02020603020101020101" pitchFamily="18" charset="-127"/>
                    <a:ea typeface="KoPub돋움체 Medium" panose="02020603020101020101" pitchFamily="18" charset="-127"/>
                  </a:rPr>
                  <a:t>관련 리스크 등</a:t>
                </a:r>
                <a:r>
                  <a:rPr lang="en-US" altLang="ko-KR" sz="900" dirty="0">
                    <a:ln>
                      <a:solidFill>
                        <a:schemeClr val="accent1">
                          <a:alpha val="0"/>
                        </a:schemeClr>
                      </a:solidFill>
                    </a:ln>
                    <a:solidFill>
                      <a:srgbClr val="00C0AE"/>
                    </a:solidFill>
                    <a:latin typeface="KoPub돋움체 Medium" panose="02020603020101020101" pitchFamily="18" charset="-127"/>
                    <a:ea typeface="KoPub돋움체 Medium" panose="02020603020101020101" pitchFamily="18" charset="-127"/>
                  </a:rPr>
                  <a:t>) </a:t>
                </a:r>
                <a:r>
                  <a:rPr lang="ko-KR" altLang="en-US" sz="900" dirty="0">
                    <a:ln>
                      <a:solidFill>
                        <a:schemeClr val="accent1">
                          <a:alpha val="0"/>
                        </a:schemeClr>
                      </a:solidFill>
                    </a:ln>
                    <a:solidFill>
                      <a:srgbClr val="00C0AE"/>
                    </a:solidFill>
                    <a:latin typeface="KoPub돋움체 Medium" panose="02020603020101020101" pitchFamily="18" charset="-127"/>
                    <a:ea typeface="KoPub돋움체 Medium" panose="02020603020101020101" pitchFamily="18" charset="-127"/>
                  </a:rPr>
                  <a:t>공개</a:t>
                </a:r>
              </a:p>
              <a:p>
                <a:pPr>
                  <a:spcBef>
                    <a:spcPts val="600"/>
                  </a:spcBef>
                </a:pPr>
                <a:r>
                  <a:rPr lang="ko-KR" altLang="en-US" sz="900" dirty="0">
                    <a:ln>
                      <a:solidFill>
                        <a:schemeClr val="accent1">
                          <a:alpha val="0"/>
                        </a:schemeClr>
                      </a:solidFill>
                    </a:ln>
                    <a:solidFill>
                      <a:srgbClr val="00C0AE"/>
                    </a:solidFill>
                    <a:latin typeface="KoPub돋움체 Medium" panose="02020603020101020101" pitchFamily="18" charset="-127"/>
                    <a:ea typeface="KoPub돋움체 Medium" panose="02020603020101020101" pitchFamily="18" charset="-127"/>
                  </a:rPr>
                  <a:t>기존 투자조건과 다른 새로운 투자조항을 포함한 최종 투자조건</a:t>
                </a:r>
                <a:r>
                  <a:rPr lang="en-US" altLang="ko-KR" sz="900" dirty="0">
                    <a:ln>
                      <a:solidFill>
                        <a:schemeClr val="accent1">
                          <a:alpha val="0"/>
                        </a:schemeClr>
                      </a:solidFill>
                    </a:ln>
                    <a:solidFill>
                      <a:srgbClr val="00C0AE"/>
                    </a:solidFill>
                    <a:latin typeface="KoPub돋움체 Medium" panose="02020603020101020101" pitchFamily="18" charset="-127"/>
                    <a:ea typeface="KoPub돋움체 Medium" panose="02020603020101020101" pitchFamily="18" charset="-127"/>
                  </a:rPr>
                  <a:t>, </a:t>
                </a:r>
                <a:r>
                  <a:rPr lang="ko-KR" altLang="en-US" sz="900" dirty="0">
                    <a:ln>
                      <a:solidFill>
                        <a:schemeClr val="accent1">
                          <a:alpha val="0"/>
                        </a:schemeClr>
                      </a:solidFill>
                    </a:ln>
                    <a:solidFill>
                      <a:srgbClr val="00C0AE"/>
                    </a:solidFill>
                    <a:latin typeface="KoPub돋움체 Medium" panose="02020603020101020101" pitchFamily="18" charset="-127"/>
                    <a:ea typeface="KoPub돋움체 Medium" panose="02020603020101020101" pitchFamily="18" charset="-127"/>
                  </a:rPr>
                  <a:t>거래 관련 비용 분담 조건 등이 명시된 비밀유지계약서 </a:t>
                </a:r>
                <a:r>
                  <a:rPr lang="en-US" altLang="ko-KR" sz="900" dirty="0">
                    <a:ln>
                      <a:solidFill>
                        <a:schemeClr val="accent1">
                          <a:alpha val="0"/>
                        </a:schemeClr>
                      </a:solidFill>
                    </a:ln>
                    <a:solidFill>
                      <a:srgbClr val="00C0AE"/>
                    </a:solidFill>
                    <a:latin typeface="KoPub돋움체 Medium" panose="02020603020101020101" pitchFamily="18" charset="-127"/>
                    <a:ea typeface="KoPub돋움체 Medium" panose="02020603020101020101" pitchFamily="18" charset="-127"/>
                  </a:rPr>
                  <a:t>(</a:t>
                </a:r>
                <a:r>
                  <a:rPr lang="en-US" altLang="ko-KR" sz="900" spc="-30" dirty="0">
                    <a:ln>
                      <a:solidFill>
                        <a:schemeClr val="accent1">
                          <a:alpha val="0"/>
                        </a:schemeClr>
                      </a:solidFill>
                    </a:ln>
                    <a:solidFill>
                      <a:srgbClr val="00C0AE"/>
                    </a:solidFill>
                    <a:latin typeface="KoPub돋움체 Medium" panose="02020603020101020101" pitchFamily="18" charset="-127"/>
                    <a:ea typeface="KoPub돋움체 Medium" panose="02020603020101020101" pitchFamily="18" charset="-127"/>
                  </a:rPr>
                  <a:t>Confidential Disclosure Agreement)</a:t>
                </a:r>
                <a:r>
                  <a:rPr lang="ko-KR" altLang="en-US" sz="900" spc="-30" dirty="0">
                    <a:ln>
                      <a:solidFill>
                        <a:schemeClr val="accent1">
                          <a:alpha val="0"/>
                        </a:schemeClr>
                      </a:solidFill>
                    </a:ln>
                    <a:solidFill>
                      <a:srgbClr val="00C0AE"/>
                    </a:solidFill>
                    <a:latin typeface="KoPub돋움체 Medium" panose="02020603020101020101" pitchFamily="18" charset="-127"/>
                    <a:ea typeface="KoPub돋움체 Medium" panose="02020603020101020101" pitchFamily="18" charset="-127"/>
                  </a:rPr>
                  <a:t>가 </a:t>
                </a:r>
                <a:r>
                  <a:rPr lang="ko-KR" altLang="en-US" sz="900" dirty="0">
                    <a:ln>
                      <a:solidFill>
                        <a:schemeClr val="accent1">
                          <a:alpha val="0"/>
                        </a:schemeClr>
                      </a:solidFill>
                    </a:ln>
                    <a:solidFill>
                      <a:srgbClr val="00C0AE"/>
                    </a:solidFill>
                    <a:latin typeface="KoPub돋움체 Medium" panose="02020603020101020101" pitchFamily="18" charset="-127"/>
                    <a:ea typeface="KoPub돋움체 Medium" panose="02020603020101020101" pitchFamily="18" charset="-127"/>
                  </a:rPr>
                  <a:t>모든 </a:t>
                </a:r>
                <a:r>
                  <a:rPr lang="en-US" altLang="ko-KR" sz="900" dirty="0">
                    <a:ln>
                      <a:solidFill>
                        <a:schemeClr val="accent1">
                          <a:alpha val="0"/>
                        </a:schemeClr>
                      </a:solidFill>
                    </a:ln>
                    <a:solidFill>
                      <a:srgbClr val="00C0AE"/>
                    </a:solidFill>
                    <a:latin typeface="KoPub돋움체 Medium" panose="02020603020101020101" pitchFamily="18" charset="-127"/>
                    <a:ea typeface="KoPub돋움체 Medium" panose="02020603020101020101" pitchFamily="18" charset="-127"/>
                  </a:rPr>
                  <a:t>LP</a:t>
                </a:r>
                <a:r>
                  <a:rPr lang="ko-KR" altLang="en-US" sz="900" dirty="0">
                    <a:ln>
                      <a:solidFill>
                        <a:schemeClr val="accent1">
                          <a:alpha val="0"/>
                        </a:schemeClr>
                      </a:solidFill>
                    </a:ln>
                    <a:solidFill>
                      <a:srgbClr val="00C0AE"/>
                    </a:solidFill>
                    <a:latin typeface="KoPub돋움체 Medium" panose="02020603020101020101" pitchFamily="18" charset="-127"/>
                    <a:ea typeface="KoPub돋움체 Medium" panose="02020603020101020101" pitchFamily="18" charset="-127"/>
                  </a:rPr>
                  <a:t>에게 전달됨</a:t>
                </a:r>
              </a:p>
            </p:txBody>
          </p:sp>
          <p:grpSp>
            <p:nvGrpSpPr>
              <p:cNvPr id="23" name="그룹 22">
                <a:extLst>
                  <a:ext uri="{FF2B5EF4-FFF2-40B4-BE49-F238E27FC236}">
                    <a16:creationId xmlns:a16="http://schemas.microsoft.com/office/drawing/2014/main" id="{87ECA34A-52C8-FD43-CE25-F5D3B0899C33}"/>
                  </a:ext>
                </a:extLst>
              </p:cNvPr>
              <p:cNvGrpSpPr/>
              <p:nvPr/>
            </p:nvGrpSpPr>
            <p:grpSpPr>
              <a:xfrm>
                <a:off x="466602" y="5217474"/>
                <a:ext cx="4074596" cy="1298501"/>
                <a:chOff x="466602" y="5589743"/>
                <a:chExt cx="4074596" cy="1171575"/>
              </a:xfrm>
            </p:grpSpPr>
            <p:cxnSp>
              <p:nvCxnSpPr>
                <p:cNvPr id="39" name="직선 연결선 38">
                  <a:extLst>
                    <a:ext uri="{FF2B5EF4-FFF2-40B4-BE49-F238E27FC236}">
                      <a16:creationId xmlns:a16="http://schemas.microsoft.com/office/drawing/2014/main" id="{6782009B-3DD5-0CED-B22C-BB89F94B4C7E}"/>
                    </a:ext>
                  </a:extLst>
                </p:cNvPr>
                <p:cNvCxnSpPr>
                  <a:cxnSpLocks/>
                </p:cNvCxnSpPr>
                <p:nvPr/>
              </p:nvCxnSpPr>
              <p:spPr>
                <a:xfrm>
                  <a:off x="466602" y="5589743"/>
                  <a:ext cx="0" cy="1171575"/>
                </a:xfrm>
                <a:prstGeom prst="line">
                  <a:avLst/>
                </a:prstGeom>
                <a:ln w="6350">
                  <a:solidFill>
                    <a:srgbClr val="00338D"/>
                  </a:solidFill>
                </a:ln>
                <a:effectLst/>
              </p:spPr>
              <p:style>
                <a:lnRef idx="2">
                  <a:schemeClr val="accent3"/>
                </a:lnRef>
                <a:fillRef idx="0">
                  <a:schemeClr val="accent3"/>
                </a:fillRef>
                <a:effectRef idx="1">
                  <a:schemeClr val="accent3"/>
                </a:effectRef>
                <a:fontRef idx="minor">
                  <a:schemeClr val="tx1"/>
                </a:fontRef>
              </p:style>
            </p:cxnSp>
            <p:cxnSp>
              <p:nvCxnSpPr>
                <p:cNvPr id="40" name="직선 연결선 39">
                  <a:extLst>
                    <a:ext uri="{FF2B5EF4-FFF2-40B4-BE49-F238E27FC236}">
                      <a16:creationId xmlns:a16="http://schemas.microsoft.com/office/drawing/2014/main" id="{FA1312B2-DBD9-3E33-35A1-31F91EEDFB11}"/>
                    </a:ext>
                  </a:extLst>
                </p:cNvPr>
                <p:cNvCxnSpPr>
                  <a:cxnSpLocks/>
                </p:cNvCxnSpPr>
                <p:nvPr/>
              </p:nvCxnSpPr>
              <p:spPr>
                <a:xfrm>
                  <a:off x="2532742" y="5589743"/>
                  <a:ext cx="0" cy="1171575"/>
                </a:xfrm>
                <a:prstGeom prst="line">
                  <a:avLst/>
                </a:prstGeom>
                <a:ln w="6350">
                  <a:solidFill>
                    <a:srgbClr val="00B8F5"/>
                  </a:solidFill>
                </a:ln>
                <a:effectLst/>
              </p:spPr>
              <p:style>
                <a:lnRef idx="2">
                  <a:schemeClr val="accent3"/>
                </a:lnRef>
                <a:fillRef idx="0">
                  <a:schemeClr val="accent3"/>
                </a:fillRef>
                <a:effectRef idx="1">
                  <a:schemeClr val="accent3"/>
                </a:effectRef>
                <a:fontRef idx="minor">
                  <a:schemeClr val="tx1"/>
                </a:fontRef>
              </p:style>
            </p:cxnSp>
            <p:cxnSp>
              <p:nvCxnSpPr>
                <p:cNvPr id="41" name="직선 연결선 40">
                  <a:extLst>
                    <a:ext uri="{FF2B5EF4-FFF2-40B4-BE49-F238E27FC236}">
                      <a16:creationId xmlns:a16="http://schemas.microsoft.com/office/drawing/2014/main" id="{364AE85D-4FE8-4E07-F071-EEA439072520}"/>
                    </a:ext>
                  </a:extLst>
                </p:cNvPr>
                <p:cNvCxnSpPr>
                  <a:cxnSpLocks/>
                </p:cNvCxnSpPr>
                <p:nvPr/>
              </p:nvCxnSpPr>
              <p:spPr>
                <a:xfrm>
                  <a:off x="4541198" y="5589743"/>
                  <a:ext cx="0" cy="1171575"/>
                </a:xfrm>
                <a:prstGeom prst="line">
                  <a:avLst/>
                </a:prstGeom>
                <a:ln w="6350">
                  <a:solidFill>
                    <a:srgbClr val="00C0AE"/>
                  </a:solidFill>
                </a:ln>
                <a:effectLst/>
              </p:spPr>
              <p:style>
                <a:lnRef idx="2">
                  <a:schemeClr val="accent3"/>
                </a:lnRef>
                <a:fillRef idx="0">
                  <a:schemeClr val="accent3"/>
                </a:fillRef>
                <a:effectRef idx="1">
                  <a:schemeClr val="accent3"/>
                </a:effectRef>
                <a:fontRef idx="minor">
                  <a:schemeClr val="tx1"/>
                </a:fontRef>
              </p:style>
            </p:cxnSp>
          </p:grpSp>
          <p:sp>
            <p:nvSpPr>
              <p:cNvPr id="24" name="사각형: 둥근 모서리 23">
                <a:extLst>
                  <a:ext uri="{FF2B5EF4-FFF2-40B4-BE49-F238E27FC236}">
                    <a16:creationId xmlns:a16="http://schemas.microsoft.com/office/drawing/2014/main" id="{4D793D0A-8304-F802-9CA0-93929B10BE29}"/>
                  </a:ext>
                </a:extLst>
              </p:cNvPr>
              <p:cNvSpPr/>
              <p:nvPr/>
            </p:nvSpPr>
            <p:spPr>
              <a:xfrm>
                <a:off x="5438498" y="6515975"/>
                <a:ext cx="956774" cy="355276"/>
              </a:xfrm>
              <a:prstGeom prst="roundRect">
                <a:avLst>
                  <a:gd name="adj" fmla="val 50000"/>
                </a:avLst>
              </a:prstGeom>
              <a:solidFill>
                <a:srgbClr val="0C23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20700" eaLnBrk="0" hangingPunct="0">
                  <a:defRPr/>
                </a:pPr>
                <a:r>
                  <a:rPr lang="en-US" altLang="ko-KR" sz="1050" b="1" dirty="0">
                    <a:ln>
                      <a:solidFill>
                        <a:schemeClr val="accent1">
                          <a:alpha val="0"/>
                        </a:schemeClr>
                      </a:solidFill>
                    </a:ln>
                    <a:gradFill>
                      <a:gsLst>
                        <a:gs pos="0">
                          <a:schemeClr val="bg1"/>
                        </a:gs>
                        <a:gs pos="100000">
                          <a:schemeClr val="bg1"/>
                        </a:gs>
                      </a:gsLst>
                      <a:lin ang="5400000" scaled="1"/>
                    </a:gradFill>
                    <a:latin typeface="+mj-ea"/>
                    <a:ea typeface="+mj-ea"/>
                  </a:rPr>
                  <a:t>LP </a:t>
                </a:r>
                <a:r>
                  <a:rPr lang="ko-KR" altLang="en-US" sz="1050" b="1" dirty="0">
                    <a:ln>
                      <a:solidFill>
                        <a:schemeClr val="accent1">
                          <a:alpha val="0"/>
                        </a:schemeClr>
                      </a:solidFill>
                    </a:ln>
                    <a:gradFill>
                      <a:gsLst>
                        <a:gs pos="0">
                          <a:schemeClr val="bg1"/>
                        </a:gs>
                        <a:gs pos="100000">
                          <a:schemeClr val="bg1"/>
                        </a:gs>
                      </a:gsLst>
                      <a:lin ang="5400000" scaled="1"/>
                    </a:gradFill>
                    <a:latin typeface="+mj-ea"/>
                    <a:ea typeface="+mj-ea"/>
                  </a:rPr>
                  <a:t>의사결정</a:t>
                </a:r>
              </a:p>
            </p:txBody>
          </p:sp>
          <p:sp>
            <p:nvSpPr>
              <p:cNvPr id="25" name="TextBox 24">
                <a:extLst>
                  <a:ext uri="{FF2B5EF4-FFF2-40B4-BE49-F238E27FC236}">
                    <a16:creationId xmlns:a16="http://schemas.microsoft.com/office/drawing/2014/main" id="{914AD548-A43C-1590-BB74-C089D521F82A}"/>
                  </a:ext>
                </a:extLst>
              </p:cNvPr>
              <p:cNvSpPr txBox="1"/>
              <p:nvPr/>
            </p:nvSpPr>
            <p:spPr>
              <a:xfrm>
                <a:off x="4345045" y="6854919"/>
                <a:ext cx="307650" cy="480581"/>
              </a:xfrm>
              <a:prstGeom prst="rect">
                <a:avLst/>
              </a:prstGeom>
              <a:noFill/>
            </p:spPr>
            <p:txBody>
              <a:bodyPr wrap="square">
                <a:spAutoFit/>
              </a:bodyPr>
              <a:lstStyle/>
              <a:p>
                <a:pPr defTabSz="520700" eaLnBrk="0" hangingPunct="0">
                  <a:lnSpc>
                    <a:spcPct val="125000"/>
                  </a:lnSpc>
                  <a:spcBef>
                    <a:spcPts val="600"/>
                  </a:spcBef>
                  <a:spcAft>
                    <a:spcPts val="600"/>
                  </a:spcAft>
                  <a:defRPr/>
                </a:pPr>
                <a:r>
                  <a:rPr lang="en-US" altLang="ko-KR" sz="2400" b="1" dirty="0">
                    <a:ln>
                      <a:solidFill>
                        <a:schemeClr val="accent1">
                          <a:alpha val="0"/>
                        </a:schemeClr>
                      </a:solidFill>
                    </a:ln>
                    <a:solidFill>
                      <a:srgbClr val="0C233C"/>
                    </a:solidFill>
                    <a:latin typeface="KPMG Bold" panose="020B0803030202040204" pitchFamily="34" charset="0"/>
                    <a:ea typeface="KoPub돋움체 Medium" panose="02020603020101020101" pitchFamily="18" charset="-127"/>
                  </a:rPr>
                  <a:t>6</a:t>
                </a:r>
                <a:endParaRPr lang="ko-KR" altLang="en-US" sz="2400" b="1" dirty="0">
                  <a:ln>
                    <a:solidFill>
                      <a:schemeClr val="accent1">
                        <a:alpha val="0"/>
                      </a:schemeClr>
                    </a:solidFill>
                  </a:ln>
                  <a:solidFill>
                    <a:srgbClr val="0C233C"/>
                  </a:solidFill>
                  <a:latin typeface="KPMG Bold" panose="020B0803030202040204" pitchFamily="34" charset="0"/>
                  <a:ea typeface="KoPub돋움체 Medium" panose="02020603020101020101" pitchFamily="18" charset="-127"/>
                </a:endParaRPr>
              </a:p>
            </p:txBody>
          </p:sp>
          <p:sp>
            <p:nvSpPr>
              <p:cNvPr id="28" name="TextBox 27">
                <a:extLst>
                  <a:ext uri="{FF2B5EF4-FFF2-40B4-BE49-F238E27FC236}">
                    <a16:creationId xmlns:a16="http://schemas.microsoft.com/office/drawing/2014/main" id="{E8EA2FFB-1613-D5BB-92B6-C009C7761B53}"/>
                  </a:ext>
                </a:extLst>
              </p:cNvPr>
              <p:cNvSpPr txBox="1"/>
              <p:nvPr/>
            </p:nvSpPr>
            <p:spPr>
              <a:xfrm>
                <a:off x="4638531" y="7017762"/>
                <a:ext cx="1598201" cy="1670778"/>
              </a:xfrm>
              <a:prstGeom prst="rect">
                <a:avLst/>
              </a:prstGeom>
              <a:noFill/>
            </p:spPr>
            <p:txBody>
              <a:bodyPr wrap="square" lIns="0" tIns="0" rIns="0" bIns="0" rtlCol="0">
                <a:spAutoFit/>
              </a:bodyPr>
              <a:lstStyle/>
              <a:p>
                <a:pPr>
                  <a:lnSpc>
                    <a:spcPct val="110000"/>
                  </a:lnSpc>
                  <a:spcBef>
                    <a:spcPts val="600"/>
                  </a:spcBef>
                </a:pPr>
                <a:r>
                  <a:rPr lang="en-US" altLang="ko-KR" sz="900" dirty="0">
                    <a:ln>
                      <a:solidFill>
                        <a:schemeClr val="accent1">
                          <a:alpha val="0"/>
                        </a:schemeClr>
                      </a:solidFill>
                    </a:ln>
                    <a:solidFill>
                      <a:srgbClr val="0C233C"/>
                    </a:solidFill>
                    <a:latin typeface="KoPub돋움체 Medium" panose="02020603020101020101" pitchFamily="18" charset="-127"/>
                    <a:ea typeface="KoPub돋움체 Medium" panose="02020603020101020101" pitchFamily="18" charset="-127"/>
                  </a:rPr>
                  <a:t>LP </a:t>
                </a:r>
                <a:r>
                  <a:rPr lang="ko-KR" altLang="en-US" sz="900" dirty="0">
                    <a:ln>
                      <a:solidFill>
                        <a:schemeClr val="accent1">
                          <a:alpha val="0"/>
                        </a:schemeClr>
                      </a:solidFill>
                    </a:ln>
                    <a:solidFill>
                      <a:srgbClr val="0C233C"/>
                    </a:solidFill>
                    <a:latin typeface="KoPub돋움체 Medium" panose="02020603020101020101" pitchFamily="18" charset="-127"/>
                    <a:ea typeface="KoPub돋움체 Medium" panose="02020603020101020101" pitchFamily="18" charset="-127"/>
                  </a:rPr>
                  <a:t>최종 의사결정 진행</a:t>
                </a:r>
              </a:p>
              <a:p>
                <a:pPr marL="180975" indent="-180975">
                  <a:lnSpc>
                    <a:spcPct val="110000"/>
                  </a:lnSpc>
                  <a:spcBef>
                    <a:spcPts val="300"/>
                  </a:spcBef>
                </a:pPr>
                <a:r>
                  <a:rPr lang="en-US" altLang="ko-KR" sz="900" dirty="0">
                    <a:ln>
                      <a:solidFill>
                        <a:schemeClr val="accent1">
                          <a:alpha val="0"/>
                        </a:schemeClr>
                      </a:solidFill>
                    </a:ln>
                    <a:solidFill>
                      <a:srgbClr val="0C233C"/>
                    </a:solidFill>
                    <a:latin typeface="KoPub돋움체 Medium" panose="02020603020101020101" pitchFamily="18" charset="-127"/>
                    <a:ea typeface="KoPub돋움체 Medium" panose="02020603020101020101" pitchFamily="18" charset="-127"/>
                  </a:rPr>
                  <a:t>(a) </a:t>
                </a:r>
                <a:r>
                  <a:rPr lang="ko-KR" altLang="en-US" sz="900" dirty="0">
                    <a:ln>
                      <a:solidFill>
                        <a:schemeClr val="accent1">
                          <a:alpha val="0"/>
                        </a:schemeClr>
                      </a:solidFill>
                    </a:ln>
                    <a:solidFill>
                      <a:srgbClr val="0C233C"/>
                    </a:solidFill>
                    <a:latin typeface="KoPub돋움체 Medium" panose="02020603020101020101" pitchFamily="18" charset="-127"/>
                    <a:ea typeface="KoPub돋움체 Medium" panose="02020603020101020101" pitchFamily="18" charset="-127"/>
                  </a:rPr>
                  <a:t>현 지분을 비례 배분 기준 </a:t>
                </a:r>
                <a:r>
                  <a:rPr lang="en-US" altLang="ko-KR" sz="900" dirty="0">
                    <a:ln>
                      <a:solidFill>
                        <a:schemeClr val="accent1">
                          <a:alpha val="0"/>
                        </a:schemeClr>
                      </a:solidFill>
                    </a:ln>
                    <a:solidFill>
                      <a:srgbClr val="0C233C"/>
                    </a:solidFill>
                    <a:latin typeface="KoPub돋움체 Medium" panose="02020603020101020101" pitchFamily="18" charset="-127"/>
                    <a:ea typeface="KoPub돋움체 Medium" panose="02020603020101020101" pitchFamily="18" charset="-127"/>
                  </a:rPr>
                  <a:t>(Pro-rata Basis)</a:t>
                </a:r>
                <a:r>
                  <a:rPr lang="ko-KR" altLang="en-US" sz="900" dirty="0">
                    <a:ln>
                      <a:solidFill>
                        <a:schemeClr val="accent1">
                          <a:alpha val="0"/>
                        </a:schemeClr>
                      </a:solidFill>
                    </a:ln>
                    <a:solidFill>
                      <a:srgbClr val="0C233C"/>
                    </a:solidFill>
                    <a:latin typeface="KoPub돋움체 Medium" panose="02020603020101020101" pitchFamily="18" charset="-127"/>
                    <a:ea typeface="KoPub돋움체 Medium" panose="02020603020101020101" pitchFamily="18" charset="-127"/>
                  </a:rPr>
                  <a:t>으로 새로운 펀드로 </a:t>
                </a:r>
                <a:r>
                  <a:rPr lang="ko-KR" altLang="en-US" sz="900" dirty="0" err="1">
                    <a:ln>
                      <a:solidFill>
                        <a:schemeClr val="accent1">
                          <a:alpha val="0"/>
                        </a:schemeClr>
                      </a:solidFill>
                    </a:ln>
                    <a:solidFill>
                      <a:srgbClr val="0C233C"/>
                    </a:solidFill>
                    <a:latin typeface="KoPub돋움체 Medium" panose="02020603020101020101" pitchFamily="18" charset="-127"/>
                    <a:ea typeface="KoPub돋움체 Medium" panose="02020603020101020101" pitchFamily="18" charset="-127"/>
                  </a:rPr>
                  <a:t>롤오버</a:t>
                </a:r>
                <a:endParaRPr lang="ko-KR" altLang="en-US" sz="900" dirty="0">
                  <a:ln>
                    <a:solidFill>
                      <a:schemeClr val="accent1">
                        <a:alpha val="0"/>
                      </a:schemeClr>
                    </a:solidFill>
                  </a:ln>
                  <a:solidFill>
                    <a:srgbClr val="0C233C"/>
                  </a:solidFill>
                  <a:latin typeface="KoPub돋움체 Medium" panose="02020603020101020101" pitchFamily="18" charset="-127"/>
                  <a:ea typeface="KoPub돋움체 Medium" panose="02020603020101020101" pitchFamily="18" charset="-127"/>
                </a:endParaRPr>
              </a:p>
              <a:p>
                <a:pPr marL="180975" indent="-180975">
                  <a:lnSpc>
                    <a:spcPct val="110000"/>
                  </a:lnSpc>
                  <a:spcBef>
                    <a:spcPts val="300"/>
                  </a:spcBef>
                </a:pPr>
                <a:r>
                  <a:rPr lang="en-US" altLang="ko-KR" sz="900" dirty="0">
                    <a:ln>
                      <a:solidFill>
                        <a:schemeClr val="accent1">
                          <a:alpha val="0"/>
                        </a:schemeClr>
                      </a:solidFill>
                    </a:ln>
                    <a:solidFill>
                      <a:srgbClr val="0C233C"/>
                    </a:solidFill>
                    <a:latin typeface="KoPub돋움체 Medium" panose="02020603020101020101" pitchFamily="18" charset="-127"/>
                    <a:ea typeface="KoPub돋움체 Medium" panose="02020603020101020101" pitchFamily="18" charset="-127"/>
                  </a:rPr>
                  <a:t>(b) </a:t>
                </a:r>
                <a:r>
                  <a:rPr lang="ko-KR" altLang="en-US" sz="900" dirty="0">
                    <a:ln>
                      <a:solidFill>
                        <a:schemeClr val="accent1">
                          <a:alpha val="0"/>
                        </a:schemeClr>
                      </a:solidFill>
                    </a:ln>
                    <a:solidFill>
                      <a:srgbClr val="0C233C"/>
                    </a:solidFill>
                    <a:latin typeface="KoPub돋움체 Medium" panose="02020603020101020101" pitchFamily="18" charset="-127"/>
                    <a:ea typeface="KoPub돋움체 Medium" panose="02020603020101020101" pitchFamily="18" charset="-127"/>
                  </a:rPr>
                  <a:t>제시된 조건에 따라 새로 투자에 참여한 </a:t>
                </a:r>
                <a:r>
                  <a:rPr lang="en-US" altLang="ko-KR" sz="900" dirty="0">
                    <a:ln>
                      <a:solidFill>
                        <a:schemeClr val="accent1">
                          <a:alpha val="0"/>
                        </a:schemeClr>
                      </a:solidFill>
                    </a:ln>
                    <a:solidFill>
                      <a:srgbClr val="0C233C"/>
                    </a:solidFill>
                    <a:latin typeface="KoPub돋움체 Medium" panose="02020603020101020101" pitchFamily="18" charset="-127"/>
                    <a:ea typeface="KoPub돋움체 Medium" panose="02020603020101020101" pitchFamily="18" charset="-127"/>
                  </a:rPr>
                  <a:t>LP</a:t>
                </a:r>
                <a:r>
                  <a:rPr lang="ko-KR" altLang="en-US" sz="900" dirty="0">
                    <a:ln>
                      <a:solidFill>
                        <a:schemeClr val="accent1">
                          <a:alpha val="0"/>
                        </a:schemeClr>
                      </a:solidFill>
                    </a:ln>
                    <a:solidFill>
                      <a:srgbClr val="0C233C"/>
                    </a:solidFill>
                    <a:latin typeface="KoPub돋움체 Medium" panose="02020603020101020101" pitchFamily="18" charset="-127"/>
                    <a:ea typeface="KoPub돋움체 Medium" panose="02020603020101020101" pitchFamily="18" charset="-127"/>
                  </a:rPr>
                  <a:t>에게 지분을 매각</a:t>
                </a:r>
              </a:p>
              <a:p>
                <a:pPr marL="180975" indent="-180975">
                  <a:lnSpc>
                    <a:spcPct val="110000"/>
                  </a:lnSpc>
                  <a:spcBef>
                    <a:spcPts val="300"/>
                  </a:spcBef>
                </a:pPr>
                <a:r>
                  <a:rPr lang="en-US" altLang="ko-KR" sz="900" dirty="0">
                    <a:ln>
                      <a:solidFill>
                        <a:schemeClr val="accent1">
                          <a:alpha val="0"/>
                        </a:schemeClr>
                      </a:solidFill>
                    </a:ln>
                    <a:solidFill>
                      <a:srgbClr val="0C233C"/>
                    </a:solidFill>
                    <a:latin typeface="KoPub돋움체 Medium" panose="02020603020101020101" pitchFamily="18" charset="-127"/>
                    <a:ea typeface="KoPub돋움체 Medium" panose="02020603020101020101" pitchFamily="18" charset="-127"/>
                  </a:rPr>
                  <a:t>(c) LP </a:t>
                </a:r>
                <a:r>
                  <a:rPr lang="ko-KR" altLang="en-US" sz="900" dirty="0">
                    <a:ln>
                      <a:solidFill>
                        <a:schemeClr val="accent1">
                          <a:alpha val="0"/>
                        </a:schemeClr>
                      </a:solidFill>
                    </a:ln>
                    <a:solidFill>
                      <a:srgbClr val="0C233C"/>
                    </a:solidFill>
                    <a:latin typeface="KoPub돋움체 Medium" panose="02020603020101020101" pitchFamily="18" charset="-127"/>
                    <a:ea typeface="KoPub돋움체 Medium" panose="02020603020101020101" pitchFamily="18" charset="-127"/>
                  </a:rPr>
                  <a:t>지분을 컨티뉴에이션 펀드로 롤오버하고 추가 지분을 구매</a:t>
                </a:r>
              </a:p>
              <a:p>
                <a:pPr>
                  <a:lnSpc>
                    <a:spcPct val="110000"/>
                  </a:lnSpc>
                  <a:spcBef>
                    <a:spcPts val="300"/>
                  </a:spcBef>
                </a:pPr>
                <a:r>
                  <a:rPr lang="en-US" altLang="ko-KR" sz="900" dirty="0">
                    <a:ln>
                      <a:solidFill>
                        <a:schemeClr val="accent1">
                          <a:alpha val="0"/>
                        </a:schemeClr>
                      </a:solidFill>
                    </a:ln>
                    <a:solidFill>
                      <a:srgbClr val="0C233C"/>
                    </a:solidFill>
                    <a:latin typeface="KoPub돋움체 Medium" panose="02020603020101020101" pitchFamily="18" charset="-127"/>
                    <a:ea typeface="KoPub돋움체 Medium" panose="02020603020101020101" pitchFamily="18" charset="-127"/>
                  </a:rPr>
                  <a:t>(d) </a:t>
                </a:r>
                <a:r>
                  <a:rPr lang="ko-KR" altLang="en-US" sz="900" dirty="0">
                    <a:ln>
                      <a:solidFill>
                        <a:schemeClr val="accent1">
                          <a:alpha val="0"/>
                        </a:schemeClr>
                      </a:solidFill>
                    </a:ln>
                    <a:solidFill>
                      <a:srgbClr val="0C233C"/>
                    </a:solidFill>
                    <a:latin typeface="KoPub돋움체 Medium" panose="02020603020101020101" pitchFamily="18" charset="-127"/>
                    <a:ea typeface="KoPub돋움체 Medium" panose="02020603020101020101" pitchFamily="18" charset="-127"/>
                  </a:rPr>
                  <a:t>상위 옵션이 혼합된 형태</a:t>
                </a:r>
              </a:p>
            </p:txBody>
          </p:sp>
          <p:grpSp>
            <p:nvGrpSpPr>
              <p:cNvPr id="29" name="그룹 28">
                <a:extLst>
                  <a:ext uri="{FF2B5EF4-FFF2-40B4-BE49-F238E27FC236}">
                    <a16:creationId xmlns:a16="http://schemas.microsoft.com/office/drawing/2014/main" id="{85A0C639-BCB4-3FED-30A4-E647D8612157}"/>
                  </a:ext>
                </a:extLst>
              </p:cNvPr>
              <p:cNvGrpSpPr/>
              <p:nvPr/>
            </p:nvGrpSpPr>
            <p:grpSpPr>
              <a:xfrm>
                <a:off x="2166654" y="6624395"/>
                <a:ext cx="4080942" cy="1298501"/>
                <a:chOff x="1528701" y="6730725"/>
                <a:chExt cx="4080942" cy="1082205"/>
              </a:xfrm>
            </p:grpSpPr>
            <p:cxnSp>
              <p:nvCxnSpPr>
                <p:cNvPr id="30" name="직선 연결선 29">
                  <a:extLst>
                    <a:ext uri="{FF2B5EF4-FFF2-40B4-BE49-F238E27FC236}">
                      <a16:creationId xmlns:a16="http://schemas.microsoft.com/office/drawing/2014/main" id="{5CE86E55-7466-9E89-DC94-DA5F940EDCB8}"/>
                    </a:ext>
                  </a:extLst>
                </p:cNvPr>
                <p:cNvCxnSpPr>
                  <a:cxnSpLocks/>
                </p:cNvCxnSpPr>
                <p:nvPr/>
              </p:nvCxnSpPr>
              <p:spPr>
                <a:xfrm>
                  <a:off x="1528701" y="6730725"/>
                  <a:ext cx="0" cy="1082205"/>
                </a:xfrm>
                <a:prstGeom prst="line">
                  <a:avLst/>
                </a:prstGeom>
                <a:ln w="6350">
                  <a:solidFill>
                    <a:srgbClr val="1E49E2"/>
                  </a:solidFill>
                </a:ln>
                <a:effectLst/>
              </p:spPr>
              <p:style>
                <a:lnRef idx="2">
                  <a:schemeClr val="accent3"/>
                </a:lnRef>
                <a:fillRef idx="0">
                  <a:schemeClr val="accent3"/>
                </a:fillRef>
                <a:effectRef idx="1">
                  <a:schemeClr val="accent3"/>
                </a:effectRef>
                <a:fontRef idx="minor">
                  <a:schemeClr val="tx1"/>
                </a:fontRef>
              </p:style>
            </p:cxnSp>
            <p:cxnSp>
              <p:nvCxnSpPr>
                <p:cNvPr id="31" name="직선 연결선 30">
                  <a:extLst>
                    <a:ext uri="{FF2B5EF4-FFF2-40B4-BE49-F238E27FC236}">
                      <a16:creationId xmlns:a16="http://schemas.microsoft.com/office/drawing/2014/main" id="{C13862F0-348D-E269-B513-511F017F315F}"/>
                    </a:ext>
                  </a:extLst>
                </p:cNvPr>
                <p:cNvCxnSpPr>
                  <a:cxnSpLocks/>
                </p:cNvCxnSpPr>
                <p:nvPr/>
              </p:nvCxnSpPr>
              <p:spPr>
                <a:xfrm>
                  <a:off x="3547791" y="6730725"/>
                  <a:ext cx="0" cy="1082205"/>
                </a:xfrm>
                <a:prstGeom prst="line">
                  <a:avLst/>
                </a:prstGeom>
                <a:ln w="6350">
                  <a:solidFill>
                    <a:srgbClr val="510DBC"/>
                  </a:solidFill>
                </a:ln>
                <a:effectLst/>
              </p:spPr>
              <p:style>
                <a:lnRef idx="2">
                  <a:schemeClr val="accent3"/>
                </a:lnRef>
                <a:fillRef idx="0">
                  <a:schemeClr val="accent3"/>
                </a:fillRef>
                <a:effectRef idx="1">
                  <a:schemeClr val="accent3"/>
                </a:effectRef>
                <a:fontRef idx="minor">
                  <a:schemeClr val="tx1"/>
                </a:fontRef>
              </p:style>
            </p:cxnSp>
            <p:cxnSp>
              <p:nvCxnSpPr>
                <p:cNvPr id="36" name="직선 연결선 35">
                  <a:extLst>
                    <a:ext uri="{FF2B5EF4-FFF2-40B4-BE49-F238E27FC236}">
                      <a16:creationId xmlns:a16="http://schemas.microsoft.com/office/drawing/2014/main" id="{9B2C1D80-4BAF-8C93-2DE5-69049C863E68}"/>
                    </a:ext>
                  </a:extLst>
                </p:cNvPr>
                <p:cNvCxnSpPr>
                  <a:cxnSpLocks/>
                </p:cNvCxnSpPr>
                <p:nvPr/>
              </p:nvCxnSpPr>
              <p:spPr>
                <a:xfrm>
                  <a:off x="5609643" y="6730725"/>
                  <a:ext cx="0" cy="1082205"/>
                </a:xfrm>
                <a:prstGeom prst="line">
                  <a:avLst/>
                </a:prstGeom>
                <a:ln w="6350">
                  <a:solidFill>
                    <a:srgbClr val="0C233C"/>
                  </a:solidFill>
                </a:ln>
                <a:effectLst/>
              </p:spPr>
              <p:style>
                <a:lnRef idx="2">
                  <a:schemeClr val="accent3"/>
                </a:lnRef>
                <a:fillRef idx="0">
                  <a:schemeClr val="accent3"/>
                </a:fillRef>
                <a:effectRef idx="1">
                  <a:schemeClr val="accent3"/>
                </a:effectRef>
                <a:fontRef idx="minor">
                  <a:schemeClr val="tx1"/>
                </a:fontRef>
              </p:style>
            </p:cxnSp>
          </p:grpSp>
        </p:grpSp>
      </p:grpSp>
    </p:spTree>
    <p:extLst>
      <p:ext uri="{BB962C8B-B14F-4D97-AF65-F5344CB8AC3E}">
        <p14:creationId xmlns:p14="http://schemas.microsoft.com/office/powerpoint/2010/main" val="27131054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5">
            <a:extLst>
              <a:ext uri="{FF2B5EF4-FFF2-40B4-BE49-F238E27FC236}">
                <a16:creationId xmlns:a16="http://schemas.microsoft.com/office/drawing/2014/main" id="{930A1674-7843-49DB-B602-180054F3550F}"/>
              </a:ext>
            </a:extLst>
          </p:cNvPr>
          <p:cNvSpPr>
            <a:spLocks noChangeArrowheads="1"/>
          </p:cNvSpPr>
          <p:nvPr/>
        </p:nvSpPr>
        <p:spPr bwMode="auto">
          <a:xfrm>
            <a:off x="2097088" y="1243535"/>
            <a:ext cx="4427537" cy="4553022"/>
          </a:xfrm>
          <a:prstGeom prst="rect">
            <a:avLst/>
          </a:prstGeom>
          <a:noFill/>
          <a:ln w="12700">
            <a:noFill/>
            <a:miter lim="800000"/>
            <a:headEnd/>
            <a:tailEnd/>
          </a:ln>
        </p:spPr>
        <p:txBody>
          <a:bodyPr lIns="0" tIns="0" rIns="0" bIns="44450"/>
          <a:lstStyle/>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수 있다는 측면에서 </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롤오버</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투자자들에게 이점으로 작용할 수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반면</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투자를</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중단하기로 결정한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는 기존 지분을 현금화</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(Cashing out)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함으로써 유동성을 확보하며 수익을 실현할 수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기업의 잠재가치를 실현할 충분한 시간확보 여부와 펀드 내 포트폴리오의 잠재 수익성은 기존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투자자 측면에서는 투자를 유지할 것인지 또는 보유 지분을 현금화할 것인지 결정하는 핵심요소가 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기존 펀드 투자가 마감</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(Close)</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되어 참여하지 못했거나 이전되는 포트폴리오 기업의 성장성을 높게 본 투자자는 신규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투자자로서 새롭게 결성된 신규 펀드에 참여할 기회를 얻게 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컨티뉴에이션 펀드는 기존의 프라이머리 펀드</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(Primary Fund)</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에 비해 일반적으로 만기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투자기간</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가 짧게 설정되고</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사전 식별되고 검증된 자산 또는 우량 포트폴리오에 대한 가시성이 높은 투자 기회를 얻을 수 있다는 점에서 기존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err="1">
                <a:ln>
                  <a:solidFill>
                    <a:schemeClr val="accent1">
                      <a:alpha val="0"/>
                    </a:schemeClr>
                  </a:solidFill>
                </a:ln>
                <a:latin typeface="KoPub돋움체 Medium" panose="02020603020101020101" pitchFamily="18" charset="-127"/>
                <a:ea typeface="KoPub돋움체 Medium" panose="02020603020101020101" pitchFamily="18" charset="-127"/>
              </a:rPr>
              <a:t>투자자뿐만</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아니라 신규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투자자에게도 좋은 선택지가 될 수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GP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의 경우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컨티뉴에이션 펀드를 통해 기존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투자자를 포함하거나 새로운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LP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투자자를 모아 새 펀드를 꾸림으로써 최적의 회수 시기를 다시 노리며 추후 높은 수익률이라는 트랙 레코드</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(Track</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Record)</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를 쌓을 수 있으며</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인수한 투자자산을 계속 관리할 수 있어 관리보수 또한 지속 수취할 수 있다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이와 더불어 최적의 시점에 포트폴리오 기업 매각을 대비하기 위해 </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GP</a:t>
            </a:r>
            <a:r>
              <a:rPr lang="ko-KR" altLang="en-US" sz="1050" dirty="0">
                <a:ln>
                  <a:solidFill>
                    <a:schemeClr val="accent1">
                      <a:alpha val="0"/>
                    </a:schemeClr>
                  </a:solidFill>
                </a:ln>
                <a:latin typeface="KoPub돋움체 Medium" panose="02020603020101020101" pitchFamily="18" charset="-127"/>
                <a:ea typeface="KoPub돋움체 Medium" panose="02020603020101020101" pitchFamily="18" charset="-127"/>
              </a:rPr>
              <a:t>는 지속적으로 포트폴리오 기업의 실적 제고와 성장 지원을 더욱 강화할 유인을 가지게 된다</a:t>
            </a:r>
            <a:r>
              <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rPr>
              <a:t>. </a:t>
            </a:r>
          </a:p>
          <a:p>
            <a:pPr algn="just" defTabSz="520700" eaLnBrk="0" hangingPunct="0">
              <a:lnSpc>
                <a:spcPct val="125000"/>
              </a:lnSpc>
              <a:spcBef>
                <a:spcPts val="600"/>
              </a:spcBef>
              <a:spcAft>
                <a:spcPts val="600"/>
              </a:spcAft>
              <a:defRPr/>
            </a:pPr>
            <a:endPar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endParaRPr>
          </a:p>
          <a:p>
            <a:pPr algn="just" defTabSz="520700" eaLnBrk="0" hangingPunct="0">
              <a:lnSpc>
                <a:spcPct val="125000"/>
              </a:lnSpc>
              <a:spcBef>
                <a:spcPts val="600"/>
              </a:spcBef>
              <a:spcAft>
                <a:spcPts val="600"/>
              </a:spcAft>
              <a:defRPr/>
            </a:pPr>
            <a:endPar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endParaRPr>
          </a:p>
          <a:p>
            <a:pPr algn="just" defTabSz="520700" eaLnBrk="0" hangingPunct="0">
              <a:lnSpc>
                <a:spcPct val="125000"/>
              </a:lnSpc>
              <a:spcBef>
                <a:spcPts val="600"/>
              </a:spcBef>
              <a:spcAft>
                <a:spcPts val="600"/>
              </a:spcAft>
              <a:defRPr/>
            </a:pPr>
            <a:endParaRPr lang="en-US" altLang="ko-KR" sz="1050" dirty="0">
              <a:ln>
                <a:solidFill>
                  <a:schemeClr val="accent1">
                    <a:alpha val="0"/>
                  </a:schemeClr>
                </a:solidFill>
              </a:ln>
              <a:latin typeface="KoPub돋움체 Medium" panose="02020603020101020101" pitchFamily="18" charset="-127"/>
              <a:ea typeface="KoPub돋움체 Medium" panose="02020603020101020101" pitchFamily="18" charset="-127"/>
            </a:endParaRPr>
          </a:p>
        </p:txBody>
      </p:sp>
      <p:cxnSp>
        <p:nvCxnSpPr>
          <p:cNvPr id="7" name="직선 연결선 6">
            <a:extLst>
              <a:ext uri="{FF2B5EF4-FFF2-40B4-BE49-F238E27FC236}">
                <a16:creationId xmlns:a16="http://schemas.microsoft.com/office/drawing/2014/main" id="{FD43923B-93F5-27D7-D472-39F49527A545}"/>
              </a:ext>
            </a:extLst>
          </p:cNvPr>
          <p:cNvCxnSpPr>
            <a:cxnSpLocks/>
          </p:cNvCxnSpPr>
          <p:nvPr/>
        </p:nvCxnSpPr>
        <p:spPr>
          <a:xfrm>
            <a:off x="1957388" y="1281113"/>
            <a:ext cx="18559" cy="367200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pic>
        <p:nvPicPr>
          <p:cNvPr id="10" name="그림 9" descr="다채로움, 블루, 스크린샷, 라인이(가) 표시된 사진&#10;&#10;자동 생성된 설명">
            <a:extLst>
              <a:ext uri="{FF2B5EF4-FFF2-40B4-BE49-F238E27FC236}">
                <a16:creationId xmlns:a16="http://schemas.microsoft.com/office/drawing/2014/main" id="{09C50BE8-F2E4-1CE1-BFB8-3AEA2BE5CF52}"/>
              </a:ext>
            </a:extLst>
          </p:cNvPr>
          <p:cNvPicPr>
            <a:picLocks noChangeAspect="1"/>
          </p:cNvPicPr>
          <p:nvPr/>
        </p:nvPicPr>
        <p:blipFill rotWithShape="1">
          <a:blip r:embed="rId3"/>
          <a:srcRect t="30222" r="24488" b="9047"/>
          <a:stretch/>
        </p:blipFill>
        <p:spPr>
          <a:xfrm>
            <a:off x="0" y="5699661"/>
            <a:ext cx="6857999" cy="4206339"/>
          </a:xfrm>
          <a:prstGeom prst="rect">
            <a:avLst/>
          </a:prstGeom>
        </p:spPr>
      </p:pic>
      <p:grpSp>
        <p:nvGrpSpPr>
          <p:cNvPr id="11" name="그룹 10">
            <a:extLst>
              <a:ext uri="{FF2B5EF4-FFF2-40B4-BE49-F238E27FC236}">
                <a16:creationId xmlns:a16="http://schemas.microsoft.com/office/drawing/2014/main" id="{5F02FE9A-07B0-1752-1FB1-A51258A439B2}"/>
              </a:ext>
            </a:extLst>
          </p:cNvPr>
          <p:cNvGrpSpPr/>
          <p:nvPr/>
        </p:nvGrpSpPr>
        <p:grpSpPr>
          <a:xfrm>
            <a:off x="162169" y="1520987"/>
            <a:ext cx="1813778" cy="2989775"/>
            <a:chOff x="162169" y="1816262"/>
            <a:chExt cx="1813778" cy="2989775"/>
          </a:xfrm>
        </p:grpSpPr>
        <p:sp>
          <p:nvSpPr>
            <p:cNvPr id="12" name="TextBox 11">
              <a:extLst>
                <a:ext uri="{FF2B5EF4-FFF2-40B4-BE49-F238E27FC236}">
                  <a16:creationId xmlns:a16="http://schemas.microsoft.com/office/drawing/2014/main" id="{61D7F4E0-0805-7F46-CC2A-5F8E1B594618}"/>
                </a:ext>
              </a:extLst>
            </p:cNvPr>
            <p:cNvSpPr txBox="1"/>
            <p:nvPr/>
          </p:nvSpPr>
          <p:spPr>
            <a:xfrm>
              <a:off x="1427843" y="3605708"/>
              <a:ext cx="529545" cy="1200329"/>
            </a:xfrm>
            <a:prstGeom prst="rect">
              <a:avLst/>
            </a:prstGeom>
            <a:noFill/>
            <a:ln>
              <a:no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ko-KR" altLang="en-US" dirty="0">
                  <a:solidFill>
                    <a:srgbClr val="ACEAFF"/>
                  </a:solidFill>
                </a:rPr>
                <a:t>”</a:t>
              </a:r>
            </a:p>
          </p:txBody>
        </p:sp>
        <p:sp>
          <p:nvSpPr>
            <p:cNvPr id="13" name="TextBox 12">
              <a:extLst>
                <a:ext uri="{FF2B5EF4-FFF2-40B4-BE49-F238E27FC236}">
                  <a16:creationId xmlns:a16="http://schemas.microsoft.com/office/drawing/2014/main" id="{4A6530C3-D342-D7A2-58D8-FF1C34179EC2}"/>
                </a:ext>
              </a:extLst>
            </p:cNvPr>
            <p:cNvSpPr txBox="1"/>
            <p:nvPr/>
          </p:nvSpPr>
          <p:spPr>
            <a:xfrm>
              <a:off x="162169" y="1816262"/>
              <a:ext cx="546237" cy="1200329"/>
            </a:xfrm>
            <a:prstGeom prst="rect">
              <a:avLst/>
            </a:prstGeom>
            <a:noFill/>
            <a:ln>
              <a:solidFill>
                <a:schemeClr val="accent1">
                  <a:alpha val="0"/>
                </a:schemeClr>
              </a:solidFill>
            </a:ln>
          </p:spPr>
          <p:txBody>
            <a:bodyPr wrap="square" rtlCol="0">
              <a:spAutoFit/>
            </a:bodyPr>
            <a:lstStyle>
              <a:defPPr>
                <a:defRPr lang="en-US"/>
              </a:defPPr>
              <a:lvl1pPr>
                <a:defRPr sz="7200">
                  <a:ln>
                    <a:solidFill>
                      <a:schemeClr val="accent1">
                        <a:alpha val="0"/>
                      </a:schemeClr>
                    </a:solidFill>
                  </a:ln>
                  <a:solidFill>
                    <a:schemeClr val="accent2">
                      <a:lumMod val="20000"/>
                      <a:lumOff val="80000"/>
                    </a:schemeClr>
                  </a:solidFill>
                  <a:latin typeface="KoPub돋움체 Medium" panose="02020603020101020101" pitchFamily="18" charset="-127"/>
                  <a:ea typeface="KoPub돋움체 Medium" panose="02020603020101020101" pitchFamily="18" charset="-127"/>
                </a:defRPr>
              </a:lvl1pPr>
            </a:lstStyle>
            <a:p>
              <a:r>
                <a:rPr lang="en-US" altLang="ko-KR" dirty="0">
                  <a:solidFill>
                    <a:srgbClr val="ACEAFF"/>
                  </a:solidFill>
                </a:rPr>
                <a:t>“</a:t>
              </a:r>
              <a:endParaRPr lang="ko-KR" altLang="en-US" dirty="0">
                <a:solidFill>
                  <a:srgbClr val="ACEAFF"/>
                </a:solidFill>
              </a:endParaRPr>
            </a:p>
          </p:txBody>
        </p:sp>
        <p:sp>
          <p:nvSpPr>
            <p:cNvPr id="14" name="TextBox 13">
              <a:extLst>
                <a:ext uri="{FF2B5EF4-FFF2-40B4-BE49-F238E27FC236}">
                  <a16:creationId xmlns:a16="http://schemas.microsoft.com/office/drawing/2014/main" id="{3D787057-39EA-4C3B-3D93-07E5AE4D7214}"/>
                </a:ext>
              </a:extLst>
            </p:cNvPr>
            <p:cNvSpPr txBox="1"/>
            <p:nvPr/>
          </p:nvSpPr>
          <p:spPr>
            <a:xfrm>
              <a:off x="405765" y="2248598"/>
              <a:ext cx="1570182" cy="1454565"/>
            </a:xfrm>
            <a:prstGeom prst="rect">
              <a:avLst/>
            </a:prstGeom>
            <a:noFill/>
            <a:ln>
              <a:solidFill>
                <a:schemeClr val="accent1">
                  <a:alpha val="0"/>
                </a:schemeClr>
              </a:solidFill>
            </a:ln>
          </p:spPr>
          <p:txBody>
            <a:bodyPr wrap="square" rtlCol="0">
              <a:spAutoFit/>
            </a:bodyPr>
            <a:lstStyle>
              <a:defPPr>
                <a:defRPr lang="en-US"/>
              </a:defPPr>
              <a:lvl1pPr hangingPunct="0">
                <a:lnSpc>
                  <a:spcPct val="150000"/>
                </a:lnSpc>
                <a:defRPr sz="1000">
                  <a:ln>
                    <a:solidFill>
                      <a:schemeClr val="accent1">
                        <a:alpha val="0"/>
                      </a:schemeClr>
                    </a:solidFill>
                  </a:ln>
                  <a:solidFill>
                    <a:schemeClr val="accent1"/>
                  </a:solidFill>
                  <a:latin typeface="KoPub돋움체 Medium" panose="02020603020101020101" pitchFamily="18" charset="-127"/>
                  <a:ea typeface="KoPub돋움체 Medium" panose="02020603020101020101" pitchFamily="18" charset="-127"/>
                </a:defRPr>
              </a:lvl1pPr>
            </a:lstStyle>
            <a:p>
              <a:r>
                <a:rPr lang="ko-KR" altLang="en-US" spc="-20" dirty="0">
                  <a:solidFill>
                    <a:schemeClr val="accent4"/>
                  </a:solidFill>
                </a:rPr>
                <a:t>자산의 잠재가치를 실현할 시간확보 여부와 펀드 포트폴리오의 잠재 수익성은 기존 투자자 측면에서 투자 유지 또는 수익 실현을 결정하는 핵심요소</a:t>
              </a:r>
              <a:endParaRPr lang="en-US" altLang="ko-KR" spc="-20" dirty="0">
                <a:solidFill>
                  <a:schemeClr val="accent4"/>
                </a:solidFill>
              </a:endParaRPr>
            </a:p>
          </p:txBody>
        </p:sp>
      </p:grpSp>
    </p:spTree>
    <p:extLst>
      <p:ext uri="{BB962C8B-B14F-4D97-AF65-F5344CB8AC3E}">
        <p14:creationId xmlns:p14="http://schemas.microsoft.com/office/powerpoint/2010/main" val="3054253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UUID" val="{8B7E2CA3-375D-4415-89B5-7C7E9B46A778}"/>
  <p:tag name="ISPRING_RESOURCE_FOLDER" val="\\UDS\8\ebaker3\Desktop\Global Board Presentation  - N Petrie\Leadership Pack\Leadership Pack_02\"/>
  <p:tag name="ISPRING_PRESENTATION_PATH" val="\\UDS\8\ebaker3\Desktop\Global Board Presentation  - N Petrie\Leadership Pack\Leadership Pack_02.pptx"/>
  <p:tag name="ISPRING_PROJECT_FOLDER_UPDATED" val="1"/>
  <p:tag name="ISPRING_PRESENTATION_INFO" val="&lt;?xml version=&quot;1.0&quot; encoding=&quot;UTF-8&quot; standalone=&quot;no&quot; ?&gt;&#10;&lt;presentation&gt;&#10;&#10;  &lt;slides&gt;&#10;    &lt;slide duration=&quot;6150&quot; id=&quot;{4257E06D-39A9-4DF7-996D-89EC9607447A}&quot; pptId=&quot;256&quot; transitionDuration=&quot;0&quot;/&gt;&#10;    &lt;slide duration=&quot;48024&quot; id=&quot;{EDD4C95D-9195-48C4-A1D8-B082B9879BCF}&quot; pptId=&quot;258&quot; transitionDuration=&quot;0&quot;/&gt;&#10;    &lt;slide duration=&quot;5000&quot; id=&quot;{2D4498EE-BCB1-4726-A1BE-206F5914222E}&quot; pptId=&quot;259&quot; transitionDuration=&quot;0&quot;/&gt;&#10;    &lt;slide duration=&quot;5000&quot; id=&quot;{01A13A1D-6143-40AB-A6D8-05D0B593FD2A}&quot; pptId=&quot;260&quot; transitionDuration=&quot;0&quot;/&gt;&#10;    &lt;slide duration=&quot;5000&quot; id=&quot;{32E42493-1E07-472B-85BE-DDACB4C44428}&quot; pptId=&quot;261&quot; transitionDuration=&quot;0&quot;/&gt;&#10;    &lt;slide duration=&quot;5000&quot; id=&quot;{FE47AA6A-F9E9-4422-BA82-91CC1813F7B9}&quot; pptId=&quot;262&quot; transitionDuration=&quot;0&quot;/&gt;&#10;    &lt;slide duration=&quot;5000&quot; id=&quot;{A82C5922-5BA4-4145-AC6A-06C834188BF1}&quot; pptId=&quot;263&quot; transitionDuration=&quot;0&quot;/&gt;&#10;    &lt;slide duration=&quot;5000&quot; id=&quot;{AA54486C-DBA8-472F-A696-9283D7A076B7}&quot; pptId=&quot;264&quot; transitionDuration=&quot;0&quot;/&gt;&#10;    &lt;slide duration=&quot;5000&quot; id=&quot;{F78B596E-3755-4618-982D-0C1354F7E76D}&quot; pptId=&quot;265&quot; transitionDuration=&quot;0&quot;/&gt;&#10;    &lt;slide duration=&quot;5000&quot; id=&quot;{05114634-8198-4A0D-81AA-87C35C0C49DE}&quot; pptId=&quot;266&quot; transitionDuration=&quot;0&quot;/&gt;&#10;    &lt;slide duration=&quot;48024&quot; id=&quot;{0642472C-F50E-42F2-8FF3-4C89758169F9}&quot; pptId=&quot;267&quot; transitionDuration=&quot;0&quot;/&gt;&#10;    &lt;slide duration=&quot;5000&quot; id=&quot;{BF018970-3A8E-4F28-AF98-DC4FDB27BD2C}&quot; pptId=&quot;268&quot; transitionDuration=&quot;500&quot;/&gt;&#10;    &lt;slide duration=&quot;139960&quot; id=&quot;{6207077D-78C5-4BC9-B3E6-B215C2B52A77}&quot; pptId=&quot;269&quot; transitionDuration=&quot;0&quot;/&gt;&#10;    &lt;slide duration=&quot;5000&quot; id=&quot;{8260909B-1813-47E4-AB4B-73F2E7F540E6}&quot; pptId=&quot;270&quot; transitionDuration=&quot;0&quot;/&gt;&#10;    &lt;slide duration=&quot;5000&quot; id=&quot;{5DB593F4-F48D-4C6D-BB66-5F3441236D09}&quot; pptId=&quot;271&quot; transitionDuration=&quot;0&quot;/&gt;&#10;    &lt;slide duration=&quot;5000&quot; id=&quot;{9574E6D2-9FC5-4A60-96F2-0BF7755BE56E}&quot; pptId=&quot;272&quot; transitionDuration=&quot;0&quot;/&gt;&#10;    &lt;slide duration=&quot;5000&quot; id=&quot;{606A46FA-99AB-49F8-A080-61C8B2FBAF86}&quot; pptId=&quot;273&quot; transitionDuration=&quot;500&quot;/&gt;&#10;    &lt;slide duration=&quot;5000&quot; id=&quot;{B8086F30-C378-4B2A-BE99-A035A27B24F9}&quot; pptId=&quot;274&quot; transitionDuration=&quot;0&quot;/&gt;&#10;    &lt;slide duration=&quot;5000&quot; id=&quot;{C5395054-2DE4-4601-B29F-A6A16007B98B}&quot; pptId=&quot;275&quot; transitionDuration=&quot;0&quot;/&gt;&#10;    &lt;slide duration=&quot;5000&quot; id=&quot;{7C47F49A-81F0-4815-9705-C3C47E27D4DE}&quot; pptId=&quot;276&quot; transitionDuration=&quot;0&quot;/&gt;&#10;    &lt;slide duration=&quot;5000&quot; id=&quot;{2F1D5B8A-9002-4E5C-8445-B89B84736E1A}&quot; pptId=&quot;277&quot; transitionDuration=&quot;0&quot;/&gt;&#10;    &lt;slide duration=&quot;5000&quot; id=&quot;{856452B8-34B4-4F92-A637-58B20C49DAA8}&quot; pptId=&quot;278&quot; transitionDuration=&quot;0&quot;/&gt;&#10;    &lt;slide duration=&quot;5000&quot; id=&quot;{A07B93F4-E3A3-492E-96CC-0F394B8306DF}&quot; pptId=&quot;279&quot; transitionDuration=&quot;0&quot;/&gt;&#10;    &lt;slide duration=&quot;5000&quot; id=&quot;{70C276E6-3AB4-4F60-9955-9D06C03CEB65}&quot; pptId=&quot;280&quot; transitionDuration=&quot;0&quot;/&gt;&#10;    &lt;slide duration=&quot;5000&quot; id=&quot;{977698CA-5266-4E4E-AB04-7702F2BE6664}&quot; pptId=&quot;281&quot; transitionDuration=&quot;0&quot;/&gt;&#10;    &lt;slide duration=&quot;5000&quot; id=&quot;{DC709272-35D5-408C-BA23-E39BB354256B}&quot; pptId=&quot;282&quot; transitionDuration=&quot;0&quot;/&gt;&#10;    &lt;slide duration=&quot;5000&quot; id=&quot;{EAED726D-9EE6-4093-9641-91E5017771D6}&quot; pptId=&quot;283&quot; transitionDuration=&quot;0&quot;/&gt;&#10;    &lt;slide duration=&quot;5000&quot; id=&quot;{266EC1BC-7FD1-4472-87A1-BF9EF040484D}&quot; pptId=&quot;284&quot; transitionDuration=&quot;0&quot;/&gt;&#10;    &lt;slide duration=&quot;5000&quot; id=&quot;{458E5C22-A95F-4890-A91D-66E65C194827}&quot; pptId=&quot;285&quot; transitionDuration=&quot;0&quot;/&gt;&#10;    &lt;slide duration=&quot;5000&quot; id=&quot;{1DAFD1D6-6638-4040-A404-2B5FACFCE205}&quot; pptId=&quot;307&quot; transitionDuration=&quot;0&quot;/&gt;&#10;    &lt;slide duration=&quot;5000&quot; id=&quot;{1F02C295-386C-4A89-A5E0-49CC0F7C0F68}&quot; pptId=&quot;286&quot; transitionDuration=&quot;0&quot;/&gt;&#10;    &lt;slide duration=&quot;5000&quot; id=&quot;{C7EB503D-3B5B-4FA3-98A0-CEC3016C7F59}&quot; pptId=&quot;288&quot; transitionDuration=&quot;0&quot;/&gt;&#10;    &lt;slide duration=&quot;5000&quot; id=&quot;{C44DFB26-D470-400B-99C3-970BF98FABCF}&quot; pptId=&quot;289&quot; transitionDuration=&quot;0&quot;/&gt;&#10;    &lt;slide duration=&quot;5000&quot; id=&quot;{C6FDE8D1-DC19-4A1D-9D1B-3465D32C7276}&quot; pptId=&quot;290&quot; transitionDuration=&quot;0&quot;/&gt;&#10;    &lt;slide duration=&quot;5000&quot; id=&quot;{979FEADD-4C06-4BDF-B92B-D2B6E5EB6825}&quot; pptId=&quot;292&quot; transitionDuration=&quot;0&quot;/&gt;&#10;    &lt;slide duration=&quot;5000&quot; id=&quot;{5D2B9331-8C1C-4759-B7A9-7CA243861E9C}&quot; pptId=&quot;291&quot; transitionDuration=&quot;0&quot;/&gt;&#10;    &lt;slide duration=&quot;5000&quot; id=&quot;{A8417551-076E-4168-851E-27C7EEA064B4}&quot; pptId=&quot;293&quot; transitionDuration=&quot;0&quot;/&gt;&#10;    &lt;slide duration=&quot;5000&quot; id=&quot;{F997AB04-67A3-4499-A711-88F742AB50D2}&quot; pptId=&quot;294&quot; transitionDuration=&quot;0&quot;/&gt;&#10;    &lt;slide duration=&quot;5000&quot; id=&quot;{A5DADAA0-4722-4AC7-8AC6-039106C01A64}&quot; pptId=&quot;295&quot; transitionDuration=&quot;0&quot;/&gt;&#10;    &lt;slide duration=&quot;5000&quot; id=&quot;{775CD8EE-F87A-44B2-85FE-B4B31C561637}&quot; pptId=&quot;296&quot; transitionDuration=&quot;0&quot;/&gt;&#10;    &lt;slide duration=&quot;5000&quot; id=&quot;{87F90F58-4DE7-4EC9-84F3-E5EA7CE1B902}&quot; pptId=&quot;309&quot; transitionDuration=&quot;0&quot;/&gt;&#10;    &lt;slide duration=&quot;5000&quot; id=&quot;{7F3E101F-D734-4C9D-980D-4B2071A42D61}&quot; pptId=&quot;297&quot; transitionDuration=&quot;0&quot;/&gt;&#10;    &lt;slide duration=&quot;5000&quot; id=&quot;{CCBF6D24-A158-49D4-A42E-DC11DDBE1C9E}&quot; pptId=&quot;298&quot; transitionDuration=&quot;0&quot;/&gt;&#10;    &lt;slide duration=&quot;139960&quot; id=&quot;{CFA602A6-12D1-432E-B038-E7A9E8202A09}&quot; pptId=&quot;299&quot; transitionDuration=&quot;0&quot;/&gt;&#10;    &lt;slide duration=&quot;5000&quot; id=&quot;{8E3C188E-115D-42F6-B784-0339C88D3C47}&quot; pptId=&quot;308&quot; transitionDuration=&quot;0&quot;/&gt;&#10;    &lt;slide duration=&quot;5000&quot; id=&quot;{523EB18A-C189-4E60-B560-CFE23AEEDCC6}&quot; pptId=&quot;301&quot; transitionDuration=&quot;0&quot;/&gt;&#10;    &lt;slide duration=&quot;5000&quot; id=&quot;{B0DB1909-AED0-463F-BDF1-9A43EBD14095}&quot; pptId=&quot;302&quot; transitionDuration=&quot;0&quot;/&gt;&#10;    &lt;slide duration=&quot;5000&quot; id=&quot;{F9E00F73-FC45-4DC7-B5D1-AC2ECA8F7BD1}&quot; pptId=&quot;304&quot; transitionDuration=&quot;500&quot;/&gt;&#10;    &lt;slide duration=&quot;5000&quot; id=&quot;{CC589245-BE3D-4974-8AB7-E8DD879FBEF0}&quot; pptId=&quot;306&quot; transitionDuration=&quot;0&quot;/&gt;&#10;  &lt;/slides&gt;&#10;&#10;  &lt;narration&gt;&#10;    &lt;videoTracks&gt;&#10;      &lt;videoTrack duration=&quot;128960&quot; muted=&quot;false&quot; slideId=&quot;{CFA602A6-12D1-432E-B038-E7A9E8202A09}&quot; startTime=&quot;0&quot; stepIndex=&quot;0&quot; volume=&quot;1&quot;&gt;&#10;        &lt;file modifyTime=&quot;2015-03-06T01:30:23&quot; size=&quot;83288764&quot;&gt;&#10;          &lt;path full=&quot;\\UDS\8\ebaker3\Desktop\Global Board Presentation  - N Petrie\Leadership Pack\Leadership Pack_02\video\video1.mp4&quot; relative=&quot;Leadership Pack_02\video\video1.mp4&quot; resource=&quot;video1.mp4&quot;/&gt;&#10;        &lt;/file&gt;&#10;        &lt;video height=&quot;1080&quot; width=&quot;1920&quot;/&gt;&#10;        &lt;audio channels=&quot;2&quot; sampleRate=&quot;44100&quot;/&gt;&#10;      &lt;/videoTrack&gt;&#10;      &lt;videoTrack duration=&quot;139960&quot; muted=&quot;false&quot; slideId=&quot;{6207077D-78C5-4BC9-B3E6-B215C2B52A77}&quot; startTime=&quot;0&quot; stepIndex=&quot;0&quot; volume=&quot;1&quot;&gt;&#10;        &lt;file modifyTime=&quot;2015-03-06T01:32:25&quot; size=&quot;47526755&quot;&gt;&#10;          &lt;path full=&quot;\\UDS\8\ebaker3\Desktop\Global Board Presentation  - N Petrie\Leadership Pack\Leadership Pack_02\video\video2.mp4&quot; relative=&quot;Leadership Pack_02\video\video2.mp4&quot; resource=&quot;video2.mp4&quot;/&gt;&#10;        &lt;/file&gt;&#10;        &lt;video height=&quot;720&quot; width=&quot;1280&quot;/&gt;&#10;        &lt;audio channels=&quot;2&quot; sampleRate=&quot;48000&quot;/&gt;&#10;      &lt;/videoTrack&gt;&#10;    &lt;/videoTracks&gt;&#10;  &lt;/narration&gt;&#10;&#10;&lt;/presentation&gt;&#10;"/>
  <p:tag name="GENSWF_MOVIE_ONCLICK_URL" val="http://"/>
  <p:tag name="GENSWF_MOVIE_ONCLICK_URL_TARGET" val="_self"/>
  <p:tag name="GENSWF_MOVIE_PRESENTATION_END_URL" val="http://"/>
  <p:tag name="GENSWF_MOVIE_PRESENTATION_END_URL_TARGET" val="_self"/>
  <p:tag name="FLASHSPRING_PRESENTATION_REFERENCES" val="F&#10;Leadership Pack_02.pptx&#10;\\UDS\8\ebaker3\Desktop\Global Board Presentation  - N Petrie\Leadership Pack\Leadership Pack_02\attachment\att1\Leadership Pack_02.pptx&#10;_blank&#10;|&#10;"/>
  <p:tag name="ISPRING_PLAYERS_CUSTOMIZATION" val="UEsDBBQAAgAIAEZkZkZaf7mZOgQAAOEOAAAdAAAAdW5pdmVyc2FsL2NvbW1vbl9tZXNzYWdlcy5sbmetV/9u2zYQ/r9A34EQUGADtrQd0KIYEge0xNhCZMmV6DjZDwiMxNhEKDGTKLfZX32aPtieZEfKbuymg6R0gG2YtO+7091335HHpx8LiTa8qoUqT5zXR68cxMtM5aJcnTgLevbzOwfVmpU5k6rkJ06pHHQ6ev7sWLJy1bAVh+/PnyF0XPC6hmU9MquHNRL5iTMfp240m+PwKg2iSZSO/YkzclVxx8p7FKiV+qP64Ze37z6+fvP2x+OXW8s+QMkMB8EhFLJIb171AAppHAUpoJEgDckldUbmc5hdtKCBHxJntP0yzHoekwtnZD477RZxTEKaJoHvkdRP0jCiNhcBocRzRleqQWu24UgrtBH8A9JrDpXUouKoliK3P2QKNsqGdznzohn2wzQmCY19l/pR6IwSVVX3P1lY1ui1qsBdjXJRs2vJc+sTOGN/v6t4Da6ZBk4heOm1gH+qgonyqNN1jJd+OElpFAVJSkJvt+OMSJkjr2LGzUCUGCckBoCK1bx6gm1qWWbNEZZyGMLUn0wDeFMTwlSs1hLeemgccwI1mPOyywo4QmJgV5Iso9gzSQNXiKE7VtcfVJUf8GO/UF3AfuhGQEGX7oFTg7EDhhoLUI6q4pnuApuRJMETko6jSyAy9F00xCI6h3Y7H2JxRRJoEZJ02YT4wp9gQ3jTYjv+7/orY4bO8h6xLAM7k76NUE0NOyal0AW20+phXhLyfgFV83HwjS5uASGxtl4rseEQQpV3swc0xSWe4c/7hf9beob9gHgpEMqLlim1YmecMZCHUmnEpFTmAcAvyzeszDi65hlrgPD38Ldc5PZvptg2kr8a8TdieistL7aqFHrk8sXRwNAOhOxxhEVTQ3ha8+JOd7neC/8pURhi/2cIfR59oP+kbdaxDx0wFqq/BQF5NoIEiir7W/nhGTiatz0PouCXNwN8htEWIFToqRgXkKqDEC4ghQPsl2Sc+BSG7ZJf10J3zjFb2bZA3y5qBgcHyTV/KOw1v1HQE5KzTTvOQNZspTsLujctD7SH+jSAkEMAXLUjESClKCD+vAfmYkZ2GWgl4+BJlqqRuW1RKW6tbEBum4I/nsM3lSrsrmT1jrytap1+TxTtw8Wt0/mAeZIQHLvT1MWhS8wRzjSN7GkEXDQxBTRJAzw25kDKgulsDVp5o5oy7wnUnsI8coYBbJvShLMqW//z6XNPjK8iaXfRdvfXQSDQYUaIyBew30Olef1nFwjF40M7u+hjtT217ux6HmKpD3T4X06HrNX0QhWwddTtF9i2LRqmFLvTGRAysfxTTZV1j959hBmOz0FU7PnKGc1YdQuKRJWSg1Bsqg0B9TDvDxeHRktR8iG236fp5oGpP0+x59lbFDSfFNltO7xyOCtm2+uUhOtUXzB3ikMQvK/weC70QEA7I3byAo3erh/afPN4ZHxZ1fYyevxy7276L1BLAwQUAAIACABGZGZGh2OPsIwEAADIFAAAJwAAAHVuaXZlcnNhbC9mbGFzaF9wdWJsaXNoaW5nX3NldHRpbmdzLnhtbOVYzXLiOBC+8xQqb81xYvK7mRSQIsFUqAHDgrOZnChhC9BGlrySDMOc9mn2wfZJtoUCMSEhYrYmNVV7Stzur7vV6p8PVy6/pgzNiFRU8Kp3eFD2EOGxSCifVL3bqPnx3ENKY55gJjipelx46LJWqmT5iFE1HRCtQVUhMMPVRaar3lTr7ML35/P5AVWZNG8FyzXYVwexSP1MEkW4JtLPGF7AH73IiPJqpRJCFSvqiCRnBNEEQuDURIdZk2E19XyrNsLxw0SKnCfXggmJ5GRU9X4pl4+PzxsrHWuqQVPCzeFUDYRGrC9wklATD2YD+o2gKaGTKQR+eHTioTlN9LTqHZePjB3Q97ftLK3bU2Bj51rAcbh+dJASjROssX20HiUZEwl5JaqmZU7A6IasoKnJV70WWFGy4DilcQRvkMlV1WtEw37QDPpBeB0Mb/ttG6ozImpF7cAJM2i3GsEw7EbBYHgTddp7g6LgS+QE6vWDQRBGQX941eruiXA/zxMm6NRb7T0xd8HVoBXt6ymsd/aF9G66oRvmutvp1cP7vUK7ue8F/XYr/DyMut121Oo9oZaFWSjBir9ZzRWoepHLjZpdtXNvKrR4VrqKaBgnDMsJiUSTQpONMVPEQ39kZPJbjhnVC2i8MkydB0KyuspIrPumqaqeaRTvyZw1CKGBs6eWLZ+uW/bTycbpfeu+cLKXA63ATMowX7TF5N2jPz1bR390dr47/JfCrMxoQkSIpVzOoe3w30xfYeQdHp+d7Q7hFW8VrDWOpzAf9Wq8FSUrrbHgG5PNPKORYMk6rSQdkSTEKSmM/cED5U3QPPTQGEqZQcLrkmLmIarhAuI1WOUjpaleLppmUROBLVhoBHUGWxcST7GEI6qi/DF5ZrTHtYAnqCHxHLaYzYcVv6beI9xF7QbSz8wVEOmiHkis9tBEdcaclFNMnRTvyEhRTVxUr6hwUeuvxoiLcgfLByJRJARz0r8TOUvQQuSI0QeCtEDQ+XkK/00JKu5tNJYiXUqBW2ikGNQ3mlEyJ8mli6N7cJHmgDS9yYi2Hv7M6Tc0ImMhwS7BMygdkFNl7R/sZTjDSj0ZxasYP9gV2wobwZcP5oA4mWFgEvsZhyYlaaZ/hH0MZ+cCXDAmIJsFE5CZGOdQpOZ+Epos1VyO6ex7imfLSzcXuTQK100hHmsTXsQwTijPiavBGHMkOFsgHEPFKlNCMypyBRJbLNa0+q4ALRRRvgx1AlMPnMnErd3Lh0fHJ6dnv55/ujjw//nr7487QY9koMew8WbZwPVOXuiMfMZB38C9yvWccftGuoP3OSNfoFjO2Occ0Bm4xQTfQO7gg28gd7DCLWxTyNRMj6SA38X6H8nE9rat+IYFvEwKlgzqZ+QEoWldYEIuHdq9jSCngYvqMnVOJKMf/O5kEG7BaSa5uQ27Tgf+7Lj/zULuFZaxUwiwTSd2dcM+ZTQFVpK826B8h3Z+l8b6T2zbduWPaazvuqWffhb9XzJmn9YfDja+FKx/fW9+LzNvUsppCnk0PGj9ka12elKu+C+/KpXA2ubXx1rpX1BLAwQUAAIACABGZGZGxmCIeLsCAABQCgAAIQAAAHVuaXZlcnNhbC9mbGFzaF9za2luX3NldHRpbmdzLnhtbJVWUW/bIBB+36+Isvc6W7dlk2ikNs2kSt1arVXfsX2xUTBYcE6Xfz/AuIbErrOgSuG77+OOu+NSondMrD7MZiSTXKonQGSi0BbpsBnLr+ZpgyjFRSYFgsALIVVF+Xz18af7kMQxp1RyD+pczZZm0LtZus85Eu/j69KuMUEmq5qKw70s5EVKs12hZCPyydDKQw2KM7EzzMWP5Xoz6oAzjXcIVRTT5rtd50lqBVqDDenbxq5JFacp8M7Twn3O1PSu3r/9kWzPNEMnu/5k15ispgXESV4sLi+/347zhTk9rsrSrvcFCH/RUC8/2zVK5fQAKj789otdowpZN/X/9EitZGETGmveL+Kbhkuam+dno1rYNSmwF7KOJqvg0+PuGqbefw3fPbHPVUn+aPN6NBBs0VMOK1QNkKTbtTZdyteHBs37gNWWcm0IIdSTHk3Qj7TR3TEx1vP+wCsTeUDyQM94kbypYN3GGzqNDb1gvb5xsyLkvmFBhAr2HgxC7MGe+dvk9YQZgD3zibMcHgQ/nNCPLa2mq/EN9dUM0u+jj/JvzCCo2XYZ63ad1bq6t09XB7490HEqmcNK23ieWQW2biRxWBtTchIUEXTPCopMil+Wlx7cbTRJjgy+14Y7iyBDDkMN52I0YzoM2W6n27H9Ueiv1u5naGb41Zwi0qyszI+Sns+8zjwSc8w8GVbYKWnooO7EVgYaV4oxUUXVDtSzlPxcN0Ii6HOPl+3TGqOTJMgBSYZzTPwhQ8kXTZWC2piaMeiaJsZaXsmKkps/fGHwCnksGDG2SizNcYKyt54MAN8AQFVWduVvN62lajgyDnvg3hoA7sJjNyPadOhYs13jPWwxnA8eOerHgBA0pJ8TfafE8yPAB/gvJqxBQWuYbnmkqXb3it781EzuJpntvHCIub1vpOhkYz9NoAHtf5L/AFBLAwQUAAIACABGZGZGLOLmYF4EAADZEwAAJgAAAHVuaXZlcnNhbC9odG1sX3B1Ymxpc2hpbmdfc2V0dGluZ3MueG1s3VjbciI3EH33V6gmtY8L+BqvC3BhMy5TCwOBcbx+osRIgGKNNJE0sOxTviYftl+yLWRuxsZiK3Gq8mRPT5/TrVbfhvLl15SjCVWaSVEJDgulAFGRSMLEqBLcxTcfzwOkDRYEcyloJRAyQJfVg3KWDzjT4x41BlQ1AhqhLzJTCcbGZBfF4nQ6LTCdKftW8twAvy4kMi1mimoqDFXFjOMZ/DGzjOqgenCAUNmJWpLknCJGwAXBrHeY35qUB0WnNcDJ40jJXJBryaVCajSoBL+USsfH5/WFjmOqs5QKezZdBaEVmwtMCLPuYN5j3ygaUzYag9+HRycBmjJixpXguHRkeUC/uM0zZ3eHwJbnWsJphHkykFKDCTbYPTqLig6pgrBSXTUqp0C6IVvTNPSrWQqciMwETlkSwxtkQ1UJ6nG/G96E3TC6Dvt33aZz1RsRN+Jm6IXpNRv1sB+147DXv41bzb1Bcfgl9gJ1umEvjOKw279qtPdE+J9nhQlbtUZzT8x9eNVrxPtaimqtfSGd23bkh7lutzq16GEv124fOmG32Yg+9+N2uxk3OivUPDHXUrBc3MzmMmS9zNVGzi6quTOWRj5LXU0NdBOO1YjG8oZBkQ0x1zRAf2R09FuOOTMzKLwSNJ1HSrOazmhiuraoKoEtlGBF5wjBNTC2KtnS6bJkP51snL7ozK+d7GVHy9CSMixmTTl6d+9Pz5beH52d73b/JTfLE0aojLBS8z607f6b4VtreYfHZ2e7XXjFWhkbg5Mx9EezaG/rkoXWUIqNzmaf0UBysgzrEHKVQ0RrimEeIGYgwsnyrbH3YG4Yhyy22MPCUJitECdjrMBpvS5/Codt1kk1FATVFZ7CWHIndOLX1DtU+KjdQkC5DSpVPuqhwnoPTVTj3Es5xcxL8Z4ONDPUR/WKSR+17qIx+Ci3sHqkCsVSci/9e5lzgmYyR5w9UmQkglrOU/hvTNH6JEZDJdO5lGNtkOaQsWjC6JSSSx9DD2AizQFpq41T4yz8mbNvaECHUgEvxRNIHZAz7fgLexFnWOsVKV74+MENzUZUD798sAfEZIJhN9iPHMqOppn5N/gxnF1IMMG5hGiuUUBkEpxDktr7IYzM1XyO6W17jCfzS7cXOSeF62bgj+OEFwm0AyZy6kuYYIGk4DOEE8hYbVNowmSuQeKSxVHrn3LQQRETc1dHsL2CMUX8yr10eHR8cnr26/mni0Lx+19/f9wJehrvHY6tNTffr3duet7IZ1vlG7hXtzdv3L6e7tjkvJEvLE3e2OdbnTdwa7d7A7ljw3sDuWPP28LeSJXa7kHW8Lv2+Kf1YHvalot2Nr885uc70ftM+cgWI2wrPjXXvoshSqGP6jwYXmtDN/zdixDi6tVl/MxGba8Df/ac6HbEdtbGq5cLMB9HbhjDhOQshT2DvFvre4cCfZdS2b0Ru0L6h0rlp+L+3/eL/20M3NPyA3zji3v5Fbv5u9MByDd/jqse/ABQSwMEFAACAAgARmRmRm/CXvKYAQAAGwYAAB8AAAB1bml2ZXJzYWwvaHRtbF9za2luX3NldHRpbmdzLmpzjZRNT8MwDIbv+xVVuKKpMKDADbEhIe2AxG6IQ9p5XbU0iZK0rEz77zTZV5KmbPFlefXsdezK3gyi9qAMRc/Rxvw29w/3bjTQmhIVXLs66dFLrSNJijnMihJIQQF5SK2RBSYSjvr2hIScETWuafOpfaVliNjRzBJ5wEIENBnQ6oD2E0qyDom/h38PrLJ2JVmNTiulGB1mjCqgakiZKLFh0NWbOXaFHsxqEGfQBc7AMU3M6SNPjveJDpvLWMkxbaYsZ8MUZ6tcsIrO+/IvGw6i/eSrHRA/Ja8Tx44UUr0rKP3Ek0cd/SQXICXs8z5MdARhglMglm9szj+oY9wtyKPrQhbqQL/c6LBpjnPodCmOR6PHsYvR1qvTzURHl1OwVjtidKvDIQhuQHSsxnc6HJDxil/wAblgue5IB+32/IgShucFzfepYx1BTj9W2/Z171Soef4YOSPEvBFaBsa07NscF4y9Cg6u9LJOQzNPQmIo78W7qg4+RvlbRN+/IoSVwtmybJdDuxnbLmCxAjFjjLSv/z6zWL1Mg+0fUEsDBBQAAgAIAEZkZkYa2uo7qgAAAB8BAAAaAAAAdW5pdmVyc2FsL2kxOG5fcHJlc2V0cy54bWydjzEPwiAQhXd+BbldsFvTAN1M3Bx0NhVRSejRcNT684XUGGeHS+5d3vdeTvWvMfCnS+QjamjEFrhDG68e7xpOx92mBU55wOsQIjoNGIH3hinftHhIjlwmXiKQNDxynjopl2URnqZUEiiGOZdgEjaOsswYUVZSTisKK9v5v+jPDQxjnKvL7EPeoyl7UauFU7IaKnN2KDzeIshqUPLrrsrOlEtFEUr+PGbYG1BLAwQUAAIACABGZGZGlBOzImkAAABuAAAAHAAAAHVuaXZlcnNhbC9sb2NhbF9zZXR0aW5ncy54bWwNzDEOgzAMQNGdU1jeKe3WgcDGVpbSA1jERZEcG5GA4PZk+8PTb/szChy8pWDq8PV4IrDO5oMuDn/TUL8RUib1JKbsUA2h76pWbCb5cs4FJliFLt4mjiUyjxSLHHYRqOFTXv/AHpuuugFQSwMEFAACAAgAQXo1Rs6CCTfsAgAAiAgAABQAAAB1bml2ZXJzYWwvcGxheWVyLnhtbK1VTW/bMAw9p8D+g6F7raRd1zSQW3QFih3WoUDWbbdAtRlbi215klw3/fWj/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5UBCUn9/aFpkvSBWw7bgyT1cXPh7g2y33jVT7G4RhF9UKuq1obiWaW4JaDreNvu4oSHPbLXCTK2hKNWNPIgD5hSvFbVtcGpUDoyNjjaVDMKPVlWuROkFYZJL47B+0sX4jaX7q15QpAf9DmE9I1NZEpAE83wr0MZBgTQ1gsa3NNVns2phdTjp/THp9PTBVOdai4EUcw1UIOIYBN5x2dnoICoprdPFzNcL2Dg6CIxFGMT5mkmF8epAm4Wo3ydA7OAiOpb+bgLbmtox0XMdRM7UdxOjEOmF+ro1MxEvZnoM9Y1ZlH742cs3RdSbag/P5H6M4iNEM5pZMrC771ttXzeG9nVOjO59NVlkG3YrzACbPKq9mFvJs5BPAluexuenn1OzDHnSU89R0THN9x36XxVq8gFOIwP7pFqe2JhHYnvHIh+VpjwH1xO0yCF+apiIyWktSqXlIOYa1eRJQVJhqVj6i6qGSeRqMtHGz7uegY9xV1wq4E8MWM12cYPPJzCPv8aW+y8XZRXeV88VFgy3zuq8CV7m8YVXXCXedQet+bS/C6pnH199QSwMEFAACAAgARmRmRjXb2a1oAQAA8wIAACkAAAB1bml2ZXJzYWwvc2tpbl9jdXN0b21pemF0aW9uX3NldHRpbmdzLnhtbI1S22obMRB9z1eI/IAljW4LW4OuxZCHQhPyvPWqYYmjLSuFhKKPrzatcdy6tJqnmXPmDDM6fX6ckn3OZX6avg9lmtPnWMqUHvL2CqF+Px/m5dMScyx5c6rcT2mcX3bp67zWWjWXIY3DMtoVzVuMwttDSmrlVMuYYRRJ5qlXyHluG9aB68A2zFFi+81vEj91l7iPqVxW7Tdn6J8Nu5TjUnZpjK9bOGe/h843+LgM49R4eSvYGvU4tTq2BmKES+4r1QAgkOWOOFyl7KQmyGPGMVSjKFBAhHPSiUok5dCy0ImmwnwnEJOMUVepp60baW0ctVVCR4hu07zqbA3BSIwRIQSYq1xAMBg1NjQNDWo9IDgwIKo2mihAwQYTWPXOC8uRol5gXJkxgPHpuKft3p/rVP3vdY7n/IfgxS+4iK7e2lwwV79/XpZGvo1P3w5DiejLkONu/HAd7m5urn958s2/R8Zq1LbxX339A1BLAwQUAAIACABGZGZGhouUu94hAAARRgAAFwAAAHVuaXZlcnNhbC91bml2ZXJzYWwucG5n7Xx7VFNn+i4d56gzI9pOZ1qhSor3C0LFIpVLMhUrUhVFRYSExBoRNVwEjCEhl844o20Fo6DEFklqxaKEZBeQxASS2FIBEyEKJRsISVSIETYkkhBCEpKcHXSqndWes35rzfnnLP5ghb35vu953ud7v/eSHfL5zvhY3z/6/9HHx8c3bsumXT4+v1f7+MxAzp4J31kcOSsLfnktb1fsRh9++4JB+OL36R9u/9DHp4b5p8lP/hd8/YdjW5LzfHz+fNz785r2ECLfx+ejb+M2fbgnHzui2XFmzWGy8RPUbuRtu8/f2TMN7ZFN7/odXPS0et3sLZeXfLni9xufbltSEXjydcqfX/dP+Kfxgz9+PPOLm9cz3ye2S3bIHGLqEJl7FDgK8g2O7+9oE6FsXq/rB2lyvTOPhJa5rYCJblfgtDTz3eXA5KQBNcvH59O3DTyhVsyqICemf7+rPJAQqThbGp1pCsejg6uz5sCUQ7Zb3x76qKOxqm7/jfZzW3u69gLNApxrKEn/19d8fB4uTWF8XlrhpNzrfqsH7DC4bQyPsPF38LzGPc3r4yoDIgUfnRAo7aMJ8K1v1wriIqwXatZEqg300TO4C2/DA29vTcsoOT60Eo+GxyW+7eO9c+jFnfmwuj7zY4sDUoinjhdmwheFi+Pm8SJiIprXwxfN5ytO7y0PXIh/B77o39IRw20/d7bGF7Yqx32ONjnaQjJJnUbN27KJO0naApNkR8j542cS07e0dMP7dfsDxmdahsfVQNKSDeGe003lFeqXK9urHY/mMfJtVoDhMv4JN7FxQ+0arWaZJqvLr2OtADb8vfY81mgQalGKL+EiJqkj8yWPqFgEbewBF/GmC5YYN/focvLbfQ5hnznr1pwTCOqz7yttwYPzEn82KI+n8gw/HBHqgmfddFZ71m7MkiFt9QBtpGu/EJd991OW+uA9xeusN4L7L1cYAC9BwTtjd5dz+lxOmaeA7AevAZiIkDt9lu2uTF16ZTh3CdpWougc1JEaLlzJZoRffiNe/Jy25l0vw9sWysfzXJyFGPml0hyjNLdHnEXnkOQjQkZ145+CTecKtpFPp2rXCAf6WVgph0krZzdEcYxKeXqXO/0T8haheRJIhdnzQwWuLpyryzRhYLjT8Q8IE0HNAirH/QjhvtIYxJGZakv6TAy3gVHKik5kK9wGgu0ng2gAyXdRX/P5VG3rDnAGCxrVQVd7YmK5YQ9pg1txlLDfpWp1eH3sLkQvDSWmEGJ+qlccoxA8+C+iOFZx+s1ej0s26dcTC0R5XM6LkJGhDfbce6LsjxGblLpVykBlHg3JrJP3G5Ture8QuOsq8i7WjDDdT5lG96TSMxk+o5XjHuRIHTGvd1kHaW/h0dL0UZ3HpZNZ7NTLSpS1gKXGOkUmvBrhGUXIKFlQP7hQze63w24qNK3VhG9OlXeff/Ro5eLE5hoiyi/S3P+1HbO5iHaMfH3O2nkrlWGMFjE1vIPSF8Vi9fKKMu0B1effBwqwMNviwPU67s2ZNbS/Kaw2tUFMuKwARO4YKYcw0AD0ZbMV/j+Z/Y39Rjex8UIVTLy+ZiT3u9bDluUM83JAqxcw2HXKoxkKmyG3Wt5CuN+L8uxURmP15LSD3OCCP3r39d5Yt/j71fiY5hrwSNHyBN80v/Whlw5iyK2zSRvYGhB5f1g/Og6sRhhqLH0HPBRLnyWHX4LLIyPf7rJaiJvY/eIM33AuMRkjXbyaozYVeFLAtAJytWs0SWQ8koHG7RggH1euAzWIdMbZ84YHF2UmPrB08VN9niLNrv22D6f9UMBqQcdkB8saaVllhnPQgNlFuEsDQJF4ZJWwzTUsbBtRWVL0/QpTUxkG9iB2ZsaZwg2E+XefjjPcSg+ZqGn9uo7PUphHxRmIT93j2Z7xcA6z8WRWainT1pJqOiE3WU6PrcbZ5VxoIMciClvCU/LUSKsomuWVhlCwoYoHZnqo2E6r1UBMAXLYeD7LZBHLJsXsAiwXg/KsBZxY25tQfbVxOQcYoECjJHJ4GlE3eh8V46QNiDBSaJ6PT/6GAPTMG3Nmb3VnFSc8/urkDw7UV0+kiJTNzMny1Sdb3PiThOODKU1xYZtSS0mhvE+CcSR2v3+6ecKe72L6mwkDDvskZUTVfUENKEDaCC4PCZtkHbCJlFHuo7QiUZvY6H8jt0wx+h5YIO8WbK5wsmORLKYFcviDLr2zVsonktkGmo5F2wJ7RixWeKGlzSIfyfXUYE9eaEkGtmJtGDbT0rjIVqI2galAgjHSnG+nHKCZzF9hpIdEw2aRwW25FHJtaM5glIJ5fvOpM3PWQLom+f56mSIT8Ti3xz9WxVx7yOdupsVJlGAEzIMQxU6rbmk3WWZRUsNtdTPrrQvM+YQ9BfI8NEiby+nqLm3plsXaw3DZSA4YwlGYLJRqtR71Td+J1FJd+mW0kqTJxtb1ZWlsjnyN0kEfCOMZDUgyFiqoG5DaTJlGvMYW45kzwgh4nHvs9z4+2NKW0oQ1JzdGgZ+dq8FHN/uHB3TSnadvbi52pX6c6Jeh2lknzwQNKld14BHJXkLhVr/DKqgUZ7HxXO5cu/+Z0LHhqz+JPYl0GWOeasWFXITI1OWOClHQMHNj4X1mlqgBs6gvCSmcWeWiWxpB14jySFc0Nhgdk9LliFC9W+q8a7VcEmUGZHsCBshp2xSGRUINrg4TwlFC9cb0i2B2KiPagFluEyG1DZPuiiGIUQLnlvbEFsGcv/iFLjItk393XmH5AUjAJ4Nter8N5jbMjNbivy8B1SgWc92A3gYhwTSR2z8xlwFRzqtTtUlZzp8M45eRipo1OqE1vnbyKyCaowQbcYyiA+fVT/IgG9kXtJpzjOsAncMdK33bPilm7mPEVzlFO9igvrtUOYI/crBbQUONKe/7D+e6XOQZcG7u3C3PP5fwCWIZv8c//4AEero2bTa8raQKWMua3V23i3PVk9HBwab0VIF8JA+1UsbXAeacmV8lstGnrlHpRZu5Cmc7cdzAAhgI47hT09CowVrDrlmJfba5gFVElEicxnV6QqNJ2eWfYEO9KfJQy53dLAVoQ9oufp8hmQvVgC1HJHkmMz1X41pYJgqyXYSSgGQrUS8WtW29AacrpRlf4Zc4TlrLW7tUd3urKMqETJnR5k8IzR/u7ylmgiPBCJKMzq/TjZv79TeUI2Y6f7BugTp0F8+USG9jLLFPOhyW+kOXUoAEbNMkksUDszTpA/19SvfZ262Z4DGRgugVKSvPTrtnCMYBREmaLAhhME8imQ1wGCo2sJV6EXYuXGjdVoxeGCedHcH/GIZu2jU8ozVGPrtYnXo2MNVvk9l2u2rOMtGwNGEV86KCW5PmFQycuIALOX3dtVa1s+T7FRycqTclVWujqy9ABiIG/5im4yrUI4m43Sm4WKK67xAtKzUbLji2dVk7HeuE2gcCuZXbgrNxcCGmEECBjOJDOO2OLgrdrsVIZwAOsRiwbq/2KjSeLUi7uc+0Qn7mMjS8GPbqrDp6Kgdtyv+iEA2tP+/EcBqofbR9ogVpofNTpU0rWek7yS+Opr5bQOeAgTN2I9sN4Px62Z+CzBEDDogC2RRiXSuhnl54k+KyGBaxkmx58LklwMfxkxCzIYRT8JRzJYppxVgac8vhbHri3/KwE5taw+SRTBX+YHf+Nr8PA5x9xoLYLv8qMzV0bMB0oMB5LtF3tf0DDm4Ev4uu0V27aM459TVR5mSe539/hEjWiWS09+S0atIBYkyHfmRcZYuw1bPAQOVyQKEnFCsBJ/qkDmuN4Ku+u8WCDFA37kyX/xLbuFOZZs8PUR6Jllmz6qnBjCwV3gC1EYMReTQNVCCRBXdBl6BUpCxc5A1r6u7SR4vgDZkrP1fHDHBOFCfgEQdUDd+oaNWBS3XVGFL0XiPeNwSqdTYL+mKDlVZVCwFDgTVDoE4rKRkKsAzIK/rMTsXKiD3uXjg2j/gj4GCYjNGaxBwFyKDJ+GsFiTo19bIh37HuJjtbOm6lwoujEF6dLD+Ffn0wo1W3nX21cIXIcyt7thggNrQUHidckneXyELWOGX99Z75jxwfAE0UuogeQApBGCxcDMk3wh5mEwYrAfsHyjSP8McOyjA1WLaDZUstiia77QEjqPXk5CwWNABq4BTBsUeA/fy/r0YAhosKC0b1nkC2zJ4fraRmOq8Tk40FHn+VLU1zSIiTsnFYIbWR7fR/oMpTGmxgGLM+IFvyBBI9CbtrQzLPm+eLTESciKo5Ec1UwCVA0mJjWcrzGk7/r/Zwvdni917oLVgGqusz7PCMvcGK72qC1S3lhUS/D1VphPeThWiWfpzcSCQbGbKsgxXJthIIMEzCEQ2DPFOT6WHrw9pbCIflBpDwHcNF5oG295UhLP0JCImX6QpT7fm+fA3EIKNsN6RAjo4Wa0s/zJDClMoxDBmccR+mkY/aCzae+nxfUzNU+v0i/FY3vdYYGTyrkB92CS5M8PLMdezjzHLoYOPdNL+k0Irq0TQNfUrTQhRkldMMUpXrjjvlSf0+jpJQ7EzG7xc3mvrW22QspV6QKoo3Qh1igEoj91kxuT3uW3ap3kxFyp6csLtWNe3Fcq1EDLJF0pfEFzLxkB2TwrtCiJa5wraRy+EgrvXvNROM6dF75QQ2EKgn9MnC7bQAApFMhoOcWWGwLEsqDyznFmZiwPSpzmDbeAQvIQOBDECfOlv4hvNS3cHrrROjl0K/rlabmlrXlL7xlIhtOH3htRWmVgrf7I+bW0y+F7Yv+lqUjvXeTn39Bt/y7JRfluvloVVRxG55Q52Kqec5P4NLVZPpMmWbs+FSlsSwQG12PHGWgJYa07OCbX5bQVsQs057ZzwCn2xcFwOVYbElLWfvCLFTDUd4q7f1edaIrZyTQeiuov/TWGsNvm49eyt1cyWhsWzljBaxDB3S/1Oe5ORqWxn4MFDHAtc0PXWs7SDQEOt28RA26psKjnUymXpkqo86cXKqiVFCRMWt4pzVpkNVKahlYr5Q8bR0NFOyOrgf7k8xJMnqpzUmeQrTEoFqXnGD/3OTRdaEVvBGMxixnf7tqrQGKl1CWBmD3lw/pMlqwLAD1/RjshpmihUqa150HMh7ZZq5vV7xYTU8yTP8LqhDoz7+MifDteKxPjMSSj0mciGNkruof6zQHH3ZrIWJTQszAAsqsjUSDP0xbZNCFnlC9xmJ49Talw0OvuwJwRVNe0/Vhx1Pm9/QjCpm4CpJTZKbnhkVx1e/Muao5M22SHkFC/0/7UqXDF55uUzx2H240MdnwHl8/2WhlgL9NQ4OI/F7fh7g7Z+nln/2t//rr1DIg7/GWara/3HtZxo33BslW75KIr4VBMtg7xPKXCOR8H2fh1Y/9dTrx1NzfY4tnRrvc+vPU4x9MJ97yfr48H/00vDxSTrgpejz6eopKX1uX5z/f5p+lTbx6DQJ5XjANNIdnRxt3K72f1z+w4Z3qtb1T613e5/O3k4yIu0DJTs8X6yJk61Jj2n/bGj46fNeH1qOst+tZPBKK3Qh6ZuIJ17ouzSusqru6nOtguIiEssXPpcXH9dx4+e5W4vjE9Njn4u3r/h4VUTkCyWKK3Z39Tx47gmlS8qr2s8+34+aJYN7piH+axCDbU/7mShpgU1DMkkn7oRIzXYlw230vr+0khwP2fWiJxugtD0vx48rDlvH1dmsGeAaRd76W5LCl+tq6KZGS/yGQ5I/mPusT5JemdNwB+FHux5lqxzTFphojkjNxpeUs2RHf6SURAnmZO4QlbOBlwYLdfp867fkbYTDBcMjY40vrRe7xh8dZXn6DbMQ1GeD9e5jtLEHsQB7q3VB/5WRGDU+q9IA/CxPx4hw3s4GNJdydvRc8GnBaW08Z/ur4Io3jorqqwzzK6uujAQKO9OTftbsmhrw/+axqoqNP64Jv/mvrMpXqOHCNt3hJUa33AKyDv9JE/8Laz77wouWQPTv3Sjc/SurYcbPXVlzPPJVe6oCV2XxhjY0a2NOC+6PvKo299T1W1563JY5mVfUN14xK8k3IYeQqFzbgf+tOTv8fp1BP/Sr4ycifpWUdO6v2gfE/A+Wnu91DLv9zV9d6Tw79NbgiZd+e9yZGLOnL6Urr7ALPyv8V6fU2C59v/03xL3/G3/ZE33wWOevkrMR/ft+1fTNSeG/wWy3zTdLXP6q63e9/lfhXtgDAxNPlv3CVXT62fWNTmMDB9s/T1dgkiQhW/IPs/5zEPJvks8DOpH/ATfS1FX2tIb3HxaZRoQ6t+Q1aPt5g/vCf2pHc0Fw/1Md/iG7QTv5KkEEY3JU87b02b9y74nTyO1kI8XC/Xne2KELD4a24hy7NhzVfBOVFKNW3Pj/OUzywXmMiaaGeciJh7Zt3gBIt9Y/AauIZMpT6y88AYvzOEATnOd5Osu/QqiPjFeZSMdYijCRbQmTbxmfipUaks41tk6GDjCcwU0+5uoMYaLsnQpDniiL+5IWSCjKLPC7Ehqa9pn4Dn9DhsTSHknKlrnGKxGuLL8FU44hM2l7DmU0tL20MhU4mrHVJPO4uUqDJtOe0FkYb8fwZdpHF3GW0WKIF7pNvx6qVVw5KgsyBalDcLb6YGU/35zDBsXxQ+zYgOW4JvFwLabUqc4uyeU4u/PJMieNDx69CCzFdYqpvie4LsIZK2VI/KrJfgVVNWtmJCA5gSvMwUBrpDY0mHd+iIBz9nKd+1jAgyDTW84OlnRsCC5DRcTkU9eplxW5zkkkmKqnL7bBjZA57BbPUIZbl1IOU4hEGEDX2nEzJk8taexfYxPJ8dUJQUq4B4o+FIzT56j0Ig5GQN8TpiREt2CkUjd1oTjrlZ1KmskJw46E+vAQwL3WC9CwaVieXx+M4722Uu8gPPvYTjUu5yhoppi9xnAQh1dRkFxMOFMo13M7La16v0ZxaNCT9VzrAhtAYtCdEyy4eDXcxHJd5j5GVolTMpmyiw3pDWOOXwhACZ2bNtyjtxCC0DM6tOLtfOHBMblhF73t9gUSOS1D3AgUxjsz8zSTX+Xa/QW7kDJj+IhSH6jEa0w0Xk6mpCFISWI03mR3+s8MQXMUeL3NabkLirNw0Zwhaxf0Smak8HKuc/1PmnO0awXMj89fOVq/GeZvWqBwVTvFjakDtRcUoGk33NYBLtFldktMs+Cmp/twVh1j4ZHoSuvk1Oo8kipVvjM9wzn8ShyQhE5ePsU+Okf+9fENW/Sxyxdf7dB/feH8SlMu2jRHzdi0Th+7FoxU5NpjWgRGcsXps5nkYatRMEnpocST3+7TW3C43fK8HsaSMP168lx72Emtnlm/V/jgF+SjiRmKkXGE5B7gfPeiQhV5Zxf9Zl4R1u+2OYfPCl2vd0D9RBS3z5ibofhAuLnayY6lPO0uVTE5RmVBvS69uba1PzaLpdiNbLf0zKovLITsBmSuXQzMIToJV6FXihRK2tPe09VVc/Z1EUNfTzv4xZwtzsh7uWWNaEKqlBnnVxH6N54iVxJWei1K5c4xkhC3Qw/qIyANQWNpHRlnNuQyRDoFSXPNtSEV6VGA74HoGZiB2r5DF1vuWu6l2Xu5OTsA3HRROQ3xmxBQJco1WMko/48Wx/roNELrGkqSOcaAruIxde76gcLr/0Z5ILVJTBrXcDrKOQaAxcdtQ9tae3aW+y3/b7ZuvzF9/815qMlnxli4p9PsYDg6I+PkyefWBabHEA9dfmFRJNzTaZZzqOZBXM3SQaE+o9Uv4WfbXQNwTzdlk1P/0qL/4tZQPvY+Vl3N0tjsY00I97NwlsFW4H0Gmx3MpU6OtsjynHKtPk0kqah8GXGir3lb7os2uInoVE56VAablmbTNMBJ2CITZdh7Qen4YJjR6O1j3Fp9w5xD3uytUJR2OU0yHFKrv7188NFLOjuO+O7zqx8nFfGUQOhNHpQWhFbNFzSLJ8XBzh/gQmmoduopM0exsxRnsc/JgywNFyB9hIhptYcNSFzjaoC/eHD0lfVW9nfVymIyacFpEylXU7SZAhbTYi88wOLlBJkOqRXHSpXAJ7yjqemMeHKASHlu7ObP+lVXXviQUJRmJ7o+e+KgppiOcmfW38wqYwCZpvcF+oXZkO4AWtVvsIniB+jmBeYNccDLNsV6QfV1vfaKQBsmQHJUH5zQRcqN73TF49FpDCHami3Q9ysSdnQ0vaz12B3+Nd78fS1JhmtSOybzijI1keq9dtKAmZqrsc4Vz8lyAxUdnS+PC3tXM3cLpDuEvqpyTPrrqs6vRgAkTir2hL96nFSTKnDH/oklTD35UO+JTuxoenXeKe4+XuCw2UL4VBF5b9ycg8RJoBFis2CS+UZuucJjeeqvNmffiqNQfz6nqt3yY38t8LsVjOIwlmdKTq5hpW9BgwoDlxE78r5Ak+764Igtn4XKWjX4yavSL947nDZcheQg3mwzjH8ShNDZTJV6zRHRZO5nCuanfCdQDRlAaiMKq41L8i0oDtg7HSinIaYhpiGmIaYhpiGmIaYhpiGmIaYhpiGmIaYhpiGmIaYhpiGmIaYhpiGmIaYhpiFePKriuMcqOW5iSjFddvmNl49tTiPo+TYuzjXUKdu7tSNb0XNu3Tf/Rtns1NqkJFsdxzXcKcNu7dBwX30U+f/oQ60+mLsGutvC0XnH+gDK/87TVXNFzUgLyj2qCZfZ2xoAupVLwrnNLJN7WOkefjJA1tv15Cf2vbhZ3sVjhtFb6mMaV5on+73/nIioZw2IRW1iGlGX/UWUx9B3JiBa4Ho4C3XLeUY2ccZ8V1sVpYsyDUFeZk+pHqdO1hP+juTs8FJ7bxVAZkGNR9D3YwYKHOcATw08ldb/jm4F5yFPYeFL2Vudu2hFnnNsx9wGNDkAXuC9ZG1jXpGMpauS2ctkK2XGVP5uzfjSVtt4b/Z9ylj3+LfBX5K1XWBdgZE0opcizL6NFw1e5BJ926qpz+uRIFaFo5fUlYktpjIBe3NFLDOzq4Syew9OaazLB7Ux2k9Iq5VeOZcpdpxOZFTSj1QBtCTNk2t3bWJHL+eHbgG5nVSyhlw4VEMSmqPggfurJtHYLl0l7pshSJcoJB+pLcFAuux1gswqddRpeFhXJjvG2u2ln0qveLbUE5nJqgL3w2sulTNL9uI8eD/1+udjGobW26w2hsemtyK+oWTAUy4Zl3rmvbaqi/AdN8uyy9WPcuPt/lGnajJ3a5506FwanYbmVOukzqdXmeyo44lMCTdrtzUiBr2H6d3jEonH7dTrruBqh4jdMLW7Uisv+yLQFOP6vlmgCKD0QNel7FRimT7EYw4xuSGZG+pMH/M4WQw7yyxe3oU3Vakx4z+1aBOnltvt3diJbe6FVvRuyVsw2ZBk95wB5UZrStQ/vYyWmRd5nsaiHGM9fRIHzdouYDgqGRRiMlLnakmOHueL29JQzh4l1vfTLiKi6rl9qzyHkqw2w+nWsgPB+sp+lR5nlyfRDbUZsxkukOEqYAh1QJ1C9Z3xqiNO2JcUrABYrPI9wB14sTj2VmmzKw/a8ARqbbFHmHOWsgxWhckGrs2V2akClms9i21OCQIsJuGUwouaelfpqociziNCNE6mZ4KZ+zo3oIBEdu3TI5P8+rDpOUCA94Qsk8u6El0a+xUjwTfej25cXfDDIL12+4A547XB3Hn7UEXCU9Ut17FMWLiSLmR+2u4elNC0hqU3Z6w6okOFNl6zUo4T32mPibK+8IKDaalpT6v4dX2gPlxIGdbQNUt5egoj3s4cvHES/dw12kgyp8ZsamOeV/n8xa9nXMmrydTNDi3kcSrQi5N7TYYOypvtbn5N3/q0xd2Ac2cXoZablVcrB4VIkq5bEAxUqwegdndNc7MiIUci1RBsf7HXJUiWLcSrvxW3UYQp7mPHr6pS9ibZnxjmbapfkcSUNDTSMdKP3oeyAhazHf0VXXjY7W+/D07ImN8qrqRL1EEyoFkwIWQ4hUkc3Iw9QzOvWrMA2j50k1Z/4tm/CQilTyoLM2uwLUSXAnyPTchQcIqGwgbnewXfa2/CpUqHUdovxWEiyjCs18fuGQVD9996AdWl+xJByHzNj3ag6DC5ZFuwruXrwo9yyOVEVKLz9k2tr3D938M2R4M7pInCDXH2FEuf2apv22IrymSlzj1E2L/NGak/oQwTfGT9Cg7qZUPruUfDNHqzdZ6NVwV9NHWa5iVKSozIV+AgqQpllDV/HXbhWuFO++dil8kMWfyKTjgbVKotLFye+rijEoh4bluxuREEywGLtCbTE9Fv9t3hZDKfmF21d7rHPZjx+wpsrNU6XKWuDpY9sCUzHu4mkvd4z5/ldfu81YyJYN3ICV2DrqoFDrKfHpFO6kNYjGx64U1ZXabvxwr/k6oysurZcVF4Ref+m9rBi777XbMH9Z4ay9oq8CAcG5bwALzr/f3IeKg+GWEScoc9Pyb1eiTiNIkUDFCb069Stkc0C7YTy6xFMlPmFywVOtxCeMEgr9a98xrtmAKwT5gdCdHe6L/NAngcgF5XhlhMjFHqu98ixNyalJ1HHnyvVxdou9/2GPnCZhVYI1u3JvpQBtpT0oohIfxCdPvGMHi0O2MPENfSLbiRVefhoGyed1c5PUuupCSzpgJcwAEG336SxQQRT4Ycz+Xe5P1uBoUsErVn6BT7aAYa9buvVD4XzSR7H3iN2LDPdHjrPNeRRuceoMV7lHs5FumXmLOZTvDWwW0KqARcpGL28gGneXu8cq1Ar9xkpVye8qkDuDOmd/rMpw/5ou31ztg/cOHgJCRfpx1Tc/no56aOwZlp4q7n5N9bWzuLsH7M3PJJCc1Dbb5KpY/42l20cXUaNYWDi/lpd+JzcDaoh84jlrcZwIaOXLvDP1gfQd5udirC3+c5exjHT0ikQGRUsL3uHOrNLijnQIZ6j/BzapPqXGkt+8k70mrOQmw5PV485eAtrXniajH2+Znuen6mlSGp1hTYURqP6xwqoRx8HOjej1cjNk55T1Dy56Byly5ppsi6tzX+udMSN8zhV0F7n4dwmqVMF+SZ6ypOBJpgslvHi7KpV6kLA+RTe6FAz7ao7rhaPt6NbFf/BeEQtD3fj8fSK2sSwefx7NsCQzlJLouV7XmRRvQepOMnBCJ16tAor0wRN+x8Lp7tJGLyYb3bJQjfbvX3kt6j87htCvDhWni08jGqImozTPJFOk50t/GHTJ0hCVYrnCkaN5lkHrrdiiqtySzh3OVlkbbPs4t0L8b2pI/aLOidtBFv3mgLIxXDmTd7SL0CYY7nG+hlh42RzIToceNe9qwpGl0AvX6ywbr1PONqtUNMEsUT1axFuv4hiF41NbHKef9foagy5wJPoB6JsOTJXiTjWpbbJIw+GEK+a3pWcDZ8STQlo+BNzznycu83ejzbQ+6Ub13QFyBmNf70/VpcZ15j4OADPDoKbOCzT5JyvaUCAG3v3RjwuKbg7hjgWct+f6qm8pH9Vq1FNb4tm/iIPDXo2bGeHqRNgXPXNr7uvc6/NZzBcVoBRip2tvc6CnNCoNS4ZI0NUwUYO9iZQgkTXPPYOZ6VwNSIvpCG3qFwPNoBm0+03V3OuRDu/Q4TH/rqyJTxm7oTJBvjtb8sPh0RRbFN0Yn7KH4Tf+P+f/xvUEsDBBQAAgAIAEZkZkZLmT7tTQAAAGoAAAAbAAAAdW5pdmVyc2FsL3VuaXZlcnNhbC5wbmcueG1ss7GvyM1RKEstKs7Mz7NVMtQzULK34+WyKShKLctMLVeoAIoZ6RlAgJJCpa2SGRK3PDOlJMNWydLEECGWkZqZnlFiq2RuYAYX1AcaCQBQSwECAAAUAAIACABGZGZGWn+5mToEAADhDgAAHQAAAAAAAAABAAAAAAAAAAAAdW5pdmVyc2FsL2NvbW1vbl9tZXNzYWdlcy5sbmdQSwECAAAUAAIACABGZGZGh2OPsIwEAADIFAAAJwAAAAAAAAABAAAAAAB1BAAAdW5pdmVyc2FsL2ZsYXNoX3B1Ymxpc2hpbmdfc2V0dGluZ3MueG1sUEsBAgAAFAACAAgARmRmRsZgiHi7AgAAUAoAACEAAAAAAAAAAQAAAAAARgkAAHVuaXZlcnNhbC9mbGFzaF9za2luX3NldHRpbmdzLnhtbFBLAQIAABQAAgAIAEZkZkYs4uZgXgQAANkTAAAmAAAAAAAAAAEAAAAAAEAMAAB1bml2ZXJzYWwvaHRtbF9wdWJsaXNoaW5nX3NldHRpbmdzLnhtbFBLAQIAABQAAgAIAEZkZkZvwl7ymAEAABsGAAAfAAAAAAAAAAEAAAAAAOIQAAB1bml2ZXJzYWwvaHRtbF9za2luX3NldHRpbmdzLmpzUEsBAgAAFAACAAgARmRmRhra6juqAAAAHwEAABoAAAAAAAAAAQAAAAAAtxIAAHVuaXZlcnNhbC9pMThuX3ByZXNldHMueG1sUEsBAgAAFAACAAgARmRmRpQTsyJpAAAAbgAAABwAAAAAAAAAAQAAAAAAmRMAAHVuaXZlcnNhbC9sb2NhbF9zZXR0aW5ncy54bWxQSwECAAAUAAIACABBejVGzoIJN+wCAACICAAAFAAAAAAAAAABAAAAAAA8FAAAdW5pdmVyc2FsL3BsYXllci54bWxQSwECAAAUAAIACABGZGZGNdvZrWgBAADzAgAAKQAAAAAAAAABAAAAAABaFwAAdW5pdmVyc2FsL3NraW5fY3VzdG9taXphdGlvbl9zZXR0aW5ncy54bWxQSwECAAAUAAIACABGZGZGhouUu94hAAARRgAAFwAAAAAAAAAAAAAAAAAJGQAAdW5pdmVyc2FsL3VuaXZlcnNhbC5wbmdQSwECAAAUAAIACABGZGZGS5k+7U0AAABqAAAAGwAAAAAAAAABAAAAAAAcOwAAdW5pdmVyc2FsL3VuaXZlcnNhbC5wbmcueG1sUEsFBgAAAAALAAsASQMAAKI7AAAAAA=="/>
  <p:tag name="ISPRING_ULTRA_SCORM_COURSE_ID" val="013C15C2-F5D6-4FAE-AFBA-33CD235F6921"/>
  <p:tag name="ISPRING_SCORM_RATE_SLIDES" val="1"/>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Content List"/>
  <p:tag name="ISPRING_PRESENTATION_TITLE" val="Leadership Pack_02"/>
  <p:tag name="ISPRING_RESOURCE_PATHS_HASH_PRESENTER" val="2b8c6cf853aa53c67ce71596605a20cd4e8dd1"/>
</p:tagLst>
</file>

<file path=ppt/theme/theme1.xml><?xml version="1.0" encoding="utf-8"?>
<a:theme xmlns:a="http://schemas.openxmlformats.org/drawingml/2006/main" name="KPMG">
  <a:themeElements>
    <a:clrScheme name="KPMG">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fontScheme name="KoPub돋움체">
      <a:majorFont>
        <a:latin typeface="KoPub돋움체 Bold"/>
        <a:ea typeface="KoPub돋움체 Bold"/>
        <a:cs typeface=""/>
      </a:majorFont>
      <a:minorFont>
        <a:latin typeface="KoPub돋움체 Medium"/>
        <a:ea typeface="KoPub돋움체 Mediu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99E6DF"/>
        </a:solidFill>
        <a:ln>
          <a:noFill/>
        </a:ln>
        <a:effectLst/>
      </a:spPr>
      <a:bodyPr rtlCol="0" anchor="ctr"/>
      <a:lstStyle>
        <a:defPPr algn="ctr">
          <a:defRPr sz="1100" dirty="0" smtClean="0">
            <a:solidFill>
              <a:schemeClr val="accent3"/>
            </a:solidFill>
            <a:latin typeface="KoPub돋움체 Medium" panose="02020603020101020101" pitchFamily="18" charset="-127"/>
            <a:ea typeface="KoPub돋움체 Medium" panose="02020603020101020101" pitchFamily="18" charset="-127"/>
          </a:defRPr>
        </a:defPPr>
      </a:lstStyle>
      <a:style>
        <a:lnRef idx="1">
          <a:schemeClr val="accent1"/>
        </a:lnRef>
        <a:fillRef idx="3">
          <a:schemeClr val="accent1"/>
        </a:fillRef>
        <a:effectRef idx="2">
          <a:schemeClr val="accent1"/>
        </a:effectRef>
        <a:fontRef idx="minor">
          <a:schemeClr val="lt1"/>
        </a:fontRef>
      </a:style>
    </a:spDef>
    <a:lnDef>
      <a:spPr>
        <a:ln w="6350">
          <a:solidFill>
            <a:schemeClr val="bg1">
              <a:lumMod val="75000"/>
            </a:schemeClr>
          </a:solidFill>
        </a:ln>
        <a:effectLst/>
      </a:spPr>
      <a:bodyPr/>
      <a:lstStyle/>
      <a:style>
        <a:lnRef idx="2">
          <a:schemeClr val="accent3"/>
        </a:lnRef>
        <a:fillRef idx="0">
          <a:schemeClr val="accent3"/>
        </a:fillRef>
        <a:effectRef idx="1">
          <a:schemeClr val="accent3"/>
        </a:effectRef>
        <a:fontRef idx="minor">
          <a:schemeClr val="tx1"/>
        </a:fontRef>
      </a:style>
    </a:lnDef>
    <a:txDef>
      <a:spPr>
        <a:noFill/>
      </a:spPr>
      <a:bodyPr wrap="none" lIns="0" tIns="0" rIns="0" bIns="0" rtlCol="0">
        <a:spAutoFit/>
      </a:bodyPr>
      <a:lstStyle>
        <a:defPPr algn="ctr">
          <a:defRPr sz="850" smtClean="0">
            <a:ln>
              <a:solidFill>
                <a:schemeClr val="accent6">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defRPr>
        </a:defPPr>
      </a:lstStyle>
    </a:txDef>
  </a:objectDefaults>
  <a:extraClrSchemeLst/>
  <a:extLst>
    <a:ext uri="{05A4C25C-085E-4340-85A3-A5531E510DB2}">
      <thm15:themeFamily xmlns:thm15="http://schemas.microsoft.com/office/thememl/2012/main" name="프레젠테이션1" id="{8C4467C5-07C9-4B51-8BF1-3B01D7652E15}" vid="{B1721F83-C91C-4EC3-8F7B-E3F1904F8E2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8007A509638504CA075577B0A78C43C" ma:contentTypeVersion="79" ma:contentTypeDescription="Create a new document." ma:contentTypeScope="" ma:versionID="f00120920bcee853da363c4d9d6a181b">
  <xsd:schema xmlns:xsd="http://www.w3.org/2001/XMLSchema" xmlns:xs="http://www.w3.org/2001/XMLSchema" xmlns:p="http://schemas.microsoft.com/office/2006/metadata/properties" xmlns:ns1="http://schemas.microsoft.com/sharepoint/v3" xmlns:ns3="1c657212-07cd-4eb2-8173-68663959c5b7" targetNamespace="http://schemas.microsoft.com/office/2006/metadata/properties" ma:root="true" ma:fieldsID="ff9733e702ec93a5e27b10f0a91b5c1f" ns1:_="" ns3:_="">
    <xsd:import namespace="http://schemas.microsoft.com/sharepoint/v3"/>
    <xsd:import namespace="1c657212-07cd-4eb2-8173-68663959c5b7"/>
    <xsd:element name="properties">
      <xsd:complexType>
        <xsd:sequence>
          <xsd:element name="documentManagement">
            <xsd:complexType>
              <xsd:all>
                <xsd:element ref="ns3:KPMGGlobalThumbnailImage" minOccurs="0"/>
                <xsd:element ref="ns3:KPMGGlobalKeyContactPerson" minOccurs="0"/>
                <xsd:element ref="ns1:URL" minOccurs="0"/>
                <xsd:element ref="ns3:Economy" minOccurs="0"/>
                <xsd:element ref="ns3:ERI_x0020_Report_x0020_Type" minOccurs="0"/>
                <xsd:element ref="ns3:Korean_x0020_Title" minOccurs="0"/>
                <xsd:element ref="ns3:Korean_x0020_Abstract" minOccurs="0"/>
                <xsd:element ref="ns3:Big_x0020_Thumbnail_x0020_Image" minOccurs="0"/>
                <xsd:element ref="ns3:Region_kr" minOccurs="0"/>
                <xsd:element ref="ns3:Industry_x0020_Sector_x002f_SubSector_x0020_Selection_metalogix" minOccurs="0"/>
                <xsd:element ref="ns3:Function_x002f_Service_x002f_SubService_x0020_Selection_metalogix" minOccurs="0"/>
                <xsd:element ref="ns3:Language_metalogix" minOccurs="0"/>
                <xsd:element ref="ns3:Media_x0020_Type_metalogix" minOccurs="0"/>
                <xsd:element ref="ns3:Global_x0020_Country_metalogix" minOccurs="0"/>
                <xsd:element ref="ns3:Audience_x0020_Level_metalogix" minOccurs="0"/>
                <xsd:element ref="ns3:Content_x0020_Use_metalogix" minOccurs="0"/>
                <xsd:element ref="ns3:Primary_x0020_Owner_metalogix" minOccurs="0"/>
                <xsd:element ref="ns3:Publication_x0020_Date_metalogix" minOccurs="0"/>
                <xsd:element ref="ns3:Category" minOccurs="0"/>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URL" ma:index="13" nillable="true" ma:displayName="URL" ma:format="Hyperlink" ma:internalName="URL" ma:readOnly="false">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c657212-07cd-4eb2-8173-68663959c5b7" elementFormDefault="qualified">
    <xsd:import namespace="http://schemas.microsoft.com/office/2006/documentManagement/types"/>
    <xsd:import namespace="http://schemas.microsoft.com/office/infopath/2007/PartnerControls"/>
    <xsd:element name="KPMGGlobalThumbnailImage" ma:index="11" nillable="true" ma:displayName="Thumbnail Image" ma:description="This field is to associate a visual identify of the content&#10;&#10;이미지 저장하는 곳: https://intra.aspac.kpmg.com/sites/kr/ERI/TLimage/Forms/AllItems.aspx" ma:format="Image" ma:internalName="KPMGGlobalThumbnail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KPMGGlobalKeyContactPerson" ma:index="12" nillable="true" ma:displayName="Key Contact Person" ma:description="In addition to the Author field helps identify the Author/Creator/Publisher of the document/content publication. The Key Contact Person field is resulting in end users of the content not able to reach out to the team who helped created the content" ma:list="UserInfo" ma:SharePointGroup="0" ma:internalName="KPMGGlobalKeyContactPerson" ma:readOnly="false" ma:showField="NameWithPictur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conomy" ma:index="14" nillable="true" ma:displayName="Macro Economy" ma:internalName="Economy" ma:readOnly="false">
      <xsd:complexType>
        <xsd:complexContent>
          <xsd:extension base="dms:MultiChoice">
            <xsd:sequence>
              <xsd:element name="Value" maxOccurs="unbounded" minOccurs="0" nillable="true">
                <xsd:simpleType>
                  <xsd:restriction base="dms:Choice">
                    <xsd:enumeration value="국내외경제동향"/>
                  </xsd:restriction>
                </xsd:simpleType>
              </xsd:element>
            </xsd:sequence>
          </xsd:extension>
        </xsd:complexContent>
      </xsd:complexType>
    </xsd:element>
    <xsd:element name="ERI_x0020_Report_x0020_Type" ma:index="15" nillable="true" ma:displayName="ERI Report Type" ma:format="Dropdown" ma:internalName="ERI_x0020_Report_x0020_Type">
      <xsd:simpleType>
        <xsd:restriction base="dms:Choice">
          <xsd:enumeration value="(External Publication)"/>
          <xsd:enumeration value="Samjong Insight"/>
          <xsd:enumeration value="Issue Monitor"/>
          <xsd:enumeration value="Journal Review"/>
          <xsd:enumeration value="Book(단행본)"/>
          <xsd:enumeration value="(Internal Material)"/>
          <xsd:enumeration value="Global Thought Leadership"/>
          <xsd:enumeration value="Market Frontier"/>
          <xsd:enumeration value="Industry Profile"/>
          <xsd:enumeration value="Discussion memo"/>
          <xsd:enumeration value="Morning Briefing"/>
          <xsd:enumeration value="NK Insight"/>
          <xsd:enumeration value="Business Focus"/>
        </xsd:restriction>
      </xsd:simpleType>
    </xsd:element>
    <xsd:element name="Korean_x0020_Title" ma:index="16" nillable="true" ma:displayName="Report Title" ma:description="구 Korea Title 항목입니다." ma:indexed="true" ma:internalName="Korean_x0020_Title" ma:readOnly="false">
      <xsd:simpleType>
        <xsd:restriction base="dms:Text">
          <xsd:maxLength value="255"/>
        </xsd:restriction>
      </xsd:simpleType>
    </xsd:element>
    <xsd:element name="Korean_x0020_Abstract" ma:index="17" nillable="true" ma:displayName="Korean Abstract" ma:internalName="Korean_x0020_Abstract" ma:readOnly="false">
      <xsd:simpleType>
        <xsd:restriction base="dms:Note"/>
      </xsd:simpleType>
    </xsd:element>
    <xsd:element name="Big_x0020_Thumbnail_x0020_Image" ma:index="18" nillable="true" ma:displayName="Big Thumbnail Image" ma:description="Do Not Use" ma:format="Image" ma:internalName="Big_x0020_Thumbnail_x0020_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Region_kr" ma:index="19" nillable="true" ma:displayName="Local Information" ma:description="다중 선택이 가능하도록 생성 0422" ma:internalName="Region_kr" ma:readOnly="false">
      <xsd:complexType>
        <xsd:complexContent>
          <xsd:extension base="dms:MultiChoice">
            <xsd:sequence>
              <xsd:element name="Value" maxOccurs="unbounded" minOccurs="0" nillable="true">
                <xsd:simpleType>
                  <xsd:restriction base="dms:Choice">
                    <xsd:enumeration value="Global"/>
                    <xsd:enumeration value="Asia"/>
                    <xsd:enumeration value="America"/>
                    <xsd:enumeration value="Europe"/>
                    <xsd:enumeration value="MENA(Middle East &amp; Africa)"/>
                  </xsd:restriction>
                </xsd:simpleType>
              </xsd:element>
            </xsd:sequence>
          </xsd:extension>
        </xsd:complexContent>
      </xsd:complexType>
    </xsd:element>
    <xsd:element name="Industry_x0020_Sector_x002f_SubSector_x0020_Selection_metalogix" ma:index="20" nillable="true" ma:displayName="Industry Sector/SubSector Selection_metalogix" ma:description="* 구 작성 창입니다. 입력하지 않는 란입니다." ma:internalName="Industry_x0020_Sector_x002f_SubSector_x0020_Selection_metalogix" ma:readOnly="false">
      <xsd:simpleType>
        <xsd:restriction base="dms:Note"/>
      </xsd:simpleType>
    </xsd:element>
    <xsd:element name="Function_x002f_Service_x002f_SubService_x0020_Selection_metalogix" ma:index="21" nillable="true" ma:displayName="Function/Service/SubService Selection_metalogix" ma:description="* 구 작성 창입니다. 입력하지 않는 란입니다." ma:internalName="Function_x002f_Service_x002f_SubService_x0020_Selection_metalogix" ma:readOnly="false">
      <xsd:simpleType>
        <xsd:restriction base="dms:Note"/>
      </xsd:simpleType>
    </xsd:element>
    <xsd:element name="Language_metalogix" ma:index="22" nillable="true" ma:displayName="Language" ma:default="Korean" ma:format="Dropdown" ma:internalName="Language_metalogix" ma:readOnly="false">
      <xsd:simpleType>
        <xsd:union memberTypes="dms:Text">
          <xsd:simpleType>
            <xsd:restriction base="dms:Choice">
              <xsd:enumeration value="Korean"/>
              <xsd:enumeration value="English"/>
            </xsd:restriction>
          </xsd:simpleType>
        </xsd:union>
      </xsd:simpleType>
    </xsd:element>
    <xsd:element name="Media_x0020_Type_metalogix" ma:index="23" nillable="true" ma:displayName="Media Type" ma:default="PDF" ma:format="RadioButtons" ma:internalName="Media_x0020_Type_metalogix" ma:readOnly="false">
      <xsd:simpleType>
        <xsd:union memberTypes="dms:Text">
          <xsd:simpleType>
            <xsd:restriction base="dms:Choice">
              <xsd:enumeration value="DOC"/>
              <xsd:enumeration value="MSG"/>
              <xsd:enumeration value="PDF"/>
              <xsd:enumeration value="PPT"/>
              <xsd:enumeration value="TXT"/>
            </xsd:restriction>
          </xsd:simpleType>
        </xsd:union>
      </xsd:simpleType>
    </xsd:element>
    <xsd:element name="Global_x0020_Country_metalogix" ma:index="24" nillable="true" ma:displayName="Global Country" ma:description="Identifies the Country who owns the content and where it was created" ma:internalName="Global_x0020_Country_metalogix" ma:readOnly="false">
      <xsd:simpleType>
        <xsd:restriction base="dms:Text">
          <xsd:maxLength value="255"/>
        </xsd:restriction>
      </xsd:simpleType>
    </xsd:element>
    <xsd:element name="Audience_x0020_Level_metalogix" ma:index="25" nillable="true" ma:displayName="Audience Level" ma:default="All" ma:description="All, Partner, Sr. Mgr., Mgr., Associate" ma:format="Dropdown" ma:internalName="Audience_x0020_Level_metalogix" ma:readOnly="false">
      <xsd:simpleType>
        <xsd:restriction base="dms:Choice">
          <xsd:enumeration value="All"/>
          <xsd:enumeration value="Partner"/>
          <xsd:enumeration value="Sr. Mgr."/>
          <xsd:enumeration value="Mgr."/>
          <xsd:enumeration value="Associate"/>
        </xsd:restriction>
      </xsd:simpleType>
    </xsd:element>
    <xsd:element name="Content_x0020_Use_metalogix" ma:index="26" nillable="true" ma:displayName="Content Use" ma:description="Select 'Internal' for internal use only or 'Internal/External' for public use" ma:format="Dropdown" ma:internalName="Content_x0020_Use_metalogix" ma:readOnly="false">
      <xsd:simpleType>
        <xsd:restriction base="dms:Choice">
          <xsd:enumeration value="Internal"/>
          <xsd:enumeration value="Internal/External'"/>
        </xsd:restriction>
      </xsd:simpleType>
    </xsd:element>
    <xsd:element name="Primary_x0020_Owner_metalogix" ma:index="27" nillable="true" ma:displayName="Primary Owner" ma:default="No Selection" ma:description="Identifies the function, industry, business group which owns the content" ma:format="Dropdown" ma:internalName="Primary_x0020_Owner_metalogix" ma:readOnly="false">
      <xsd:simpleType>
        <xsd:restriction base="dms:Choice">
          <xsd:enumeration value="No Selection"/>
          <xsd:enumeration value="Advisory"/>
          <xsd:enumeration value="Audit"/>
          <xsd:enumeration value="Communucations"/>
          <xsd:enumeration value="Finance and Administration"/>
          <xsd:enumeration value="Human Resources"/>
          <xsd:enumeration value="Information Technology"/>
          <xsd:enumeration value="Knowledge Management"/>
          <xsd:enumeration value="Learning &amp; Development"/>
          <xsd:enumeration value="Legal Services"/>
          <xsd:enumeration value="Marketing"/>
          <xsd:enumeration value="Quality &amp; Risk Management"/>
          <xsd:enumeration value="Research"/>
          <xsd:enumeration value="Tax"/>
        </xsd:restriction>
      </xsd:simpleType>
    </xsd:element>
    <xsd:element name="Publication_x0020_Date_metalogix" ma:index="28" nillable="true" ma:displayName="Publication Date" ma:description="Date the content was published" ma:format="DateOnly" ma:internalName="Publication_x0020_Date_metalogix" ma:readOnly="false">
      <xsd:simpleType>
        <xsd:restriction base="dms:DateTime"/>
      </xsd:simpleType>
    </xsd:element>
    <xsd:element name="Category" ma:index="32" nillable="true" ma:displayName="Category" ma:default="All" ma:description="FS/CM/IM/IGH/TMT에서 문서가 보여야 하는 경우 필수로 입력합니다.&#10;입력되지 않은 값은 각각의 페이지에서 표시되지 않습니다." ma:internalName="Category" ma:readOnly="false">
      <xsd:complexType>
        <xsd:complexContent>
          <xsd:extension base="dms:MultiChoiceFillIn">
            <xsd:sequence>
              <xsd:element name="Value" maxOccurs="unbounded" minOccurs="0" nillable="true">
                <xsd:simpleType>
                  <xsd:union memberTypes="dms:Text">
                    <xsd:simpleType>
                      <xsd:restriction base="dms:Choice">
                        <xsd:enumeration value="All"/>
                        <xsd:enumeration value="Consumer Markets"/>
                        <xsd:enumeration value="Financial Services"/>
                        <xsd:enumeration value="Industrial Markets"/>
                        <xsd:enumeration value="Infrastructure, Government and Healthcare"/>
                        <xsd:enumeration value="Technology, Media &amp; Telecommunications"/>
                        <xsd:enumeration value="M&amp;A"/>
                      </xsd:restriction>
                    </xsd:simpleType>
                  </xsd:union>
                </xsd:simpleType>
              </xsd:element>
            </xsd:sequence>
          </xsd:extension>
        </xsd:complexContent>
      </xsd:complexType>
    </xsd:element>
    <xsd:element name="MediaServiceMetadata" ma:index="34" nillable="true" ma:displayName="MediaServiceMetadata" ma:hidden="true" ma:internalName="MediaServiceMetadata" ma:readOnly="true">
      <xsd:simpleType>
        <xsd:restriction base="dms:Note"/>
      </xsd:simpleType>
    </xsd:element>
    <xsd:element name="MediaServiceFastMetadata" ma:index="35" nillable="true" ma:displayName="MediaServiceFastMetadata" ma:hidden="true" ma:internalName="MediaServiceFastMetadata" ma:readOnly="true">
      <xsd:simpleType>
        <xsd:restriction base="dms:Note"/>
      </xsd:simpleType>
    </xsd:element>
    <xsd:element name="MediaServiceObjectDetectorVersions" ma:index="36"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8" ma:displayName="Author"/>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ma:index="10" ma:displayName="Comments"/>
        <xsd:element name="keywords" minOccurs="0" maxOccurs="1" type="xsd:string" ma:index="9"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rimary_x0020_Owner_metalogix xmlns="1c657212-07cd-4eb2-8173-68663959c5b7">No Selection</Primary_x0020_Owner_metalogix>
    <Korean_x0020_Title xmlns="1c657212-07cd-4eb2-8173-68663959c5b7">20231024_IM_PEF 회수 전략의 진화, 컨티뉴에이션 펀드</Korean_x0020_Title>
    <Global_x0020_Country_metalogix xmlns="1c657212-07cd-4eb2-8173-68663959c5b7" xsi:nil="true"/>
    <Economy xmlns="1c657212-07cd-4eb2-8173-68663959c5b7" xsi:nil="true"/>
    <Publication_x0020_Date_metalogix xmlns="1c657212-07cd-4eb2-8173-68663959c5b7">2023-10-23T15:00:00+00:00</Publication_x0020_Date_metalogix>
    <KPMGGlobalThumbnailImage xmlns="1c657212-07cd-4eb2-8173-68663959c5b7">
      <Url xsi:nil="true"/>
      <Description xsi:nil="true"/>
    </KPMGGlobalThumbnailImage>
    <Content_x0020_Use_metalogix xmlns="1c657212-07cd-4eb2-8173-68663959c5b7" xsi:nil="true"/>
    <Language_metalogix xmlns="1c657212-07cd-4eb2-8173-68663959c5b7">Korean</Language_metalogix>
    <URL xmlns="http://schemas.microsoft.com/sharepoint/v3">
      <Url xsi:nil="true"/>
      <Description xsi:nil="true"/>
    </URL>
    <Audience_x0020_Level_metalogix xmlns="1c657212-07cd-4eb2-8173-68663959c5b7">All</Audience_x0020_Level_metalogix>
    <Category xmlns="1c657212-07cd-4eb2-8173-68663959c5b7">
      <Value>All</Value>
      <Value>Financial Services</Value>
    </Category>
    <Korean_x0020_Abstract xmlns="1c657212-07cd-4eb2-8173-68663959c5b7" xsi:nil="true"/>
    <Industry_x0020_Sector_x002f_SubSector_x0020_Selection_metalogix xmlns="1c657212-07cd-4eb2-8173-68663959c5b7" xsi:nil="true"/>
    <ERI_x0020_Report_x0020_Type xmlns="1c657212-07cd-4eb2-8173-68663959c5b7">Issue Monitor</ERI_x0020_Report_x0020_Type>
    <Function_x002f_Service_x002f_SubService_x0020_Selection_metalogix xmlns="1c657212-07cd-4eb2-8173-68663959c5b7" xsi:nil="true"/>
    <Media_x0020_Type_metalogix xmlns="1c657212-07cd-4eb2-8173-68663959c5b7">PPT</Media_x0020_Type_metalogix>
    <KPMGGlobalKeyContactPerson xmlns="1c657212-07cd-4eb2-8173-68663959c5b7">
      <UserInfo>
        <DisplayName/>
        <AccountId xsi:nil="true"/>
        <AccountType/>
      </UserInfo>
    </KPMGGlobalKeyContactPerson>
    <Region_kr xmlns="1c657212-07cd-4eb2-8173-68663959c5b7" xsi:nil="true"/>
    <Big_x0020_Thumbnail_x0020_Image xmlns="1c657212-07cd-4eb2-8173-68663959c5b7">
      <Url xsi:nil="true"/>
      <Description xsi:nil="true"/>
    </Big_x0020_Thumbnail_x0020_Image>
  </documentManagement>
</p:properties>
</file>

<file path=customXml/itemProps1.xml><?xml version="1.0" encoding="utf-8"?>
<ds:datastoreItem xmlns:ds="http://schemas.openxmlformats.org/officeDocument/2006/customXml" ds:itemID="{B40FB9A4-4B49-47B9-85DE-2FAE443C28D4}"/>
</file>

<file path=customXml/itemProps2.xml><?xml version="1.0" encoding="utf-8"?>
<ds:datastoreItem xmlns:ds="http://schemas.openxmlformats.org/officeDocument/2006/customXml" ds:itemID="{9DE161FD-F930-45ED-8AA0-297502BC7E40}">
  <ds:schemaRefs>
    <ds:schemaRef ds:uri="http://schemas.microsoft.com/sharepoint/v3/contenttype/forms"/>
  </ds:schemaRefs>
</ds:datastoreItem>
</file>

<file path=customXml/itemProps3.xml><?xml version="1.0" encoding="utf-8"?>
<ds:datastoreItem xmlns:ds="http://schemas.openxmlformats.org/officeDocument/2006/customXml" ds:itemID="{82ED7A70-E524-458A-AF01-08531447576B}">
  <ds:schemaRefs>
    <ds:schemaRef ds:uri="http://schemas.microsoft.com/office/2006/metadata/properties"/>
    <ds:schemaRef ds:uri="http://schemas.microsoft.com/office/infopath/2007/PartnerControls"/>
    <ds:schemaRef ds:uri="http://purl.org/dc/dcmitype/"/>
    <ds:schemaRef ds:uri="http://purl.org/dc/elements/1.1/"/>
    <ds:schemaRef ds:uri="http://purl.org/dc/terms/"/>
    <ds:schemaRef ds:uri="http://schemas.microsoft.com/office/2006/documentManagement/types"/>
    <ds:schemaRef ds:uri="http://schemas.microsoft.com/sharepoint/v3"/>
    <ds:schemaRef ds:uri="http://schemas.openxmlformats.org/package/2006/metadata/core-properties"/>
    <ds:schemaRef ds:uri="1c657212-07cd-4eb2-8173-68663959c5b7"/>
    <ds:schemaRef ds:uri="http://www.w3.org/XML/1998/namespace"/>
  </ds:schemaRefs>
</ds:datastoreItem>
</file>

<file path=docMetadata/LabelInfo.xml><?xml version="1.0" encoding="utf-8"?>
<clbl:labelList xmlns:clbl="http://schemas.microsoft.com/office/2020/mipLabelMetadata">
  <clbl:label id="{deff24bb-2089-4400-8c8e-f71e680378b2}" enabled="0" method="" siteId="{deff24bb-2089-4400-8c8e-f71e680378b2}" removed="1"/>
</clbl:labelList>
</file>

<file path=docProps/app.xml><?xml version="1.0" encoding="utf-8"?>
<Properties xmlns="http://schemas.openxmlformats.org/officeDocument/2006/extended-properties" xmlns:vt="http://schemas.openxmlformats.org/officeDocument/2006/docPropsVTypes">
  <Template/>
  <TotalTime>107521</TotalTime>
  <Words>7897</Words>
  <Application>Microsoft Office PowerPoint</Application>
  <PresentationFormat>A4 용지(210x297mm)</PresentationFormat>
  <Paragraphs>575</Paragraphs>
  <Slides>25</Slides>
  <Notes>25</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25</vt:i4>
      </vt:variant>
    </vt:vector>
  </HeadingPairs>
  <TitlesOfParts>
    <vt:vector size="35" baseType="lpstr">
      <vt:lpstr>KoPub돋움체 Bold</vt:lpstr>
      <vt:lpstr>KoPub돋움체 Medium</vt:lpstr>
      <vt:lpstr>Arial</vt:lpstr>
      <vt:lpstr>Calibri</vt:lpstr>
      <vt:lpstr>KPMG Bold</vt:lpstr>
      <vt:lpstr>KPMG Extralight</vt:lpstr>
      <vt:lpstr>Univers for KPMG</vt:lpstr>
      <vt:lpstr>Univers for KPMG Light</vt:lpstr>
      <vt:lpstr>Wingdings</vt:lpstr>
      <vt:lpstr>KPMG</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KPMG</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20231024_IM_PEF 회수 전략의 진화, 컨티뉴에이션 펀드</dc:title>
  <dc:creator>삼정KPMG 경제연구원</dc:creator>
  <cp:keywords/>
  <dc:description/>
  <cp:lastModifiedBy>Lee, Ji-Soo (KR/ERI)</cp:lastModifiedBy>
  <cp:revision>12851</cp:revision>
  <cp:lastPrinted>2023-07-04T00:15:47Z</cp:lastPrinted>
  <dcterms:created xsi:type="dcterms:W3CDTF">2015-03-05T08:26:34Z</dcterms:created>
  <dcterms:modified xsi:type="dcterms:W3CDTF">2023-10-24T07:08:25Z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0x01010078007A509638504CA075577B0A78C43C</vt:lpwstr>
  </property>
  <property fmtid="{D5CDD505-2E9C-101B-9397-08002B2CF9AE}" pid="3" name="MediaServiceImageTags">
    <vt:lpwstr/>
  </property>
</Properties>
</file>